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7"/>
  </p:notesMasterIdLst>
  <p:sldIdLst>
    <p:sldId id="332" r:id="rId2"/>
    <p:sldId id="259" r:id="rId3"/>
    <p:sldId id="352" r:id="rId4"/>
    <p:sldId id="338" r:id="rId5"/>
    <p:sldId id="340" r:id="rId6"/>
    <p:sldId id="333" r:id="rId7"/>
    <p:sldId id="334" r:id="rId8"/>
    <p:sldId id="335" r:id="rId9"/>
    <p:sldId id="336" r:id="rId10"/>
    <p:sldId id="353" r:id="rId11"/>
    <p:sldId id="346" r:id="rId12"/>
    <p:sldId id="347" r:id="rId13"/>
    <p:sldId id="348" r:id="rId14"/>
    <p:sldId id="349" r:id="rId15"/>
    <p:sldId id="350" r:id="rId16"/>
    <p:sldId id="351" r:id="rId17"/>
    <p:sldId id="354" r:id="rId18"/>
    <p:sldId id="357" r:id="rId19"/>
    <p:sldId id="355" r:id="rId20"/>
    <p:sldId id="356" r:id="rId21"/>
    <p:sldId id="358" r:id="rId22"/>
    <p:sldId id="341" r:id="rId23"/>
    <p:sldId id="342" r:id="rId24"/>
    <p:sldId id="343" r:id="rId25"/>
    <p:sldId id="331" r:id="rId26"/>
  </p:sldIdLst>
  <p:sldSz cx="12192000" cy="6858000"/>
  <p:notesSz cx="12192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59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50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Estil mitjà 2 - èmfasi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Sense estil, quadrícula de tau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Estil mitjà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17" autoAdjust="0"/>
    <p:restoredTop sz="94660"/>
  </p:normalViewPr>
  <p:slideViewPr>
    <p:cSldViewPr>
      <p:cViewPr varScale="1">
        <p:scale>
          <a:sx n="56" d="100"/>
          <a:sy n="56" d="100"/>
        </p:scale>
        <p:origin x="1112" y="28"/>
      </p:cViewPr>
      <p:guideLst>
        <p:guide orient="horz" pos="2880"/>
        <p:guide pos="2592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idor de capçaler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a-ES"/>
          </a:p>
        </p:txBody>
      </p:sp>
      <p:sp>
        <p:nvSpPr>
          <p:cNvPr id="3" name="Contenidor de data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22B16B-23BD-4C9C-8F75-B5805BD5F123}" type="datetimeFigureOut">
              <a:rPr lang="ca-ES" smtClean="0"/>
              <a:t>13/10/2026</a:t>
            </a:fld>
            <a:endParaRPr lang="ca-ES"/>
          </a:p>
        </p:txBody>
      </p:sp>
      <p:sp>
        <p:nvSpPr>
          <p:cNvPr id="4" name="Contenidor d'imatge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a-ES"/>
          </a:p>
        </p:txBody>
      </p:sp>
      <p:sp>
        <p:nvSpPr>
          <p:cNvPr id="5" name="Contenidor de notes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a-ES"/>
              <a:t>Feu clic per editar els estils del text del patró</a:t>
            </a:r>
          </a:p>
          <a:p>
            <a:pPr lvl="1"/>
            <a:r>
              <a:rPr lang="ca-ES"/>
              <a:t>Segon nivell</a:t>
            </a:r>
          </a:p>
          <a:p>
            <a:pPr lvl="2"/>
            <a:r>
              <a:rPr lang="ca-ES"/>
              <a:t>Tercer nivell</a:t>
            </a:r>
          </a:p>
          <a:p>
            <a:pPr lvl="3"/>
            <a:r>
              <a:rPr lang="ca-ES"/>
              <a:t>Quart nivell</a:t>
            </a:r>
          </a:p>
          <a:p>
            <a:pPr lvl="4"/>
            <a:r>
              <a:rPr lang="ca-ES"/>
              <a:t>Cinquè nivell</a:t>
            </a:r>
          </a:p>
        </p:txBody>
      </p:sp>
      <p:sp>
        <p:nvSpPr>
          <p:cNvPr id="6" name="Contenidor de peu de pàgina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a-ES"/>
          </a:p>
        </p:txBody>
      </p:sp>
      <p:sp>
        <p:nvSpPr>
          <p:cNvPr id="7" name="Conteni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C8478E-DB0C-4BED-AC25-048934D12346}" type="slidenum">
              <a:rPr lang="ca-ES" smtClean="0"/>
              <a:t>‹#›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8724999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idor d'imatge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Contenidor de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a-ES" dirty="0"/>
          </a:p>
        </p:txBody>
      </p:sp>
      <p:sp>
        <p:nvSpPr>
          <p:cNvPr id="4" name="Conteni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C8478E-DB0C-4BED-AC25-048934D12346}" type="slidenum">
              <a:rPr lang="ca-ES" smtClean="0"/>
              <a:t>24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7371731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283335" y="836167"/>
            <a:ext cx="4283710" cy="5609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045"/>
              </a:lnSpc>
            </a:pPr>
            <a:r>
              <a:rPr b="1" dirty="0">
                <a:latin typeface="Calibri"/>
                <a:cs typeface="Calibri"/>
              </a:rPr>
              <a:t>Catàleg</a:t>
            </a:r>
            <a:r>
              <a:rPr b="1" spc="-40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2024 –</a:t>
            </a:r>
            <a:r>
              <a:rPr b="1" spc="-30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2027 </a:t>
            </a:r>
            <a:r>
              <a:rPr dirty="0"/>
              <a:t>I</a:t>
            </a:r>
            <a:r>
              <a:rPr spc="-35" dirty="0"/>
              <a:t> </a:t>
            </a:r>
            <a:r>
              <a:rPr dirty="0"/>
              <a:t>Tallers</a:t>
            </a:r>
            <a:r>
              <a:rPr spc="-25" dirty="0"/>
              <a:t> </a:t>
            </a:r>
            <a:r>
              <a:rPr dirty="0"/>
              <a:t>tècnics</a:t>
            </a:r>
            <a:r>
              <a:rPr spc="-20" dirty="0"/>
              <a:t> 2026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10/13/2026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81915">
              <a:lnSpc>
                <a:spcPts val="1435"/>
              </a:lnSpc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045"/>
              </a:lnSpc>
            </a:pPr>
            <a:r>
              <a:rPr b="1" dirty="0">
                <a:latin typeface="Calibri"/>
                <a:cs typeface="Calibri"/>
              </a:rPr>
              <a:t>Catàleg</a:t>
            </a:r>
            <a:r>
              <a:rPr b="1" spc="-40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2024 –</a:t>
            </a:r>
            <a:r>
              <a:rPr b="1" spc="-30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2027 </a:t>
            </a:r>
            <a:r>
              <a:rPr dirty="0"/>
              <a:t>I</a:t>
            </a:r>
            <a:r>
              <a:rPr spc="-35" dirty="0"/>
              <a:t> </a:t>
            </a:r>
            <a:r>
              <a:rPr dirty="0"/>
              <a:t>Tallers</a:t>
            </a:r>
            <a:r>
              <a:rPr spc="-25" dirty="0"/>
              <a:t> </a:t>
            </a:r>
            <a:r>
              <a:rPr dirty="0"/>
              <a:t>tècnics</a:t>
            </a:r>
            <a:r>
              <a:rPr spc="-20" dirty="0"/>
              <a:t> 2026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10/13/2026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81915">
              <a:lnSpc>
                <a:spcPts val="1435"/>
              </a:lnSpc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190869" y="1566176"/>
            <a:ext cx="5264784" cy="44627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045"/>
              </a:lnSpc>
            </a:pPr>
            <a:r>
              <a:rPr b="1" dirty="0">
                <a:latin typeface="Calibri"/>
                <a:cs typeface="Calibri"/>
              </a:rPr>
              <a:t>Catàleg</a:t>
            </a:r>
            <a:r>
              <a:rPr b="1" spc="-40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2024 –</a:t>
            </a:r>
            <a:r>
              <a:rPr b="1" spc="-30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2027 </a:t>
            </a:r>
            <a:r>
              <a:rPr dirty="0"/>
              <a:t>I</a:t>
            </a:r>
            <a:r>
              <a:rPr spc="-35" dirty="0"/>
              <a:t> </a:t>
            </a:r>
            <a:r>
              <a:rPr dirty="0"/>
              <a:t>Tallers</a:t>
            </a:r>
            <a:r>
              <a:rPr spc="-25" dirty="0"/>
              <a:t> </a:t>
            </a:r>
            <a:r>
              <a:rPr dirty="0"/>
              <a:t>tècnics</a:t>
            </a:r>
            <a:r>
              <a:rPr spc="-20" dirty="0"/>
              <a:t> 2026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10/13/2026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81915">
              <a:lnSpc>
                <a:spcPts val="1435"/>
              </a:lnSpc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045"/>
              </a:lnSpc>
            </a:pPr>
            <a:r>
              <a:rPr b="1" dirty="0">
                <a:latin typeface="Calibri"/>
                <a:cs typeface="Calibri"/>
              </a:rPr>
              <a:t>Catàleg</a:t>
            </a:r>
            <a:r>
              <a:rPr b="1" spc="-40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2024 –</a:t>
            </a:r>
            <a:r>
              <a:rPr b="1" spc="-30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2027 </a:t>
            </a:r>
            <a:r>
              <a:rPr dirty="0"/>
              <a:t>I</a:t>
            </a:r>
            <a:r>
              <a:rPr spc="-35" dirty="0"/>
              <a:t> </a:t>
            </a:r>
            <a:r>
              <a:rPr dirty="0"/>
              <a:t>Tallers</a:t>
            </a:r>
            <a:r>
              <a:rPr spc="-25" dirty="0"/>
              <a:t> </a:t>
            </a:r>
            <a:r>
              <a:rPr dirty="0"/>
              <a:t>tècnics</a:t>
            </a:r>
            <a:r>
              <a:rPr spc="-20" dirty="0"/>
              <a:t> 2026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10/13/2026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81915">
              <a:lnSpc>
                <a:spcPts val="1435"/>
              </a:lnSpc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045"/>
              </a:lnSpc>
            </a:pPr>
            <a:r>
              <a:rPr b="1" dirty="0">
                <a:latin typeface="Calibri"/>
                <a:cs typeface="Calibri"/>
              </a:rPr>
              <a:t>Catàleg</a:t>
            </a:r>
            <a:r>
              <a:rPr b="1" spc="-40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2024 –</a:t>
            </a:r>
            <a:r>
              <a:rPr b="1" spc="-30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2027 </a:t>
            </a:r>
            <a:r>
              <a:rPr dirty="0"/>
              <a:t>I</a:t>
            </a:r>
            <a:r>
              <a:rPr spc="-35" dirty="0"/>
              <a:t> </a:t>
            </a:r>
            <a:r>
              <a:rPr dirty="0"/>
              <a:t>Tallers</a:t>
            </a:r>
            <a:r>
              <a:rPr spc="-25" dirty="0"/>
              <a:t> </a:t>
            </a:r>
            <a:r>
              <a:rPr dirty="0"/>
              <a:t>tècnics</a:t>
            </a:r>
            <a:r>
              <a:rPr spc="-20" dirty="0"/>
              <a:t> 2026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10/13/2026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81915">
              <a:lnSpc>
                <a:spcPts val="1435"/>
              </a:lnSpc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38200" y="333743"/>
            <a:ext cx="1331722" cy="442099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9636731" y="270448"/>
            <a:ext cx="1728936" cy="635113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294002" y="860552"/>
            <a:ext cx="9603994" cy="482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233550" y="2130551"/>
            <a:ext cx="7994650" cy="18199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826719" y="6514515"/>
            <a:ext cx="2183765" cy="152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045"/>
              </a:lnSpc>
            </a:pPr>
            <a:r>
              <a:rPr b="1" dirty="0">
                <a:latin typeface="Calibri"/>
                <a:cs typeface="Calibri"/>
              </a:rPr>
              <a:t>Catàleg</a:t>
            </a:r>
            <a:r>
              <a:rPr b="1" spc="-40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2024 –</a:t>
            </a:r>
            <a:r>
              <a:rPr b="1" spc="-30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2027 </a:t>
            </a:r>
            <a:r>
              <a:rPr dirty="0"/>
              <a:t>I</a:t>
            </a:r>
            <a:r>
              <a:rPr spc="-35" dirty="0"/>
              <a:t> </a:t>
            </a:r>
            <a:r>
              <a:rPr dirty="0"/>
              <a:t>Tallers</a:t>
            </a:r>
            <a:r>
              <a:rPr spc="-25" dirty="0"/>
              <a:t> </a:t>
            </a:r>
            <a:r>
              <a:rPr dirty="0"/>
              <a:t>tècnics</a:t>
            </a:r>
            <a:r>
              <a:rPr spc="-20" dirty="0"/>
              <a:t> 2026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10/13/2026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1697334" y="6493408"/>
            <a:ext cx="269240" cy="2044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81915">
              <a:lnSpc>
                <a:spcPts val="1435"/>
              </a:lnSpc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5.png"/><Relationship Id="rId7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catalegdeserveis-cercador.diba.cat/fitxa?id=511427" TargetMode="External"/><Relationship Id="rId5" Type="http://schemas.openxmlformats.org/officeDocument/2006/relationships/hyperlink" Target="https://catalegdeserveis-cercador.diba.cat/fitxa?id=510112" TargetMode="Externa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hyperlink" Target="https://catalegdeserveis-cercador.diba.cat/fitxa?id=510112" TargetMode="Externa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5.png"/><Relationship Id="rId7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hyperlink" Target="https://catalegdeserveis-cercador.diba.cat/fitxa?id=511427" TargetMode="External"/><Relationship Id="rId4" Type="http://schemas.openxmlformats.org/officeDocument/2006/relationships/image" Target="../media/image6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5.png"/><Relationship Id="rId7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hyperlink" Target="mailto:dscl.cooperacio@diba.cat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idor de text 2">
            <a:extLst>
              <a:ext uri="{FF2B5EF4-FFF2-40B4-BE49-F238E27FC236}">
                <a16:creationId xmlns:a16="http://schemas.microsoft.com/office/drawing/2014/main" id="{463B4082-BA80-12A0-3439-6E805DC6315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a-ES"/>
          </a:p>
        </p:txBody>
      </p:sp>
      <p:grpSp>
        <p:nvGrpSpPr>
          <p:cNvPr id="4" name="object 3">
            <a:extLst>
              <a:ext uri="{FF2B5EF4-FFF2-40B4-BE49-F238E27FC236}">
                <a16:creationId xmlns:a16="http://schemas.microsoft.com/office/drawing/2014/main" id="{9876EBCE-4A8F-0844-8C57-28FF861B1585}"/>
              </a:ext>
            </a:extLst>
          </p:cNvPr>
          <p:cNvGrpSpPr/>
          <p:nvPr/>
        </p:nvGrpSpPr>
        <p:grpSpPr>
          <a:xfrm>
            <a:off x="911428" y="1334858"/>
            <a:ext cx="10585450" cy="4428490"/>
            <a:chOff x="911428" y="1334858"/>
            <a:chExt cx="10585450" cy="4428490"/>
          </a:xfrm>
        </p:grpSpPr>
        <p:sp>
          <p:nvSpPr>
            <p:cNvPr id="5" name="object 4">
              <a:extLst>
                <a:ext uri="{FF2B5EF4-FFF2-40B4-BE49-F238E27FC236}">
                  <a16:creationId xmlns:a16="http://schemas.microsoft.com/office/drawing/2014/main" id="{92B5C5AD-2EFE-D472-6867-2E1B8EE3D10D}"/>
                </a:ext>
              </a:extLst>
            </p:cNvPr>
            <p:cNvSpPr/>
            <p:nvPr/>
          </p:nvSpPr>
          <p:spPr>
            <a:xfrm>
              <a:off x="911428" y="1334858"/>
              <a:ext cx="10585450" cy="4428490"/>
            </a:xfrm>
            <a:custGeom>
              <a:avLst/>
              <a:gdLst/>
              <a:ahLst/>
              <a:cxnLst/>
              <a:rect l="l" t="t" r="r" b="b"/>
              <a:pathLst>
                <a:path w="10585450" h="4428490">
                  <a:moveTo>
                    <a:pt x="10585196" y="0"/>
                  </a:moveTo>
                  <a:lnTo>
                    <a:pt x="0" y="0"/>
                  </a:lnTo>
                  <a:lnTo>
                    <a:pt x="0" y="4427982"/>
                  </a:lnTo>
                  <a:lnTo>
                    <a:pt x="10585196" y="4427982"/>
                  </a:lnTo>
                  <a:lnTo>
                    <a:pt x="10585196" y="0"/>
                  </a:lnTo>
                  <a:close/>
                </a:path>
              </a:pathLst>
            </a:custGeom>
            <a:solidFill>
              <a:srgbClr val="F7F7F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5">
              <a:extLst>
                <a:ext uri="{FF2B5EF4-FFF2-40B4-BE49-F238E27FC236}">
                  <a16:creationId xmlns:a16="http://schemas.microsoft.com/office/drawing/2014/main" id="{284A0AC1-EAFF-0B9A-E991-EA663E53E2B5}"/>
                </a:ext>
              </a:extLst>
            </p:cNvPr>
            <p:cNvSpPr/>
            <p:nvPr/>
          </p:nvSpPr>
          <p:spPr>
            <a:xfrm>
              <a:off x="6151371" y="4358512"/>
              <a:ext cx="5266690" cy="0"/>
            </a:xfrm>
            <a:custGeom>
              <a:avLst/>
              <a:gdLst/>
              <a:ahLst/>
              <a:cxnLst/>
              <a:rect l="l" t="t" r="r" b="b"/>
              <a:pathLst>
                <a:path w="5266690">
                  <a:moveTo>
                    <a:pt x="0" y="0"/>
                  </a:moveTo>
                  <a:lnTo>
                    <a:pt x="5266435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6">
              <a:extLst>
                <a:ext uri="{FF2B5EF4-FFF2-40B4-BE49-F238E27FC236}">
                  <a16:creationId xmlns:a16="http://schemas.microsoft.com/office/drawing/2014/main" id="{88D0F992-B378-31AD-AEA8-63EF9A402FC4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063495" y="1690116"/>
              <a:ext cx="2920492" cy="3287013"/>
            </a:xfrm>
            <a:prstGeom prst="rect">
              <a:avLst/>
            </a:prstGeom>
          </p:spPr>
        </p:pic>
      </p:grpSp>
      <p:sp>
        <p:nvSpPr>
          <p:cNvPr id="8" name="object 7">
            <a:extLst>
              <a:ext uri="{FF2B5EF4-FFF2-40B4-BE49-F238E27FC236}">
                <a16:creationId xmlns:a16="http://schemas.microsoft.com/office/drawing/2014/main" id="{97F02046-D5C8-A300-2954-31EE91CFC970}"/>
              </a:ext>
            </a:extLst>
          </p:cNvPr>
          <p:cNvSpPr txBox="1"/>
          <p:nvPr/>
        </p:nvSpPr>
        <p:spPr>
          <a:xfrm>
            <a:off x="7383272" y="1526231"/>
            <a:ext cx="377126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dirty="0">
                <a:latin typeface="Calibri"/>
                <a:cs typeface="Calibri"/>
              </a:rPr>
              <a:t>Sessió</a:t>
            </a:r>
            <a:r>
              <a:rPr sz="2800" spc="-8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informativa</a:t>
            </a:r>
            <a:r>
              <a:rPr sz="2800" spc="-7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en</a:t>
            </a:r>
            <a:r>
              <a:rPr sz="2800" spc="-8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línia</a:t>
            </a:r>
            <a:endParaRPr sz="2800" dirty="0">
              <a:latin typeface="Calibri"/>
              <a:cs typeface="Calibri"/>
            </a:endParaRPr>
          </a:p>
        </p:txBody>
      </p:sp>
      <p:sp>
        <p:nvSpPr>
          <p:cNvPr id="9" name="object 8">
            <a:extLst>
              <a:ext uri="{FF2B5EF4-FFF2-40B4-BE49-F238E27FC236}">
                <a16:creationId xmlns:a16="http://schemas.microsoft.com/office/drawing/2014/main" id="{7D2E27DD-0D58-3D71-8C7E-896AE33AF676}"/>
              </a:ext>
            </a:extLst>
          </p:cNvPr>
          <p:cNvSpPr txBox="1">
            <a:spLocks/>
          </p:cNvSpPr>
          <p:nvPr/>
        </p:nvSpPr>
        <p:spPr>
          <a:xfrm>
            <a:off x="5536235" y="2683642"/>
            <a:ext cx="5744337" cy="153965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3000" b="0" i="0">
                <a:solidFill>
                  <a:schemeClr val="tx1"/>
                </a:solidFill>
                <a:latin typeface="Calibri"/>
                <a:ea typeface="+mj-ea"/>
                <a:cs typeface="Calibri"/>
              </a:defRPr>
            </a:lvl1pPr>
          </a:lstStyle>
          <a:p>
            <a:pPr marR="5715" algn="r">
              <a:lnSpc>
                <a:spcPts val="6155"/>
              </a:lnSpc>
              <a:spcBef>
                <a:spcPts val="100"/>
              </a:spcBef>
            </a:pPr>
            <a:r>
              <a:rPr lang="pt-BR" sz="3200" b="1" dirty="0" err="1">
                <a:solidFill>
                  <a:srgbClr val="00AFEF"/>
                </a:solidFill>
              </a:rPr>
              <a:t>Recusos</a:t>
            </a:r>
            <a:r>
              <a:rPr lang="pt-BR" sz="3200" b="1" dirty="0">
                <a:solidFill>
                  <a:srgbClr val="00AFEF"/>
                </a:solidFill>
              </a:rPr>
              <a:t> de </a:t>
            </a:r>
            <a:r>
              <a:rPr lang="pt-BR" sz="3200" b="1" dirty="0" err="1">
                <a:solidFill>
                  <a:srgbClr val="00AFEF"/>
                </a:solidFill>
              </a:rPr>
              <a:t>memòria</a:t>
            </a:r>
            <a:r>
              <a:rPr lang="pt-BR" sz="3200" b="1" dirty="0">
                <a:solidFill>
                  <a:srgbClr val="00AFEF"/>
                </a:solidFill>
              </a:rPr>
              <a:t> </a:t>
            </a:r>
            <a:r>
              <a:rPr lang="pt-BR" sz="3200" b="1" dirty="0" err="1">
                <a:solidFill>
                  <a:srgbClr val="00AFEF"/>
                </a:solidFill>
              </a:rPr>
              <a:t>democràtica</a:t>
            </a:r>
            <a:r>
              <a:rPr lang="pt-BR" sz="3200" b="1" dirty="0">
                <a:solidFill>
                  <a:srgbClr val="00AFEF"/>
                </a:solidFill>
              </a:rPr>
              <a:t> </a:t>
            </a:r>
            <a:br>
              <a:rPr lang="pt-BR" sz="4000" b="1" dirty="0">
                <a:solidFill>
                  <a:srgbClr val="00AFEF"/>
                </a:solidFill>
              </a:rPr>
            </a:br>
            <a:r>
              <a:rPr lang="pt-BR" sz="3200" b="1" dirty="0" err="1">
                <a:solidFill>
                  <a:srgbClr val="00AFEF"/>
                </a:solidFill>
              </a:rPr>
              <a:t>Catàleg</a:t>
            </a:r>
            <a:r>
              <a:rPr lang="pt-BR" sz="3200" b="1" spc="-105" dirty="0">
                <a:solidFill>
                  <a:srgbClr val="00AFEF"/>
                </a:solidFill>
              </a:rPr>
              <a:t> </a:t>
            </a:r>
            <a:r>
              <a:rPr lang="pt-BR" sz="3200" b="1" dirty="0">
                <a:solidFill>
                  <a:srgbClr val="00AFEF"/>
                </a:solidFill>
              </a:rPr>
              <a:t>de</a:t>
            </a:r>
            <a:r>
              <a:rPr lang="pt-BR" sz="3200" b="1" spc="-105" dirty="0">
                <a:solidFill>
                  <a:srgbClr val="00AFEF"/>
                </a:solidFill>
              </a:rPr>
              <a:t> </a:t>
            </a:r>
            <a:r>
              <a:rPr lang="pt-BR" sz="3200" b="1" spc="-10" dirty="0" err="1">
                <a:solidFill>
                  <a:srgbClr val="00AFEF"/>
                </a:solidFill>
              </a:rPr>
              <a:t>serveis</a:t>
            </a:r>
            <a:r>
              <a:rPr lang="pt-BR" sz="3200" dirty="0"/>
              <a:t> </a:t>
            </a:r>
            <a:r>
              <a:rPr lang="pt-BR" sz="3200" b="1" spc="-10" dirty="0">
                <a:solidFill>
                  <a:srgbClr val="00AFEF"/>
                </a:solidFill>
              </a:rPr>
              <a:t>2027</a:t>
            </a:r>
            <a:endParaRPr lang="pt-BR" sz="3200" dirty="0"/>
          </a:p>
        </p:txBody>
      </p:sp>
      <p:sp>
        <p:nvSpPr>
          <p:cNvPr id="10" name="object 9">
            <a:extLst>
              <a:ext uri="{FF2B5EF4-FFF2-40B4-BE49-F238E27FC236}">
                <a16:creationId xmlns:a16="http://schemas.microsoft.com/office/drawing/2014/main" id="{9004C273-6B40-35D6-D0B8-85A59ECF8B43}"/>
              </a:ext>
            </a:extLst>
          </p:cNvPr>
          <p:cNvSpPr txBox="1"/>
          <p:nvPr/>
        </p:nvSpPr>
        <p:spPr>
          <a:xfrm>
            <a:off x="6248400" y="3617722"/>
            <a:ext cx="4906390" cy="128432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49250">
              <a:lnSpc>
                <a:spcPct val="100000"/>
              </a:lnSpc>
              <a:spcBef>
                <a:spcPts val="3190"/>
              </a:spcBef>
            </a:pPr>
            <a:endParaRPr lang="ca-ES" sz="2800" b="1" dirty="0">
              <a:latin typeface="Calibri"/>
              <a:cs typeface="Calibri"/>
            </a:endParaRPr>
          </a:p>
          <a:p>
            <a:pPr marL="349250" algn="r">
              <a:lnSpc>
                <a:spcPct val="100000"/>
              </a:lnSpc>
              <a:spcBef>
                <a:spcPts val="3190"/>
              </a:spcBef>
            </a:pPr>
            <a:r>
              <a:rPr lang="ca-ES" sz="2800" b="1">
                <a:latin typeface="Calibri"/>
                <a:cs typeface="Calibri"/>
              </a:rPr>
              <a:t>	13</a:t>
            </a:r>
            <a:r>
              <a:rPr sz="2800" b="1" spc="-30">
                <a:latin typeface="Calibri"/>
                <a:cs typeface="Calibri"/>
              </a:rPr>
              <a:t> </a:t>
            </a:r>
            <a:r>
              <a:rPr sz="2800" b="1" dirty="0">
                <a:latin typeface="Calibri"/>
                <a:cs typeface="Calibri"/>
              </a:rPr>
              <a:t>d</a:t>
            </a:r>
            <a:r>
              <a:rPr lang="ca-ES" sz="2800" b="1" dirty="0">
                <a:latin typeface="Calibri"/>
                <a:cs typeface="Calibri"/>
              </a:rPr>
              <a:t>’octubre</a:t>
            </a:r>
            <a:r>
              <a:rPr sz="2800" b="1" spc="-60" dirty="0">
                <a:latin typeface="Calibri"/>
                <a:cs typeface="Calibri"/>
              </a:rPr>
              <a:t> </a:t>
            </a:r>
            <a:r>
              <a:rPr lang="ca-ES" sz="2800" b="1" spc="-60" dirty="0">
                <a:latin typeface="Calibri"/>
                <a:cs typeface="Calibri"/>
              </a:rPr>
              <a:t>d</a:t>
            </a:r>
            <a:r>
              <a:rPr sz="2800" b="1" dirty="0">
                <a:latin typeface="Calibri"/>
                <a:cs typeface="Calibri"/>
              </a:rPr>
              <a:t>e</a:t>
            </a:r>
            <a:r>
              <a:rPr sz="2800" b="1" spc="-55" dirty="0">
                <a:latin typeface="Calibri"/>
                <a:cs typeface="Calibri"/>
              </a:rPr>
              <a:t> </a:t>
            </a:r>
            <a:r>
              <a:rPr sz="2800" b="1" spc="-20" dirty="0">
                <a:latin typeface="Calibri"/>
                <a:cs typeface="Calibri"/>
              </a:rPr>
              <a:t>202</a:t>
            </a:r>
            <a:r>
              <a:rPr lang="ca-ES" sz="2800" b="1" spc="-20" dirty="0">
                <a:latin typeface="Calibri"/>
                <a:cs typeface="Calibri"/>
              </a:rPr>
              <a:t>6</a:t>
            </a:r>
            <a:endParaRPr sz="2800" dirty="0">
              <a:latin typeface="Calibri"/>
              <a:cs typeface="Calibri"/>
            </a:endParaRPr>
          </a:p>
        </p:txBody>
      </p:sp>
      <p:pic>
        <p:nvPicPr>
          <p:cNvPr id="11" name="object 10">
            <a:extLst>
              <a:ext uri="{FF2B5EF4-FFF2-40B4-BE49-F238E27FC236}">
                <a16:creationId xmlns:a16="http://schemas.microsoft.com/office/drawing/2014/main" id="{31966E7B-20DF-990C-1883-18A81549E3B7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416372" y="5991632"/>
            <a:ext cx="1002459" cy="430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59869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3493135" cy="6858000"/>
            <a:chOff x="0" y="0"/>
            <a:chExt cx="3493135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38200" y="333743"/>
              <a:ext cx="1331722" cy="44209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0"/>
              <a:ext cx="3244215" cy="6858000"/>
            </a:xfrm>
            <a:custGeom>
              <a:avLst/>
              <a:gdLst/>
              <a:ahLst/>
              <a:cxnLst/>
              <a:rect l="l" t="t" r="r" b="b"/>
              <a:pathLst>
                <a:path w="3244215" h="6858000">
                  <a:moveTo>
                    <a:pt x="3243961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3243961" y="6858000"/>
                  </a:lnTo>
                  <a:lnTo>
                    <a:pt x="3243961" y="0"/>
                  </a:lnTo>
                  <a:close/>
                </a:path>
              </a:pathLst>
            </a:custGeom>
            <a:solidFill>
              <a:srgbClr val="39393A">
                <a:alpha val="470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994786" y="3178682"/>
              <a:ext cx="498475" cy="501015"/>
            </a:xfrm>
            <a:custGeom>
              <a:avLst/>
              <a:gdLst/>
              <a:ahLst/>
              <a:cxnLst/>
              <a:rect l="l" t="t" r="r" b="b"/>
              <a:pathLst>
                <a:path w="498475" h="501014">
                  <a:moveTo>
                    <a:pt x="249174" y="0"/>
                  </a:moveTo>
                  <a:lnTo>
                    <a:pt x="204337" y="4215"/>
                  </a:lnTo>
                  <a:lnTo>
                    <a:pt x="162156" y="15968"/>
                  </a:lnTo>
                  <a:lnTo>
                    <a:pt x="123331" y="34558"/>
                  </a:lnTo>
                  <a:lnTo>
                    <a:pt x="88560" y="59281"/>
                  </a:lnTo>
                  <a:lnTo>
                    <a:pt x="58543" y="89435"/>
                  </a:lnTo>
                  <a:lnTo>
                    <a:pt x="33979" y="124318"/>
                  </a:lnTo>
                  <a:lnTo>
                    <a:pt x="15568" y="163228"/>
                  </a:lnTo>
                  <a:lnTo>
                    <a:pt x="4008" y="205461"/>
                  </a:lnTo>
                  <a:lnTo>
                    <a:pt x="0" y="250316"/>
                  </a:lnTo>
                  <a:lnTo>
                    <a:pt x="4008" y="295172"/>
                  </a:lnTo>
                  <a:lnTo>
                    <a:pt x="15568" y="337405"/>
                  </a:lnTo>
                  <a:lnTo>
                    <a:pt x="33979" y="376315"/>
                  </a:lnTo>
                  <a:lnTo>
                    <a:pt x="58543" y="411198"/>
                  </a:lnTo>
                  <a:lnTo>
                    <a:pt x="88560" y="441352"/>
                  </a:lnTo>
                  <a:lnTo>
                    <a:pt x="123331" y="466075"/>
                  </a:lnTo>
                  <a:lnTo>
                    <a:pt x="162156" y="484665"/>
                  </a:lnTo>
                  <a:lnTo>
                    <a:pt x="204337" y="496418"/>
                  </a:lnTo>
                  <a:lnTo>
                    <a:pt x="249174" y="500633"/>
                  </a:lnTo>
                  <a:lnTo>
                    <a:pt x="294010" y="496418"/>
                  </a:lnTo>
                  <a:lnTo>
                    <a:pt x="336191" y="484665"/>
                  </a:lnTo>
                  <a:lnTo>
                    <a:pt x="375016" y="466075"/>
                  </a:lnTo>
                  <a:lnTo>
                    <a:pt x="409787" y="441352"/>
                  </a:lnTo>
                  <a:lnTo>
                    <a:pt x="439804" y="411198"/>
                  </a:lnTo>
                  <a:lnTo>
                    <a:pt x="464368" y="376315"/>
                  </a:lnTo>
                  <a:lnTo>
                    <a:pt x="482779" y="337405"/>
                  </a:lnTo>
                  <a:lnTo>
                    <a:pt x="494339" y="295172"/>
                  </a:lnTo>
                  <a:lnTo>
                    <a:pt x="498348" y="250316"/>
                  </a:lnTo>
                  <a:lnTo>
                    <a:pt x="494339" y="205461"/>
                  </a:lnTo>
                  <a:lnTo>
                    <a:pt x="482779" y="163228"/>
                  </a:lnTo>
                  <a:lnTo>
                    <a:pt x="464368" y="124318"/>
                  </a:lnTo>
                  <a:lnTo>
                    <a:pt x="439804" y="89435"/>
                  </a:lnTo>
                  <a:lnTo>
                    <a:pt x="409787" y="59281"/>
                  </a:lnTo>
                  <a:lnTo>
                    <a:pt x="375016" y="34558"/>
                  </a:lnTo>
                  <a:lnTo>
                    <a:pt x="336191" y="15968"/>
                  </a:lnTo>
                  <a:lnTo>
                    <a:pt x="294010" y="4215"/>
                  </a:lnTo>
                  <a:lnTo>
                    <a:pt x="249174" y="0"/>
                  </a:lnTo>
                  <a:close/>
                </a:path>
              </a:pathLst>
            </a:custGeom>
            <a:solidFill>
              <a:srgbClr val="00AF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120770" y="3342766"/>
              <a:ext cx="246380" cy="170434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4951958" y="991262"/>
            <a:ext cx="6757925" cy="553998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lang="ca-ES" sz="3500" dirty="0">
                <a:latin typeface="Calibri Light"/>
                <a:cs typeface="Calibri Light"/>
              </a:rPr>
              <a:t>Recursos de memòria democràtica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730097" y="5659932"/>
            <a:ext cx="1784503" cy="450764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ts val="1670"/>
              </a:lnSpc>
              <a:spcBef>
                <a:spcPts val="115"/>
              </a:spcBef>
            </a:pPr>
            <a:r>
              <a:rPr sz="1450" dirty="0" err="1">
                <a:solidFill>
                  <a:srgbClr val="39393A"/>
                </a:solidFill>
                <a:latin typeface="Calibri Light"/>
                <a:cs typeface="Calibri Light"/>
              </a:rPr>
              <a:t>Catàleg</a:t>
            </a:r>
            <a:r>
              <a:rPr sz="1450" spc="204" dirty="0">
                <a:solidFill>
                  <a:srgbClr val="39393A"/>
                </a:solidFill>
                <a:latin typeface="Calibri Light"/>
                <a:cs typeface="Calibri Light"/>
              </a:rPr>
              <a:t> </a:t>
            </a:r>
            <a:r>
              <a:rPr lang="ca-ES" sz="1450" dirty="0">
                <a:solidFill>
                  <a:srgbClr val="39393A"/>
                </a:solidFill>
                <a:latin typeface="Calibri Light"/>
                <a:cs typeface="Calibri Light"/>
              </a:rPr>
              <a:t>2027</a:t>
            </a:r>
            <a:endParaRPr sz="1450" dirty="0">
              <a:latin typeface="Calibri Light"/>
              <a:cs typeface="Calibri Light"/>
            </a:endParaRPr>
          </a:p>
          <a:p>
            <a:pPr marL="12700">
              <a:lnSpc>
                <a:spcPts val="1670"/>
              </a:lnSpc>
            </a:pPr>
            <a:r>
              <a:rPr lang="ca-ES" sz="1450" dirty="0">
                <a:solidFill>
                  <a:srgbClr val="39393A"/>
                </a:solidFill>
                <a:latin typeface="Calibri Light"/>
                <a:cs typeface="Calibri Light"/>
              </a:rPr>
              <a:t>Memòria democràtica</a:t>
            </a:r>
            <a:endParaRPr sz="1450" dirty="0">
              <a:latin typeface="Calibri Light"/>
              <a:cs typeface="Calibri Light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3979164" y="1803400"/>
            <a:ext cx="7501890" cy="0"/>
          </a:xfrm>
          <a:custGeom>
            <a:avLst/>
            <a:gdLst/>
            <a:ahLst/>
            <a:cxnLst/>
            <a:rect l="l" t="t" r="r" b="b"/>
            <a:pathLst>
              <a:path w="7501890">
                <a:moveTo>
                  <a:pt x="0" y="0"/>
                </a:moveTo>
                <a:lnTo>
                  <a:pt x="7501636" y="0"/>
                </a:lnTo>
              </a:path>
            </a:pathLst>
          </a:custGeom>
          <a:ln w="63500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5" name="object 1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52398" y="4466716"/>
            <a:ext cx="920889" cy="990600"/>
          </a:xfrm>
          <a:prstGeom prst="rect">
            <a:avLst/>
          </a:prstGeom>
        </p:spPr>
      </p:pic>
      <p:pic>
        <p:nvPicPr>
          <p:cNvPr id="10" name="object 15">
            <a:extLst>
              <a:ext uri="{FF2B5EF4-FFF2-40B4-BE49-F238E27FC236}">
                <a16:creationId xmlns:a16="http://schemas.microsoft.com/office/drawing/2014/main" id="{2195BC48-748E-B72A-AA9B-2C921E546CA1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886200" y="762000"/>
            <a:ext cx="920889" cy="9906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2254D4AF-B7DF-BF45-8F44-047DED26CFDE}"/>
              </a:ext>
            </a:extLst>
          </p:cNvPr>
          <p:cNvSpPr/>
          <p:nvPr/>
        </p:nvSpPr>
        <p:spPr>
          <a:xfrm>
            <a:off x="3979164" y="2590800"/>
            <a:ext cx="3695963" cy="1981200"/>
          </a:xfrm>
          <a:prstGeom prst="rect">
            <a:avLst/>
          </a:prstGeom>
          <a:ln w="28575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12700" lvl="1">
              <a:spcBef>
                <a:spcPts val="795"/>
              </a:spcBef>
              <a:buClr>
                <a:srgbClr val="00AFEF"/>
              </a:buClr>
              <a:tabLst>
                <a:tab pos="354965" algn="l"/>
              </a:tabLst>
            </a:pPr>
            <a:endParaRPr lang="es-ES" sz="2400" b="1" dirty="0">
              <a:solidFill>
                <a:schemeClr val="bg1"/>
              </a:solidFill>
              <a:latin typeface="Calibri Light"/>
              <a:cs typeface="Calibri Light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5C9E629-52BF-4274-394F-593A79EBB143}"/>
              </a:ext>
            </a:extLst>
          </p:cNvPr>
          <p:cNvSpPr/>
          <p:nvPr/>
        </p:nvSpPr>
        <p:spPr>
          <a:xfrm>
            <a:off x="7993893" y="2590800"/>
            <a:ext cx="3491599" cy="1981200"/>
          </a:xfrm>
          <a:prstGeom prst="rect">
            <a:avLst/>
          </a:prstGeom>
          <a:solidFill>
            <a:schemeClr val="bg1"/>
          </a:solidFill>
          <a:ln w="28575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16" name="QuadreDeText 15">
            <a:extLst>
              <a:ext uri="{FF2B5EF4-FFF2-40B4-BE49-F238E27FC236}">
                <a16:creationId xmlns:a16="http://schemas.microsoft.com/office/drawing/2014/main" id="{1C8370AE-0BE7-6486-B2E4-44EFEE2480D9}"/>
              </a:ext>
            </a:extLst>
          </p:cNvPr>
          <p:cNvSpPr txBox="1"/>
          <p:nvPr/>
        </p:nvSpPr>
        <p:spPr>
          <a:xfrm>
            <a:off x="4188845" y="3187186"/>
            <a:ext cx="32766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700" lvl="1">
              <a:spcBef>
                <a:spcPts val="795"/>
              </a:spcBef>
              <a:buClr>
                <a:srgbClr val="00AFEF"/>
              </a:buClr>
              <a:tabLst>
                <a:tab pos="354965" algn="l"/>
              </a:tabLst>
            </a:pPr>
            <a:r>
              <a:rPr lang="es-ES" sz="2400" b="1" dirty="0">
                <a:solidFill>
                  <a:schemeClr val="tx1"/>
                </a:solidFill>
                <a:latin typeface="Calibri Light"/>
                <a:cs typeface="Calibri Light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Activitats en </a:t>
            </a:r>
            <a:r>
              <a:rPr lang="es-ES" sz="2400" b="1" dirty="0" err="1">
                <a:solidFill>
                  <a:schemeClr val="tx1"/>
                </a:solidFill>
                <a:latin typeface="Calibri Light"/>
                <a:cs typeface="Calibri Light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matèria</a:t>
            </a:r>
            <a:r>
              <a:rPr lang="es-ES" sz="2400" b="1" dirty="0">
                <a:solidFill>
                  <a:schemeClr val="tx1"/>
                </a:solidFill>
                <a:latin typeface="Calibri Light"/>
                <a:cs typeface="Calibri Light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de</a:t>
            </a:r>
            <a:br>
              <a:rPr lang="es-ES" sz="2400" b="1" dirty="0">
                <a:solidFill>
                  <a:schemeClr val="tx1"/>
                </a:solidFill>
                <a:latin typeface="Calibri Light"/>
                <a:cs typeface="Calibri Light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</a:br>
            <a:r>
              <a:rPr lang="es-ES" sz="2400" b="1" dirty="0">
                <a:solidFill>
                  <a:schemeClr val="tx1"/>
                </a:solidFill>
                <a:latin typeface="Calibri Light"/>
                <a:cs typeface="Calibri Light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s-ES" sz="2400" b="1" dirty="0" err="1">
                <a:solidFill>
                  <a:schemeClr val="tx1"/>
                </a:solidFill>
                <a:latin typeface="Calibri Light"/>
                <a:cs typeface="Calibri Light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memòria</a:t>
            </a:r>
            <a:r>
              <a:rPr lang="es-ES" sz="2400" b="1" dirty="0">
                <a:solidFill>
                  <a:schemeClr val="tx1"/>
                </a:solidFill>
                <a:latin typeface="Calibri Light"/>
                <a:cs typeface="Calibri Light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s-ES" sz="2400" b="1" dirty="0" err="1">
                <a:solidFill>
                  <a:schemeClr val="tx1"/>
                </a:solidFill>
                <a:latin typeface="Calibri Light"/>
                <a:cs typeface="Calibri Light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democràtica</a:t>
            </a:r>
            <a:endParaRPr lang="es-ES" sz="2400" b="1" dirty="0">
              <a:solidFill>
                <a:schemeClr val="tx1"/>
              </a:solidFill>
              <a:latin typeface="Calibri Light"/>
              <a:cs typeface="Calibri Light"/>
            </a:endParaRPr>
          </a:p>
          <a:p>
            <a:pPr algn="ctr"/>
            <a:endParaRPr lang="ca-ES" dirty="0"/>
          </a:p>
        </p:txBody>
      </p:sp>
      <p:sp>
        <p:nvSpPr>
          <p:cNvPr id="17" name="QuadreDeText 16">
            <a:extLst>
              <a:ext uri="{FF2B5EF4-FFF2-40B4-BE49-F238E27FC236}">
                <a16:creationId xmlns:a16="http://schemas.microsoft.com/office/drawing/2014/main" id="{FC189A32-1F52-84C7-39F5-77DE86E3D6EE}"/>
              </a:ext>
            </a:extLst>
          </p:cNvPr>
          <p:cNvSpPr txBox="1"/>
          <p:nvPr/>
        </p:nvSpPr>
        <p:spPr>
          <a:xfrm>
            <a:off x="8101392" y="3188698"/>
            <a:ext cx="32766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700" lvl="1" algn="ctr">
              <a:lnSpc>
                <a:spcPct val="100000"/>
              </a:lnSpc>
              <a:spcBef>
                <a:spcPts val="795"/>
              </a:spcBef>
              <a:buClr>
                <a:srgbClr val="00AFEF"/>
              </a:buClr>
              <a:tabLst>
                <a:tab pos="354965" algn="l"/>
              </a:tabLst>
            </a:pPr>
            <a:r>
              <a:rPr lang="es-ES" sz="2400" b="1" dirty="0" err="1">
                <a:solidFill>
                  <a:schemeClr val="tx1"/>
                </a:solidFill>
                <a:latin typeface="Calibri Light"/>
                <a:cs typeface="Calibri Light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Exposicions</a:t>
            </a:r>
            <a:r>
              <a:rPr lang="es-ES" sz="2400" b="1" dirty="0">
                <a:solidFill>
                  <a:schemeClr val="tx1"/>
                </a:solidFill>
                <a:latin typeface="Calibri Light"/>
                <a:cs typeface="Calibri Light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s-ES" sz="2400" b="1" dirty="0" err="1">
                <a:solidFill>
                  <a:schemeClr val="tx1"/>
                </a:solidFill>
                <a:latin typeface="Calibri Light"/>
                <a:cs typeface="Calibri Light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itinerants</a:t>
            </a:r>
            <a:r>
              <a:rPr lang="es-ES" sz="2400" b="1" dirty="0">
                <a:solidFill>
                  <a:schemeClr val="tx1"/>
                </a:solidFill>
                <a:latin typeface="Calibri Light"/>
                <a:cs typeface="Calibri Light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en </a:t>
            </a:r>
            <a:r>
              <a:rPr lang="es-ES" sz="2400" b="1" dirty="0" err="1">
                <a:solidFill>
                  <a:schemeClr val="tx1"/>
                </a:solidFill>
                <a:latin typeface="Calibri Light"/>
                <a:cs typeface="Calibri Light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matèria</a:t>
            </a:r>
            <a:r>
              <a:rPr lang="es-ES" sz="2400" b="1" dirty="0">
                <a:solidFill>
                  <a:schemeClr val="tx1"/>
                </a:solidFill>
                <a:latin typeface="Calibri Light"/>
                <a:cs typeface="Calibri Light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de </a:t>
            </a:r>
            <a:r>
              <a:rPr lang="es-ES" sz="2400" b="1" dirty="0" err="1">
                <a:solidFill>
                  <a:schemeClr val="tx1"/>
                </a:solidFill>
                <a:latin typeface="Calibri Light"/>
                <a:cs typeface="Calibri Light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memòria</a:t>
            </a:r>
            <a:r>
              <a:rPr lang="es-ES" sz="2400" b="1" dirty="0">
                <a:solidFill>
                  <a:schemeClr val="tx1"/>
                </a:solidFill>
                <a:latin typeface="Calibri Light"/>
                <a:cs typeface="Calibri Light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s-ES" sz="2400" b="1" dirty="0" err="1">
                <a:solidFill>
                  <a:schemeClr val="tx1"/>
                </a:solidFill>
                <a:latin typeface="Calibri Light"/>
                <a:cs typeface="Calibri Light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democràtica</a:t>
            </a:r>
            <a:endParaRPr lang="es-ES" sz="2400" b="1" dirty="0">
              <a:solidFill>
                <a:schemeClr val="tx1"/>
              </a:solidFill>
              <a:latin typeface="Calibri Light"/>
              <a:cs typeface="Calibri Light"/>
            </a:endParaRPr>
          </a:p>
          <a:p>
            <a:pPr algn="ctr"/>
            <a:endParaRPr lang="ca-ES" dirty="0"/>
          </a:p>
        </p:txBody>
      </p:sp>
      <p:pic>
        <p:nvPicPr>
          <p:cNvPr id="22" name="Picture 6" descr="picto Recurs econòmic">
            <a:extLst>
              <a:ext uri="{FF2B5EF4-FFF2-40B4-BE49-F238E27FC236}">
                <a16:creationId xmlns:a16="http://schemas.microsoft.com/office/drawing/2014/main" id="{CDE59A74-17FA-5CB0-1F2B-470C94FFD7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9192" y="2714008"/>
            <a:ext cx="400050" cy="400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8" descr="picto Recurs material">
            <a:extLst>
              <a:ext uri="{FF2B5EF4-FFF2-40B4-BE49-F238E27FC236}">
                <a16:creationId xmlns:a16="http://schemas.microsoft.com/office/drawing/2014/main" id="{97B67128-7610-A900-C310-FEC20D3A45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39667" y="2715520"/>
            <a:ext cx="400050" cy="400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A5601358-D897-8264-A008-2E76D5227A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>
            <a:extLst>
              <a:ext uri="{FF2B5EF4-FFF2-40B4-BE49-F238E27FC236}">
                <a16:creationId xmlns:a16="http://schemas.microsoft.com/office/drawing/2014/main" id="{C9270E56-AACD-0428-DC66-A6D0208B2C58}"/>
              </a:ext>
            </a:extLst>
          </p:cNvPr>
          <p:cNvGrpSpPr/>
          <p:nvPr/>
        </p:nvGrpSpPr>
        <p:grpSpPr>
          <a:xfrm>
            <a:off x="0" y="0"/>
            <a:ext cx="3493135" cy="6858000"/>
            <a:chOff x="0" y="0"/>
            <a:chExt cx="3493135" cy="6858000"/>
          </a:xfrm>
        </p:grpSpPr>
        <p:pic>
          <p:nvPicPr>
            <p:cNvPr id="3" name="object 3">
              <a:extLst>
                <a:ext uri="{FF2B5EF4-FFF2-40B4-BE49-F238E27FC236}">
                  <a16:creationId xmlns:a16="http://schemas.microsoft.com/office/drawing/2014/main" id="{A1FE9099-E3FD-656E-73F7-08C4921E8EE8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38200" y="333743"/>
              <a:ext cx="1331722" cy="442099"/>
            </a:xfrm>
            <a:prstGeom prst="rect">
              <a:avLst/>
            </a:prstGeom>
          </p:spPr>
        </p:pic>
        <p:sp>
          <p:nvSpPr>
            <p:cNvPr id="4" name="object 4">
              <a:extLst>
                <a:ext uri="{FF2B5EF4-FFF2-40B4-BE49-F238E27FC236}">
                  <a16:creationId xmlns:a16="http://schemas.microsoft.com/office/drawing/2014/main" id="{D5016449-003E-7290-5001-802AADDFB335}"/>
                </a:ext>
              </a:extLst>
            </p:cNvPr>
            <p:cNvSpPr/>
            <p:nvPr/>
          </p:nvSpPr>
          <p:spPr>
            <a:xfrm>
              <a:off x="0" y="0"/>
              <a:ext cx="3244215" cy="6858000"/>
            </a:xfrm>
            <a:custGeom>
              <a:avLst/>
              <a:gdLst/>
              <a:ahLst/>
              <a:cxnLst/>
              <a:rect l="l" t="t" r="r" b="b"/>
              <a:pathLst>
                <a:path w="3244215" h="6858000">
                  <a:moveTo>
                    <a:pt x="3243961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3243961" y="6858000"/>
                  </a:lnTo>
                  <a:lnTo>
                    <a:pt x="3243961" y="0"/>
                  </a:lnTo>
                  <a:close/>
                </a:path>
              </a:pathLst>
            </a:custGeom>
            <a:solidFill>
              <a:srgbClr val="39393A">
                <a:alpha val="470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>
              <a:extLst>
                <a:ext uri="{FF2B5EF4-FFF2-40B4-BE49-F238E27FC236}">
                  <a16:creationId xmlns:a16="http://schemas.microsoft.com/office/drawing/2014/main" id="{317C32B1-54FE-3B74-C09F-77A99275A554}"/>
                </a:ext>
              </a:extLst>
            </p:cNvPr>
            <p:cNvSpPr/>
            <p:nvPr/>
          </p:nvSpPr>
          <p:spPr>
            <a:xfrm>
              <a:off x="2994786" y="3178682"/>
              <a:ext cx="498475" cy="501015"/>
            </a:xfrm>
            <a:custGeom>
              <a:avLst/>
              <a:gdLst/>
              <a:ahLst/>
              <a:cxnLst/>
              <a:rect l="l" t="t" r="r" b="b"/>
              <a:pathLst>
                <a:path w="498475" h="501014">
                  <a:moveTo>
                    <a:pt x="249174" y="0"/>
                  </a:moveTo>
                  <a:lnTo>
                    <a:pt x="204337" y="4215"/>
                  </a:lnTo>
                  <a:lnTo>
                    <a:pt x="162156" y="15968"/>
                  </a:lnTo>
                  <a:lnTo>
                    <a:pt x="123331" y="34558"/>
                  </a:lnTo>
                  <a:lnTo>
                    <a:pt x="88560" y="59281"/>
                  </a:lnTo>
                  <a:lnTo>
                    <a:pt x="58543" y="89435"/>
                  </a:lnTo>
                  <a:lnTo>
                    <a:pt x="33979" y="124318"/>
                  </a:lnTo>
                  <a:lnTo>
                    <a:pt x="15568" y="163228"/>
                  </a:lnTo>
                  <a:lnTo>
                    <a:pt x="4008" y="205461"/>
                  </a:lnTo>
                  <a:lnTo>
                    <a:pt x="0" y="250316"/>
                  </a:lnTo>
                  <a:lnTo>
                    <a:pt x="4008" y="295172"/>
                  </a:lnTo>
                  <a:lnTo>
                    <a:pt x="15568" y="337405"/>
                  </a:lnTo>
                  <a:lnTo>
                    <a:pt x="33979" y="376315"/>
                  </a:lnTo>
                  <a:lnTo>
                    <a:pt x="58543" y="411198"/>
                  </a:lnTo>
                  <a:lnTo>
                    <a:pt x="88560" y="441352"/>
                  </a:lnTo>
                  <a:lnTo>
                    <a:pt x="123331" y="466075"/>
                  </a:lnTo>
                  <a:lnTo>
                    <a:pt x="162156" y="484665"/>
                  </a:lnTo>
                  <a:lnTo>
                    <a:pt x="204337" y="496418"/>
                  </a:lnTo>
                  <a:lnTo>
                    <a:pt x="249174" y="500633"/>
                  </a:lnTo>
                  <a:lnTo>
                    <a:pt x="294010" y="496418"/>
                  </a:lnTo>
                  <a:lnTo>
                    <a:pt x="336191" y="484665"/>
                  </a:lnTo>
                  <a:lnTo>
                    <a:pt x="375016" y="466075"/>
                  </a:lnTo>
                  <a:lnTo>
                    <a:pt x="409787" y="441352"/>
                  </a:lnTo>
                  <a:lnTo>
                    <a:pt x="439804" y="411198"/>
                  </a:lnTo>
                  <a:lnTo>
                    <a:pt x="464368" y="376315"/>
                  </a:lnTo>
                  <a:lnTo>
                    <a:pt x="482779" y="337405"/>
                  </a:lnTo>
                  <a:lnTo>
                    <a:pt x="494339" y="295172"/>
                  </a:lnTo>
                  <a:lnTo>
                    <a:pt x="498348" y="250316"/>
                  </a:lnTo>
                  <a:lnTo>
                    <a:pt x="494339" y="205461"/>
                  </a:lnTo>
                  <a:lnTo>
                    <a:pt x="482779" y="163228"/>
                  </a:lnTo>
                  <a:lnTo>
                    <a:pt x="464368" y="124318"/>
                  </a:lnTo>
                  <a:lnTo>
                    <a:pt x="439804" y="89435"/>
                  </a:lnTo>
                  <a:lnTo>
                    <a:pt x="409787" y="59281"/>
                  </a:lnTo>
                  <a:lnTo>
                    <a:pt x="375016" y="34558"/>
                  </a:lnTo>
                  <a:lnTo>
                    <a:pt x="336191" y="15968"/>
                  </a:lnTo>
                  <a:lnTo>
                    <a:pt x="294010" y="4215"/>
                  </a:lnTo>
                  <a:lnTo>
                    <a:pt x="249174" y="0"/>
                  </a:lnTo>
                  <a:close/>
                </a:path>
              </a:pathLst>
            </a:custGeom>
            <a:solidFill>
              <a:srgbClr val="00AF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>
              <a:extLst>
                <a:ext uri="{FF2B5EF4-FFF2-40B4-BE49-F238E27FC236}">
                  <a16:creationId xmlns:a16="http://schemas.microsoft.com/office/drawing/2014/main" id="{D37B522D-1306-8552-2B52-FE52D1CE8E2A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120770" y="3342766"/>
              <a:ext cx="246380" cy="170434"/>
            </a:xfrm>
            <a:prstGeom prst="rect">
              <a:avLst/>
            </a:prstGeom>
          </p:spPr>
        </p:pic>
      </p:grpSp>
      <p:sp>
        <p:nvSpPr>
          <p:cNvPr id="7" name="object 7">
            <a:extLst>
              <a:ext uri="{FF2B5EF4-FFF2-40B4-BE49-F238E27FC236}">
                <a16:creationId xmlns:a16="http://schemas.microsoft.com/office/drawing/2014/main" id="{9F545C91-F4C8-20F6-7CB0-2E2EE89AAF3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951958" y="991262"/>
            <a:ext cx="6757925" cy="553998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lang="ca-ES" sz="3500" dirty="0">
                <a:latin typeface="Calibri Light"/>
                <a:cs typeface="Calibri Light"/>
              </a:rPr>
              <a:t>Recursos de memòria democràtica</a:t>
            </a:r>
          </a:p>
        </p:txBody>
      </p:sp>
      <p:sp>
        <p:nvSpPr>
          <p:cNvPr id="9" name="object 9">
            <a:extLst>
              <a:ext uri="{FF2B5EF4-FFF2-40B4-BE49-F238E27FC236}">
                <a16:creationId xmlns:a16="http://schemas.microsoft.com/office/drawing/2014/main" id="{E8651498-F86E-8C77-B5F7-A7278803BB38}"/>
              </a:ext>
            </a:extLst>
          </p:cNvPr>
          <p:cNvSpPr txBox="1"/>
          <p:nvPr/>
        </p:nvSpPr>
        <p:spPr>
          <a:xfrm>
            <a:off x="730097" y="5659932"/>
            <a:ext cx="1784503" cy="450764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ts val="1670"/>
              </a:lnSpc>
              <a:spcBef>
                <a:spcPts val="115"/>
              </a:spcBef>
            </a:pPr>
            <a:r>
              <a:rPr sz="1450" dirty="0" err="1">
                <a:solidFill>
                  <a:srgbClr val="39393A"/>
                </a:solidFill>
                <a:latin typeface="Calibri Light"/>
                <a:cs typeface="Calibri Light"/>
              </a:rPr>
              <a:t>Catàleg</a:t>
            </a:r>
            <a:r>
              <a:rPr sz="1450" spc="204" dirty="0">
                <a:solidFill>
                  <a:srgbClr val="39393A"/>
                </a:solidFill>
                <a:latin typeface="Calibri Light"/>
                <a:cs typeface="Calibri Light"/>
              </a:rPr>
              <a:t> </a:t>
            </a:r>
            <a:r>
              <a:rPr lang="ca-ES" sz="1450" dirty="0">
                <a:solidFill>
                  <a:srgbClr val="39393A"/>
                </a:solidFill>
                <a:latin typeface="Calibri Light"/>
                <a:cs typeface="Calibri Light"/>
              </a:rPr>
              <a:t>2027</a:t>
            </a:r>
            <a:endParaRPr sz="1450" dirty="0">
              <a:latin typeface="Calibri Light"/>
              <a:cs typeface="Calibri Light"/>
            </a:endParaRPr>
          </a:p>
          <a:p>
            <a:pPr marL="12700">
              <a:lnSpc>
                <a:spcPts val="1670"/>
              </a:lnSpc>
            </a:pPr>
            <a:r>
              <a:rPr lang="ca-ES" sz="1450" dirty="0">
                <a:solidFill>
                  <a:srgbClr val="39393A"/>
                </a:solidFill>
                <a:latin typeface="Calibri Light"/>
                <a:cs typeface="Calibri Light"/>
              </a:rPr>
              <a:t>Memòria democràtica</a:t>
            </a:r>
            <a:endParaRPr sz="1450" dirty="0">
              <a:latin typeface="Calibri Light"/>
              <a:cs typeface="Calibri Light"/>
            </a:endParaRPr>
          </a:p>
        </p:txBody>
      </p:sp>
      <p:sp>
        <p:nvSpPr>
          <p:cNvPr id="11" name="object 11">
            <a:extLst>
              <a:ext uri="{FF2B5EF4-FFF2-40B4-BE49-F238E27FC236}">
                <a16:creationId xmlns:a16="http://schemas.microsoft.com/office/drawing/2014/main" id="{C8286707-DE0B-A773-9C4E-B8FC5CB03356}"/>
              </a:ext>
            </a:extLst>
          </p:cNvPr>
          <p:cNvSpPr/>
          <p:nvPr/>
        </p:nvSpPr>
        <p:spPr>
          <a:xfrm>
            <a:off x="3979164" y="1803400"/>
            <a:ext cx="7501890" cy="0"/>
          </a:xfrm>
          <a:custGeom>
            <a:avLst/>
            <a:gdLst/>
            <a:ahLst/>
            <a:cxnLst/>
            <a:rect l="l" t="t" r="r" b="b"/>
            <a:pathLst>
              <a:path w="7501890">
                <a:moveTo>
                  <a:pt x="0" y="0"/>
                </a:moveTo>
                <a:lnTo>
                  <a:pt x="7501636" y="0"/>
                </a:lnTo>
              </a:path>
            </a:pathLst>
          </a:custGeom>
          <a:ln w="63500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5" name="object 15">
            <a:extLst>
              <a:ext uri="{FF2B5EF4-FFF2-40B4-BE49-F238E27FC236}">
                <a16:creationId xmlns:a16="http://schemas.microsoft.com/office/drawing/2014/main" id="{C70840A8-4CB0-A115-DF6E-951D927D30C3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52398" y="4466716"/>
            <a:ext cx="920889" cy="990600"/>
          </a:xfrm>
          <a:prstGeom prst="rect">
            <a:avLst/>
          </a:prstGeom>
        </p:spPr>
      </p:pic>
      <p:pic>
        <p:nvPicPr>
          <p:cNvPr id="10" name="object 15">
            <a:extLst>
              <a:ext uri="{FF2B5EF4-FFF2-40B4-BE49-F238E27FC236}">
                <a16:creationId xmlns:a16="http://schemas.microsoft.com/office/drawing/2014/main" id="{E956D268-58F3-0576-FF01-8C99A0405864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886200" y="762000"/>
            <a:ext cx="920889" cy="9906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3F6AB091-391B-CE13-97A4-5F8448B7E7EE}"/>
              </a:ext>
            </a:extLst>
          </p:cNvPr>
          <p:cNvSpPr/>
          <p:nvPr/>
        </p:nvSpPr>
        <p:spPr>
          <a:xfrm>
            <a:off x="3979164" y="2590800"/>
            <a:ext cx="3695963" cy="1981200"/>
          </a:xfrm>
          <a:prstGeom prst="rect">
            <a:avLst/>
          </a:prstGeom>
          <a:ln w="28575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12700" lvl="1">
              <a:spcBef>
                <a:spcPts val="795"/>
              </a:spcBef>
              <a:buClr>
                <a:srgbClr val="00AFEF"/>
              </a:buClr>
              <a:tabLst>
                <a:tab pos="354965" algn="l"/>
              </a:tabLst>
            </a:pPr>
            <a:endParaRPr lang="es-ES" sz="2400" b="1" dirty="0">
              <a:solidFill>
                <a:schemeClr val="bg1"/>
              </a:solidFill>
              <a:latin typeface="Calibri Light"/>
              <a:cs typeface="Calibri Light"/>
            </a:endParaRPr>
          </a:p>
        </p:txBody>
      </p:sp>
      <p:sp>
        <p:nvSpPr>
          <p:cNvPr id="16" name="QuadreDeText 15">
            <a:extLst>
              <a:ext uri="{FF2B5EF4-FFF2-40B4-BE49-F238E27FC236}">
                <a16:creationId xmlns:a16="http://schemas.microsoft.com/office/drawing/2014/main" id="{17D28AF9-ECA4-9C8D-95EF-0AB2E3429D64}"/>
              </a:ext>
            </a:extLst>
          </p:cNvPr>
          <p:cNvSpPr txBox="1"/>
          <p:nvPr/>
        </p:nvSpPr>
        <p:spPr>
          <a:xfrm>
            <a:off x="4188845" y="3187186"/>
            <a:ext cx="32766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700" lvl="1">
              <a:spcBef>
                <a:spcPts val="795"/>
              </a:spcBef>
              <a:buClr>
                <a:srgbClr val="00AFEF"/>
              </a:buClr>
              <a:tabLst>
                <a:tab pos="354965" algn="l"/>
              </a:tabLst>
            </a:pPr>
            <a:r>
              <a:rPr lang="es-ES" sz="2400" b="1" dirty="0">
                <a:solidFill>
                  <a:schemeClr val="tx1"/>
                </a:solidFill>
                <a:latin typeface="Calibri Light"/>
                <a:cs typeface="Calibri Light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Activitats en </a:t>
            </a:r>
            <a:r>
              <a:rPr lang="es-ES" sz="2400" b="1" dirty="0" err="1">
                <a:solidFill>
                  <a:schemeClr val="tx1"/>
                </a:solidFill>
                <a:latin typeface="Calibri Light"/>
                <a:cs typeface="Calibri Light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matèria</a:t>
            </a:r>
            <a:r>
              <a:rPr lang="es-ES" sz="2400" b="1" dirty="0">
                <a:solidFill>
                  <a:schemeClr val="tx1"/>
                </a:solidFill>
                <a:latin typeface="Calibri Light"/>
                <a:cs typeface="Calibri Light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de</a:t>
            </a:r>
            <a:br>
              <a:rPr lang="es-ES" sz="2400" b="1" dirty="0">
                <a:solidFill>
                  <a:schemeClr val="tx1"/>
                </a:solidFill>
                <a:latin typeface="Calibri Light"/>
                <a:cs typeface="Calibri Light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</a:br>
            <a:r>
              <a:rPr lang="es-ES" sz="2400" b="1" dirty="0">
                <a:solidFill>
                  <a:schemeClr val="tx1"/>
                </a:solidFill>
                <a:latin typeface="Calibri Light"/>
                <a:cs typeface="Calibri Light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s-ES" sz="2400" b="1" dirty="0" err="1">
                <a:solidFill>
                  <a:schemeClr val="tx1"/>
                </a:solidFill>
                <a:latin typeface="Calibri Light"/>
                <a:cs typeface="Calibri Light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memòria</a:t>
            </a:r>
            <a:r>
              <a:rPr lang="es-ES" sz="2400" b="1" dirty="0">
                <a:solidFill>
                  <a:schemeClr val="tx1"/>
                </a:solidFill>
                <a:latin typeface="Calibri Light"/>
                <a:cs typeface="Calibri Light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s-ES" sz="2400" b="1" dirty="0" err="1">
                <a:solidFill>
                  <a:schemeClr val="tx1"/>
                </a:solidFill>
                <a:latin typeface="Calibri Light"/>
                <a:cs typeface="Calibri Light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democràtica</a:t>
            </a:r>
            <a:endParaRPr lang="es-ES" sz="2400" b="1" dirty="0">
              <a:solidFill>
                <a:schemeClr val="tx1"/>
              </a:solidFill>
              <a:latin typeface="Calibri Light"/>
              <a:cs typeface="Calibri Light"/>
            </a:endParaRPr>
          </a:p>
          <a:p>
            <a:pPr algn="ctr"/>
            <a:endParaRPr lang="ca-ES" dirty="0"/>
          </a:p>
        </p:txBody>
      </p:sp>
      <p:pic>
        <p:nvPicPr>
          <p:cNvPr id="22" name="Picture 6" descr="picto Recurs econòmic">
            <a:extLst>
              <a:ext uri="{FF2B5EF4-FFF2-40B4-BE49-F238E27FC236}">
                <a16:creationId xmlns:a16="http://schemas.microsoft.com/office/drawing/2014/main" id="{04ACC1DC-482C-D210-E57D-3A815747C4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9192" y="2714008"/>
            <a:ext cx="400050" cy="400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B1372C18-DD88-BA75-0A97-ADC69DD6B423}"/>
              </a:ext>
            </a:extLst>
          </p:cNvPr>
          <p:cNvSpPr/>
          <p:nvPr/>
        </p:nvSpPr>
        <p:spPr>
          <a:xfrm>
            <a:off x="7910016" y="2061542"/>
            <a:ext cx="3695963" cy="3120058"/>
          </a:xfrm>
          <a:prstGeom prst="rect">
            <a:avLst/>
          </a:prstGeom>
          <a:ln w="28575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12700" lvl="1">
              <a:spcBef>
                <a:spcPts val="795"/>
              </a:spcBef>
              <a:buClr>
                <a:srgbClr val="00AFEF"/>
              </a:buClr>
              <a:tabLst>
                <a:tab pos="354965" algn="l"/>
              </a:tabLst>
            </a:pPr>
            <a:r>
              <a:rPr lang="es-ES" sz="2000" b="1" dirty="0" err="1">
                <a:solidFill>
                  <a:schemeClr val="tx1"/>
                </a:solidFill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Tipologia</a:t>
            </a:r>
            <a:r>
              <a:rPr lang="es-ES" sz="2000" b="1" dirty="0">
                <a:solidFill>
                  <a:schemeClr val="tx1"/>
                </a:solidFill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: </a:t>
            </a:r>
            <a:r>
              <a:rPr lang="es-ES" sz="2000" dirty="0" err="1">
                <a:solidFill>
                  <a:schemeClr val="tx1"/>
                </a:solidFill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econòmic</a:t>
            </a:r>
            <a:r>
              <a:rPr lang="es-ES" sz="2000" b="1" dirty="0">
                <a:solidFill>
                  <a:schemeClr val="tx1"/>
                </a:solidFill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</a:p>
          <a:p>
            <a:pPr marL="12700" lvl="1">
              <a:spcBef>
                <a:spcPts val="795"/>
              </a:spcBef>
              <a:buClr>
                <a:srgbClr val="00AFEF"/>
              </a:buClr>
              <a:tabLst>
                <a:tab pos="354965" algn="l"/>
              </a:tabLst>
            </a:pPr>
            <a:r>
              <a:rPr lang="es-ES" sz="2000" b="1" dirty="0" err="1">
                <a:solidFill>
                  <a:schemeClr val="tx1"/>
                </a:solidFill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Procediment</a:t>
            </a:r>
            <a:r>
              <a:rPr lang="es-ES" sz="2000" b="1" dirty="0">
                <a:solidFill>
                  <a:schemeClr val="tx1"/>
                </a:solidFill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 de </a:t>
            </a:r>
            <a:r>
              <a:rPr lang="es-ES" sz="2000" b="1" dirty="0" err="1">
                <a:solidFill>
                  <a:schemeClr val="tx1"/>
                </a:solidFill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concessió</a:t>
            </a:r>
            <a:r>
              <a:rPr lang="es-ES" sz="2000" b="1" dirty="0">
                <a:solidFill>
                  <a:schemeClr val="tx1"/>
                </a:solidFill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: </a:t>
            </a:r>
            <a:r>
              <a:rPr lang="es-ES" sz="2000" dirty="0" err="1">
                <a:solidFill>
                  <a:schemeClr val="tx1"/>
                </a:solidFill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Concurrència</a:t>
            </a:r>
            <a:r>
              <a:rPr lang="es-ES" sz="2000" dirty="0">
                <a:solidFill>
                  <a:schemeClr val="tx1"/>
                </a:solidFill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 competitiva</a:t>
            </a:r>
          </a:p>
          <a:p>
            <a:pPr marL="12700" lvl="1">
              <a:spcBef>
                <a:spcPts val="795"/>
              </a:spcBef>
              <a:buClr>
                <a:srgbClr val="00AFEF"/>
              </a:buClr>
              <a:tabLst>
                <a:tab pos="354965" algn="l"/>
              </a:tabLst>
            </a:pPr>
            <a:r>
              <a:rPr lang="ca-ES" sz="1800" b="1" dirty="0">
                <a:solidFill>
                  <a:schemeClr val="dk1"/>
                </a:solidFill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El cost total dels projectes: </a:t>
            </a:r>
            <a:br>
              <a:rPr lang="ca-ES" sz="1800" dirty="0">
                <a:solidFill>
                  <a:schemeClr val="dk1"/>
                </a:solidFill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ca-ES" sz="1800" dirty="0">
                <a:solidFill>
                  <a:schemeClr val="dk1"/>
                </a:solidFill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Màxim 15.000 €</a:t>
            </a:r>
          </a:p>
          <a:p>
            <a:pPr marL="12700" lvl="1">
              <a:spcBef>
                <a:spcPts val="795"/>
              </a:spcBef>
              <a:buClr>
                <a:srgbClr val="00AFEF"/>
              </a:buClr>
              <a:tabLst>
                <a:tab pos="354965" algn="l"/>
              </a:tabLst>
            </a:pPr>
            <a:r>
              <a:rPr lang="ca-ES" sz="1800" b="1" dirty="0">
                <a:solidFill>
                  <a:schemeClr val="dk1"/>
                </a:solidFill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Import màxim d'ajut:</a:t>
            </a:r>
            <a:br>
              <a:rPr lang="ca-ES" sz="2000" dirty="0"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ca-ES" sz="1800" dirty="0">
                <a:solidFill>
                  <a:schemeClr val="dk1"/>
                </a:solidFill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7.500 €</a:t>
            </a:r>
            <a:r>
              <a:rPr lang="es-ES" sz="2000" b="1" dirty="0">
                <a:solidFill>
                  <a:schemeClr val="tx1"/>
                </a:solidFill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rPr>
              <a:t>:</a:t>
            </a:r>
            <a:endParaRPr lang="es-ES" sz="2000" b="1" dirty="0">
              <a:solidFill>
                <a:schemeClr val="bg1"/>
              </a:solidFill>
              <a:latin typeface="+mj-lt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1123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314A3125-B8EC-7A1E-A219-E69BCDDF68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>
            <a:extLst>
              <a:ext uri="{FF2B5EF4-FFF2-40B4-BE49-F238E27FC236}">
                <a16:creationId xmlns:a16="http://schemas.microsoft.com/office/drawing/2014/main" id="{D7FF1C6E-E6AF-E4C5-7E76-BE1D483CACD7}"/>
              </a:ext>
            </a:extLst>
          </p:cNvPr>
          <p:cNvGrpSpPr/>
          <p:nvPr/>
        </p:nvGrpSpPr>
        <p:grpSpPr>
          <a:xfrm>
            <a:off x="0" y="0"/>
            <a:ext cx="3493135" cy="6858000"/>
            <a:chOff x="0" y="0"/>
            <a:chExt cx="3493135" cy="6858000"/>
          </a:xfrm>
        </p:grpSpPr>
        <p:pic>
          <p:nvPicPr>
            <p:cNvPr id="3" name="object 3">
              <a:extLst>
                <a:ext uri="{FF2B5EF4-FFF2-40B4-BE49-F238E27FC236}">
                  <a16:creationId xmlns:a16="http://schemas.microsoft.com/office/drawing/2014/main" id="{609FC023-57D6-BEC1-485F-C60C54342CFB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38200" y="333743"/>
              <a:ext cx="1331722" cy="442099"/>
            </a:xfrm>
            <a:prstGeom prst="rect">
              <a:avLst/>
            </a:prstGeom>
          </p:spPr>
        </p:pic>
        <p:sp>
          <p:nvSpPr>
            <p:cNvPr id="4" name="object 4">
              <a:extLst>
                <a:ext uri="{FF2B5EF4-FFF2-40B4-BE49-F238E27FC236}">
                  <a16:creationId xmlns:a16="http://schemas.microsoft.com/office/drawing/2014/main" id="{D2F9AA5E-29CE-82BB-B07B-140863A61442}"/>
                </a:ext>
              </a:extLst>
            </p:cNvPr>
            <p:cNvSpPr/>
            <p:nvPr/>
          </p:nvSpPr>
          <p:spPr>
            <a:xfrm>
              <a:off x="0" y="0"/>
              <a:ext cx="3244215" cy="6858000"/>
            </a:xfrm>
            <a:custGeom>
              <a:avLst/>
              <a:gdLst/>
              <a:ahLst/>
              <a:cxnLst/>
              <a:rect l="l" t="t" r="r" b="b"/>
              <a:pathLst>
                <a:path w="3244215" h="6858000">
                  <a:moveTo>
                    <a:pt x="3243961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3243961" y="6858000"/>
                  </a:lnTo>
                  <a:lnTo>
                    <a:pt x="3243961" y="0"/>
                  </a:lnTo>
                  <a:close/>
                </a:path>
              </a:pathLst>
            </a:custGeom>
            <a:solidFill>
              <a:srgbClr val="39393A">
                <a:alpha val="470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>
              <a:extLst>
                <a:ext uri="{FF2B5EF4-FFF2-40B4-BE49-F238E27FC236}">
                  <a16:creationId xmlns:a16="http://schemas.microsoft.com/office/drawing/2014/main" id="{3503340D-CB65-7B15-5B3C-7BE76DA3C771}"/>
                </a:ext>
              </a:extLst>
            </p:cNvPr>
            <p:cNvSpPr/>
            <p:nvPr/>
          </p:nvSpPr>
          <p:spPr>
            <a:xfrm>
              <a:off x="2994786" y="3178682"/>
              <a:ext cx="498475" cy="501015"/>
            </a:xfrm>
            <a:custGeom>
              <a:avLst/>
              <a:gdLst/>
              <a:ahLst/>
              <a:cxnLst/>
              <a:rect l="l" t="t" r="r" b="b"/>
              <a:pathLst>
                <a:path w="498475" h="501014">
                  <a:moveTo>
                    <a:pt x="249174" y="0"/>
                  </a:moveTo>
                  <a:lnTo>
                    <a:pt x="204337" y="4215"/>
                  </a:lnTo>
                  <a:lnTo>
                    <a:pt x="162156" y="15968"/>
                  </a:lnTo>
                  <a:lnTo>
                    <a:pt x="123331" y="34558"/>
                  </a:lnTo>
                  <a:lnTo>
                    <a:pt x="88560" y="59281"/>
                  </a:lnTo>
                  <a:lnTo>
                    <a:pt x="58543" y="89435"/>
                  </a:lnTo>
                  <a:lnTo>
                    <a:pt x="33979" y="124318"/>
                  </a:lnTo>
                  <a:lnTo>
                    <a:pt x="15568" y="163228"/>
                  </a:lnTo>
                  <a:lnTo>
                    <a:pt x="4008" y="205461"/>
                  </a:lnTo>
                  <a:lnTo>
                    <a:pt x="0" y="250316"/>
                  </a:lnTo>
                  <a:lnTo>
                    <a:pt x="4008" y="295172"/>
                  </a:lnTo>
                  <a:lnTo>
                    <a:pt x="15568" y="337405"/>
                  </a:lnTo>
                  <a:lnTo>
                    <a:pt x="33979" y="376315"/>
                  </a:lnTo>
                  <a:lnTo>
                    <a:pt x="58543" y="411198"/>
                  </a:lnTo>
                  <a:lnTo>
                    <a:pt x="88560" y="441352"/>
                  </a:lnTo>
                  <a:lnTo>
                    <a:pt x="123331" y="466075"/>
                  </a:lnTo>
                  <a:lnTo>
                    <a:pt x="162156" y="484665"/>
                  </a:lnTo>
                  <a:lnTo>
                    <a:pt x="204337" y="496418"/>
                  </a:lnTo>
                  <a:lnTo>
                    <a:pt x="249174" y="500633"/>
                  </a:lnTo>
                  <a:lnTo>
                    <a:pt x="294010" y="496418"/>
                  </a:lnTo>
                  <a:lnTo>
                    <a:pt x="336191" y="484665"/>
                  </a:lnTo>
                  <a:lnTo>
                    <a:pt x="375016" y="466075"/>
                  </a:lnTo>
                  <a:lnTo>
                    <a:pt x="409787" y="441352"/>
                  </a:lnTo>
                  <a:lnTo>
                    <a:pt x="439804" y="411198"/>
                  </a:lnTo>
                  <a:lnTo>
                    <a:pt x="464368" y="376315"/>
                  </a:lnTo>
                  <a:lnTo>
                    <a:pt x="482779" y="337405"/>
                  </a:lnTo>
                  <a:lnTo>
                    <a:pt x="494339" y="295172"/>
                  </a:lnTo>
                  <a:lnTo>
                    <a:pt x="498348" y="250316"/>
                  </a:lnTo>
                  <a:lnTo>
                    <a:pt x="494339" y="205461"/>
                  </a:lnTo>
                  <a:lnTo>
                    <a:pt x="482779" y="163228"/>
                  </a:lnTo>
                  <a:lnTo>
                    <a:pt x="464368" y="124318"/>
                  </a:lnTo>
                  <a:lnTo>
                    <a:pt x="439804" y="89435"/>
                  </a:lnTo>
                  <a:lnTo>
                    <a:pt x="409787" y="59281"/>
                  </a:lnTo>
                  <a:lnTo>
                    <a:pt x="375016" y="34558"/>
                  </a:lnTo>
                  <a:lnTo>
                    <a:pt x="336191" y="15968"/>
                  </a:lnTo>
                  <a:lnTo>
                    <a:pt x="294010" y="4215"/>
                  </a:lnTo>
                  <a:lnTo>
                    <a:pt x="249174" y="0"/>
                  </a:lnTo>
                  <a:close/>
                </a:path>
              </a:pathLst>
            </a:custGeom>
            <a:solidFill>
              <a:srgbClr val="00AF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>
              <a:extLst>
                <a:ext uri="{FF2B5EF4-FFF2-40B4-BE49-F238E27FC236}">
                  <a16:creationId xmlns:a16="http://schemas.microsoft.com/office/drawing/2014/main" id="{AD873A6D-952D-EF3C-C0D7-CF9B53D66B71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120770" y="3342766"/>
              <a:ext cx="246380" cy="170434"/>
            </a:xfrm>
            <a:prstGeom prst="rect">
              <a:avLst/>
            </a:prstGeom>
          </p:spPr>
        </p:pic>
      </p:grpSp>
      <p:sp>
        <p:nvSpPr>
          <p:cNvPr id="7" name="object 7">
            <a:extLst>
              <a:ext uri="{FF2B5EF4-FFF2-40B4-BE49-F238E27FC236}">
                <a16:creationId xmlns:a16="http://schemas.microsoft.com/office/drawing/2014/main" id="{F7E96199-A512-863B-55B0-C16407DB511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915660" y="533400"/>
            <a:ext cx="6757925" cy="730969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lang="ca-ES" sz="4650" dirty="0">
                <a:latin typeface="Calibri Light"/>
                <a:cs typeface="Calibri Light"/>
              </a:rPr>
              <a:t>Activitats en matèria de MD</a:t>
            </a:r>
          </a:p>
        </p:txBody>
      </p:sp>
      <p:sp>
        <p:nvSpPr>
          <p:cNvPr id="11" name="object 11">
            <a:extLst>
              <a:ext uri="{FF2B5EF4-FFF2-40B4-BE49-F238E27FC236}">
                <a16:creationId xmlns:a16="http://schemas.microsoft.com/office/drawing/2014/main" id="{B7ACC5C6-A3ED-8D2D-787A-A5D81CECA8D4}"/>
              </a:ext>
            </a:extLst>
          </p:cNvPr>
          <p:cNvSpPr/>
          <p:nvPr/>
        </p:nvSpPr>
        <p:spPr>
          <a:xfrm>
            <a:off x="3979164" y="1503731"/>
            <a:ext cx="7501890" cy="0"/>
          </a:xfrm>
          <a:custGeom>
            <a:avLst/>
            <a:gdLst/>
            <a:ahLst/>
            <a:cxnLst/>
            <a:rect l="l" t="t" r="r" b="b"/>
            <a:pathLst>
              <a:path w="7501890">
                <a:moveTo>
                  <a:pt x="0" y="0"/>
                </a:moveTo>
                <a:lnTo>
                  <a:pt x="7501636" y="0"/>
                </a:lnTo>
              </a:path>
            </a:pathLst>
          </a:custGeom>
          <a:ln w="63500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>
            <a:extLst>
              <a:ext uri="{FF2B5EF4-FFF2-40B4-BE49-F238E27FC236}">
                <a16:creationId xmlns:a16="http://schemas.microsoft.com/office/drawing/2014/main" id="{82265DE0-6E88-335A-D8F5-3D41817DED55}"/>
              </a:ext>
            </a:extLst>
          </p:cNvPr>
          <p:cNvSpPr/>
          <p:nvPr/>
        </p:nvSpPr>
        <p:spPr>
          <a:xfrm>
            <a:off x="4057141" y="640131"/>
            <a:ext cx="667385" cy="667385"/>
          </a:xfrm>
          <a:custGeom>
            <a:avLst/>
            <a:gdLst/>
            <a:ahLst/>
            <a:cxnLst/>
            <a:rect l="l" t="t" r="r" b="b"/>
            <a:pathLst>
              <a:path w="667385" h="667385">
                <a:moveTo>
                  <a:pt x="333629" y="0"/>
                </a:moveTo>
                <a:lnTo>
                  <a:pt x="280900" y="4110"/>
                </a:lnTo>
                <a:lnTo>
                  <a:pt x="230196" y="16243"/>
                </a:lnTo>
                <a:lnTo>
                  <a:pt x="182259" y="36100"/>
                </a:lnTo>
                <a:lnTo>
                  <a:pt x="137833" y="63382"/>
                </a:lnTo>
                <a:lnTo>
                  <a:pt x="97662" y="97789"/>
                </a:lnTo>
                <a:lnTo>
                  <a:pt x="63287" y="137959"/>
                </a:lnTo>
                <a:lnTo>
                  <a:pt x="36050" y="182378"/>
                </a:lnTo>
                <a:lnTo>
                  <a:pt x="16226" y="230295"/>
                </a:lnTo>
                <a:lnTo>
                  <a:pt x="4108" y="280962"/>
                </a:lnTo>
                <a:lnTo>
                  <a:pt x="0" y="333628"/>
                </a:lnTo>
                <a:lnTo>
                  <a:pt x="4109" y="386357"/>
                </a:lnTo>
                <a:lnTo>
                  <a:pt x="16235" y="437061"/>
                </a:lnTo>
                <a:lnTo>
                  <a:pt x="36073" y="484998"/>
                </a:lnTo>
                <a:lnTo>
                  <a:pt x="63317" y="529424"/>
                </a:lnTo>
                <a:lnTo>
                  <a:pt x="97662" y="569595"/>
                </a:lnTo>
                <a:lnTo>
                  <a:pt x="137833" y="603940"/>
                </a:lnTo>
                <a:lnTo>
                  <a:pt x="182259" y="631184"/>
                </a:lnTo>
                <a:lnTo>
                  <a:pt x="230196" y="651022"/>
                </a:lnTo>
                <a:lnTo>
                  <a:pt x="280900" y="663148"/>
                </a:lnTo>
                <a:lnTo>
                  <a:pt x="333629" y="667258"/>
                </a:lnTo>
                <a:lnTo>
                  <a:pt x="386307" y="663148"/>
                </a:lnTo>
                <a:lnTo>
                  <a:pt x="436998" y="651022"/>
                </a:lnTo>
                <a:lnTo>
                  <a:pt x="445947" y="647319"/>
                </a:lnTo>
                <a:lnTo>
                  <a:pt x="333629" y="647319"/>
                </a:lnTo>
                <a:lnTo>
                  <a:pt x="284062" y="643450"/>
                </a:lnTo>
                <a:lnTo>
                  <a:pt x="236409" y="632034"/>
                </a:lnTo>
                <a:lnTo>
                  <a:pt x="191366" y="613358"/>
                </a:lnTo>
                <a:lnTo>
                  <a:pt x="149627" y="587708"/>
                </a:lnTo>
                <a:lnTo>
                  <a:pt x="111887" y="555371"/>
                </a:lnTo>
                <a:lnTo>
                  <a:pt x="79549" y="517630"/>
                </a:lnTo>
                <a:lnTo>
                  <a:pt x="53899" y="475891"/>
                </a:lnTo>
                <a:lnTo>
                  <a:pt x="35223" y="430848"/>
                </a:lnTo>
                <a:lnTo>
                  <a:pt x="23807" y="383195"/>
                </a:lnTo>
                <a:lnTo>
                  <a:pt x="19938" y="333628"/>
                </a:lnTo>
                <a:lnTo>
                  <a:pt x="23807" y="284111"/>
                </a:lnTo>
                <a:lnTo>
                  <a:pt x="35223" y="236464"/>
                </a:lnTo>
                <a:lnTo>
                  <a:pt x="53899" y="191403"/>
                </a:lnTo>
                <a:lnTo>
                  <a:pt x="79549" y="149639"/>
                </a:lnTo>
                <a:lnTo>
                  <a:pt x="111887" y="111887"/>
                </a:lnTo>
                <a:lnTo>
                  <a:pt x="149627" y="79611"/>
                </a:lnTo>
                <a:lnTo>
                  <a:pt x="191366" y="53999"/>
                </a:lnTo>
                <a:lnTo>
                  <a:pt x="236409" y="35342"/>
                </a:lnTo>
                <a:lnTo>
                  <a:pt x="284062" y="23933"/>
                </a:lnTo>
                <a:lnTo>
                  <a:pt x="333629" y="20065"/>
                </a:lnTo>
                <a:lnTo>
                  <a:pt x="446225" y="20065"/>
                </a:lnTo>
                <a:lnTo>
                  <a:pt x="436998" y="16243"/>
                </a:lnTo>
                <a:lnTo>
                  <a:pt x="386307" y="4110"/>
                </a:lnTo>
                <a:lnTo>
                  <a:pt x="333629" y="0"/>
                </a:lnTo>
                <a:close/>
              </a:path>
              <a:path w="667385" h="667385">
                <a:moveTo>
                  <a:pt x="446225" y="20065"/>
                </a:moveTo>
                <a:lnTo>
                  <a:pt x="333629" y="20065"/>
                </a:lnTo>
                <a:lnTo>
                  <a:pt x="383146" y="23933"/>
                </a:lnTo>
                <a:lnTo>
                  <a:pt x="430793" y="35342"/>
                </a:lnTo>
                <a:lnTo>
                  <a:pt x="475854" y="53999"/>
                </a:lnTo>
                <a:lnTo>
                  <a:pt x="517618" y="79611"/>
                </a:lnTo>
                <a:lnTo>
                  <a:pt x="555371" y="111887"/>
                </a:lnTo>
                <a:lnTo>
                  <a:pt x="587646" y="149639"/>
                </a:lnTo>
                <a:lnTo>
                  <a:pt x="613258" y="191403"/>
                </a:lnTo>
                <a:lnTo>
                  <a:pt x="631915" y="236464"/>
                </a:lnTo>
                <a:lnTo>
                  <a:pt x="643324" y="284111"/>
                </a:lnTo>
                <a:lnTo>
                  <a:pt x="647192" y="333628"/>
                </a:lnTo>
                <a:lnTo>
                  <a:pt x="643324" y="383195"/>
                </a:lnTo>
                <a:lnTo>
                  <a:pt x="631915" y="430848"/>
                </a:lnTo>
                <a:lnTo>
                  <a:pt x="613258" y="475891"/>
                </a:lnTo>
                <a:lnTo>
                  <a:pt x="587646" y="517630"/>
                </a:lnTo>
                <a:lnTo>
                  <a:pt x="555371" y="555371"/>
                </a:lnTo>
                <a:lnTo>
                  <a:pt x="517618" y="587708"/>
                </a:lnTo>
                <a:lnTo>
                  <a:pt x="475854" y="613358"/>
                </a:lnTo>
                <a:lnTo>
                  <a:pt x="430793" y="632034"/>
                </a:lnTo>
                <a:lnTo>
                  <a:pt x="383146" y="643450"/>
                </a:lnTo>
                <a:lnTo>
                  <a:pt x="333629" y="647319"/>
                </a:lnTo>
                <a:lnTo>
                  <a:pt x="445947" y="647319"/>
                </a:lnTo>
                <a:lnTo>
                  <a:pt x="484934" y="631184"/>
                </a:lnTo>
                <a:lnTo>
                  <a:pt x="529347" y="603940"/>
                </a:lnTo>
                <a:lnTo>
                  <a:pt x="569468" y="569595"/>
                </a:lnTo>
                <a:lnTo>
                  <a:pt x="603875" y="529424"/>
                </a:lnTo>
                <a:lnTo>
                  <a:pt x="631157" y="484998"/>
                </a:lnTo>
                <a:lnTo>
                  <a:pt x="651014" y="437061"/>
                </a:lnTo>
                <a:lnTo>
                  <a:pt x="663147" y="386357"/>
                </a:lnTo>
                <a:lnTo>
                  <a:pt x="667258" y="333628"/>
                </a:lnTo>
                <a:lnTo>
                  <a:pt x="663147" y="280962"/>
                </a:lnTo>
                <a:lnTo>
                  <a:pt x="651014" y="230295"/>
                </a:lnTo>
                <a:lnTo>
                  <a:pt x="631157" y="182378"/>
                </a:lnTo>
                <a:lnTo>
                  <a:pt x="603875" y="137959"/>
                </a:lnTo>
                <a:lnTo>
                  <a:pt x="569468" y="97789"/>
                </a:lnTo>
                <a:lnTo>
                  <a:pt x="529347" y="63382"/>
                </a:lnTo>
                <a:lnTo>
                  <a:pt x="484934" y="36100"/>
                </a:lnTo>
                <a:lnTo>
                  <a:pt x="446225" y="20065"/>
                </a:lnTo>
                <a:close/>
              </a:path>
            </a:pathLst>
          </a:custGeom>
          <a:solidFill>
            <a:srgbClr val="00AFE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5" name="object 15">
            <a:extLst>
              <a:ext uri="{FF2B5EF4-FFF2-40B4-BE49-F238E27FC236}">
                <a16:creationId xmlns:a16="http://schemas.microsoft.com/office/drawing/2014/main" id="{5BF8AA67-B10B-5511-ADA6-0B43E3B4C954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52398" y="4466716"/>
            <a:ext cx="920889" cy="990600"/>
          </a:xfrm>
          <a:prstGeom prst="rect">
            <a:avLst/>
          </a:prstGeom>
        </p:spPr>
      </p:pic>
      <p:pic>
        <p:nvPicPr>
          <p:cNvPr id="19" name="Picture 6" descr="picto Recurs econòmic">
            <a:extLst>
              <a:ext uri="{FF2B5EF4-FFF2-40B4-BE49-F238E27FC236}">
                <a16:creationId xmlns:a16="http://schemas.microsoft.com/office/drawing/2014/main" id="{1592E39D-2D8E-E767-D082-637DD38E89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2044" y="773798"/>
            <a:ext cx="400050" cy="400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0" name="object 11">
            <a:extLst>
              <a:ext uri="{FF2B5EF4-FFF2-40B4-BE49-F238E27FC236}">
                <a16:creationId xmlns:a16="http://schemas.microsoft.com/office/drawing/2014/main" id="{820BD010-928C-E53D-ABF3-C2CE32DAC3C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4340874"/>
              </p:ext>
            </p:extLst>
          </p:nvPr>
        </p:nvGraphicFramePr>
        <p:xfrm>
          <a:off x="4098459" y="3383643"/>
          <a:ext cx="6798141" cy="116843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309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92487">
                  <a:extLst>
                    <a:ext uri="{9D8B030D-6E8A-4147-A177-3AD203B41FA5}">
                      <a16:colId xmlns:a16="http://schemas.microsoft.com/office/drawing/2014/main" val="3871712499"/>
                    </a:ext>
                  </a:extLst>
                </a:gridCol>
                <a:gridCol w="2174692">
                  <a:extLst>
                    <a:ext uri="{9D8B030D-6E8A-4147-A177-3AD203B41FA5}">
                      <a16:colId xmlns:a16="http://schemas.microsoft.com/office/drawing/2014/main" val="1071764029"/>
                    </a:ext>
                  </a:extLst>
                </a:gridCol>
              </a:tblGrid>
              <a:tr h="116843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ca-ES" dirty="0"/>
                    </a:p>
                  </a:txBody>
                  <a:tcPr marL="0" marR="0" marT="0" marB="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2" name="object 12">
            <a:extLst>
              <a:ext uri="{FF2B5EF4-FFF2-40B4-BE49-F238E27FC236}">
                <a16:creationId xmlns:a16="http://schemas.microsoft.com/office/drawing/2014/main" id="{BD35ACD0-B44E-3960-8712-CC47B809B27F}"/>
              </a:ext>
            </a:extLst>
          </p:cNvPr>
          <p:cNvSpPr txBox="1"/>
          <p:nvPr/>
        </p:nvSpPr>
        <p:spPr>
          <a:xfrm>
            <a:off x="3241638" y="2866600"/>
            <a:ext cx="1683385" cy="600805"/>
          </a:xfrm>
          <a:prstGeom prst="rect">
            <a:avLst/>
          </a:prstGeom>
        </p:spPr>
        <p:txBody>
          <a:bodyPr vert="horz" wrap="square" lIns="0" tIns="3365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65"/>
              </a:spcBef>
            </a:pPr>
            <a:r>
              <a:rPr lang="ca-ES" sz="1200" b="1" spc="-10" dirty="0">
                <a:latin typeface="Calibri"/>
                <a:cs typeface="Calibri"/>
              </a:rPr>
              <a:t>22</a:t>
            </a:r>
            <a:r>
              <a:rPr sz="1200" b="1" spc="-10" dirty="0">
                <a:latin typeface="Calibri"/>
                <a:cs typeface="Calibri"/>
              </a:rPr>
              <a:t>/</a:t>
            </a:r>
            <a:r>
              <a:rPr lang="ca-ES" sz="1200" b="1" spc="-10" dirty="0">
                <a:latin typeface="Calibri"/>
                <a:cs typeface="Calibri"/>
              </a:rPr>
              <a:t>9</a:t>
            </a:r>
            <a:r>
              <a:rPr sz="1200" b="1" spc="-10" dirty="0">
                <a:latin typeface="Calibri"/>
                <a:cs typeface="Calibri"/>
              </a:rPr>
              <a:t>/202</a:t>
            </a:r>
            <a:r>
              <a:rPr lang="ca-ES" sz="1200" b="1" spc="-10" dirty="0">
                <a:latin typeface="Calibri"/>
                <a:cs typeface="Calibri"/>
              </a:rPr>
              <a:t>6</a:t>
            </a:r>
            <a:endParaRPr sz="1200" dirty="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120"/>
              </a:spcBef>
            </a:pPr>
            <a:r>
              <a:rPr sz="1200" b="1" spc="-10" dirty="0" err="1">
                <a:solidFill>
                  <a:srgbClr val="00AFEF"/>
                </a:solidFill>
                <a:latin typeface="Calibri"/>
                <a:cs typeface="Calibri"/>
              </a:rPr>
              <a:t>Aprovació</a:t>
            </a:r>
            <a:r>
              <a:rPr lang="ca-ES" sz="1200" b="1" spc="-10" dirty="0">
                <a:solidFill>
                  <a:srgbClr val="00AFEF"/>
                </a:solidFill>
                <a:latin typeface="Calibri"/>
                <a:cs typeface="Calibri"/>
              </a:rPr>
              <a:t> al Ple</a:t>
            </a:r>
            <a:endParaRPr sz="1200" dirty="0">
              <a:latin typeface="Calibri"/>
              <a:cs typeface="Calibri"/>
            </a:endParaRPr>
          </a:p>
          <a:p>
            <a:pPr marL="12700" marR="5080" algn="ctr">
              <a:lnSpc>
                <a:spcPct val="100000"/>
              </a:lnSpc>
              <a:spcBef>
                <a:spcPts val="15"/>
              </a:spcBef>
            </a:pPr>
            <a:endParaRPr sz="1200" dirty="0">
              <a:latin typeface="Calibri"/>
              <a:cs typeface="Calibri"/>
            </a:endParaRPr>
          </a:p>
        </p:txBody>
      </p:sp>
      <p:pic>
        <p:nvPicPr>
          <p:cNvPr id="14" name="object 13">
            <a:extLst>
              <a:ext uri="{FF2B5EF4-FFF2-40B4-BE49-F238E27FC236}">
                <a16:creationId xmlns:a16="http://schemas.microsoft.com/office/drawing/2014/main" id="{1EDAE032-D05B-0789-618F-3D41981BC9E6}"/>
              </a:ext>
            </a:extLst>
          </p:cNvPr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684312" y="3351618"/>
            <a:ext cx="118235" cy="118364"/>
          </a:xfrm>
          <a:prstGeom prst="rect">
            <a:avLst/>
          </a:prstGeom>
        </p:spPr>
      </p:pic>
      <p:sp>
        <p:nvSpPr>
          <p:cNvPr id="16" name="object 14">
            <a:extLst>
              <a:ext uri="{FF2B5EF4-FFF2-40B4-BE49-F238E27FC236}">
                <a16:creationId xmlns:a16="http://schemas.microsoft.com/office/drawing/2014/main" id="{95FFBD24-CF08-0923-98DD-4E4A40D34D0C}"/>
              </a:ext>
            </a:extLst>
          </p:cNvPr>
          <p:cNvSpPr txBox="1"/>
          <p:nvPr/>
        </p:nvSpPr>
        <p:spPr>
          <a:xfrm>
            <a:off x="8600139" y="2786696"/>
            <a:ext cx="981272" cy="412036"/>
          </a:xfrm>
          <a:prstGeom prst="rect">
            <a:avLst/>
          </a:prstGeom>
        </p:spPr>
        <p:txBody>
          <a:bodyPr vert="horz" wrap="square" lIns="0" tIns="33655" rIns="0" bIns="0" rtlCol="0">
            <a:spAutoFit/>
          </a:bodyPr>
          <a:lstStyle/>
          <a:p>
            <a:pPr marL="158115" algn="ctr">
              <a:lnSpc>
                <a:spcPct val="100000"/>
              </a:lnSpc>
              <a:spcBef>
                <a:spcPts val="265"/>
              </a:spcBef>
            </a:pPr>
            <a:r>
              <a:rPr lang="ca-ES" sz="1200" b="1" spc="-10" dirty="0">
                <a:latin typeface="Calibri"/>
                <a:cs typeface="Calibri"/>
              </a:rPr>
              <a:t>11</a:t>
            </a:r>
            <a:r>
              <a:rPr sz="1200" b="1" spc="-10" dirty="0">
                <a:latin typeface="Calibri"/>
                <a:cs typeface="Calibri"/>
              </a:rPr>
              <a:t>/</a:t>
            </a:r>
            <a:r>
              <a:rPr lang="ca-ES" sz="1200" b="1" spc="-10" dirty="0">
                <a:latin typeface="Calibri"/>
                <a:cs typeface="Calibri"/>
              </a:rPr>
              <a:t>2</a:t>
            </a:r>
            <a:r>
              <a:rPr sz="1200" b="1" spc="-10" dirty="0">
                <a:latin typeface="Calibri"/>
                <a:cs typeface="Calibri"/>
              </a:rPr>
              <a:t>/202</a:t>
            </a:r>
            <a:r>
              <a:rPr lang="ca-ES" sz="1200" b="1" spc="-10" dirty="0">
                <a:latin typeface="Calibri"/>
                <a:cs typeface="Calibri"/>
              </a:rPr>
              <a:t>7</a:t>
            </a:r>
            <a:endParaRPr sz="1200" dirty="0">
              <a:latin typeface="Calibri"/>
              <a:cs typeface="Calibri"/>
            </a:endParaRPr>
          </a:p>
          <a:p>
            <a:pPr marL="12700" marR="5080" indent="292100" algn="ctr">
              <a:lnSpc>
                <a:spcPct val="100600"/>
              </a:lnSpc>
              <a:spcBef>
                <a:spcPts val="110"/>
              </a:spcBef>
            </a:pPr>
            <a:r>
              <a:rPr sz="1200" b="1" spc="-10" dirty="0" err="1">
                <a:solidFill>
                  <a:srgbClr val="00AFEF"/>
                </a:solidFill>
                <a:latin typeface="Calibri"/>
                <a:cs typeface="Calibri"/>
              </a:rPr>
              <a:t>Resolució</a:t>
            </a:r>
            <a:endParaRPr sz="1200" dirty="0">
              <a:latin typeface="Calibri"/>
              <a:cs typeface="Calibri"/>
            </a:endParaRPr>
          </a:p>
        </p:txBody>
      </p:sp>
      <p:pic>
        <p:nvPicPr>
          <p:cNvPr id="17" name="object 15">
            <a:extLst>
              <a:ext uri="{FF2B5EF4-FFF2-40B4-BE49-F238E27FC236}">
                <a16:creationId xmlns:a16="http://schemas.microsoft.com/office/drawing/2014/main" id="{FBD078F0-560E-339E-01B6-130E86E363B0}"/>
              </a:ext>
            </a:extLst>
          </p:cNvPr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0824809" y="3342766"/>
            <a:ext cx="118235" cy="118245"/>
          </a:xfrm>
          <a:prstGeom prst="rect">
            <a:avLst/>
          </a:prstGeom>
        </p:spPr>
      </p:pic>
      <p:sp>
        <p:nvSpPr>
          <p:cNvPr id="22" name="object 16">
            <a:extLst>
              <a:ext uri="{FF2B5EF4-FFF2-40B4-BE49-F238E27FC236}">
                <a16:creationId xmlns:a16="http://schemas.microsoft.com/office/drawing/2014/main" id="{663B562B-3D38-1F15-1C48-FB5753402091}"/>
              </a:ext>
            </a:extLst>
          </p:cNvPr>
          <p:cNvSpPr/>
          <p:nvPr/>
        </p:nvSpPr>
        <p:spPr>
          <a:xfrm>
            <a:off x="4736549" y="4574248"/>
            <a:ext cx="3977509" cy="419734"/>
          </a:xfrm>
          <a:custGeom>
            <a:avLst/>
            <a:gdLst/>
            <a:ahLst/>
            <a:cxnLst/>
            <a:rect l="l" t="t" r="r" b="b"/>
            <a:pathLst>
              <a:path w="2611120" h="419735">
                <a:moveTo>
                  <a:pt x="119" y="0"/>
                </a:moveTo>
                <a:lnTo>
                  <a:pt x="0" y="151588"/>
                </a:lnTo>
                <a:lnTo>
                  <a:pt x="8321" y="209867"/>
                </a:lnTo>
                <a:lnTo>
                  <a:pt x="30853" y="258953"/>
                </a:lnTo>
                <a:lnTo>
                  <a:pt x="64749" y="294548"/>
                </a:lnTo>
                <a:lnTo>
                  <a:pt x="107161" y="312357"/>
                </a:lnTo>
                <a:lnTo>
                  <a:pt x="1198307" y="312417"/>
                </a:lnTo>
                <a:lnTo>
                  <a:pt x="1232381" y="324271"/>
                </a:lnTo>
                <a:lnTo>
                  <a:pt x="1262560" y="347028"/>
                </a:lnTo>
                <a:lnTo>
                  <a:pt x="1287402" y="379273"/>
                </a:lnTo>
                <a:lnTo>
                  <a:pt x="1305469" y="419588"/>
                </a:lnTo>
                <a:lnTo>
                  <a:pt x="1323536" y="379285"/>
                </a:lnTo>
                <a:lnTo>
                  <a:pt x="1348379" y="347040"/>
                </a:lnTo>
                <a:lnTo>
                  <a:pt x="1378557" y="324283"/>
                </a:lnTo>
                <a:lnTo>
                  <a:pt x="1412631" y="312428"/>
                </a:lnTo>
                <a:lnTo>
                  <a:pt x="2503777" y="312488"/>
                </a:lnTo>
                <a:lnTo>
                  <a:pt x="2546206" y="294677"/>
                </a:lnTo>
                <a:lnTo>
                  <a:pt x="2580130" y="259078"/>
                </a:lnTo>
                <a:lnTo>
                  <a:pt x="2602667" y="209988"/>
                </a:lnTo>
                <a:lnTo>
                  <a:pt x="2610939" y="151707"/>
                </a:lnTo>
                <a:lnTo>
                  <a:pt x="2610939" y="238"/>
                </a:lnTo>
              </a:path>
            </a:pathLst>
          </a:custGeom>
          <a:ln w="142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17">
            <a:extLst>
              <a:ext uri="{FF2B5EF4-FFF2-40B4-BE49-F238E27FC236}">
                <a16:creationId xmlns:a16="http://schemas.microsoft.com/office/drawing/2014/main" id="{5FAC7B8E-1651-EAC1-639C-2ED0A34AABE0}"/>
              </a:ext>
            </a:extLst>
          </p:cNvPr>
          <p:cNvSpPr txBox="1"/>
          <p:nvPr/>
        </p:nvSpPr>
        <p:spPr>
          <a:xfrm>
            <a:off x="5629647" y="5222582"/>
            <a:ext cx="2294890" cy="788035"/>
          </a:xfrm>
          <a:prstGeom prst="rect">
            <a:avLst/>
          </a:prstGeom>
        </p:spPr>
        <p:txBody>
          <a:bodyPr vert="horz" wrap="square" lIns="0" tIns="36194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84"/>
              </a:spcBef>
            </a:pPr>
            <a:r>
              <a:rPr lang="ca-ES" sz="1200" b="1" dirty="0">
                <a:latin typeface="Calibri"/>
                <a:cs typeface="Calibri"/>
              </a:rPr>
              <a:t>28</a:t>
            </a:r>
            <a:r>
              <a:rPr sz="1200" b="1" dirty="0">
                <a:latin typeface="Calibri"/>
                <a:cs typeface="Calibri"/>
              </a:rPr>
              <a:t>/</a:t>
            </a:r>
            <a:r>
              <a:rPr lang="ca-ES" sz="1200" b="1" dirty="0">
                <a:latin typeface="Calibri"/>
                <a:cs typeface="Calibri"/>
              </a:rPr>
              <a:t>9</a:t>
            </a:r>
            <a:r>
              <a:rPr sz="1200" b="1" dirty="0">
                <a:latin typeface="Calibri"/>
                <a:cs typeface="Calibri"/>
              </a:rPr>
              <a:t>/202</a:t>
            </a:r>
            <a:r>
              <a:rPr lang="ca-ES" sz="1200" b="1" dirty="0">
                <a:latin typeface="Calibri"/>
                <a:cs typeface="Calibri"/>
              </a:rPr>
              <a:t>6</a:t>
            </a:r>
            <a:r>
              <a:rPr sz="1200" b="1" spc="8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-</a:t>
            </a:r>
            <a:r>
              <a:rPr sz="1200" b="1" spc="80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1</a:t>
            </a:r>
            <a:r>
              <a:rPr lang="ca-ES" sz="1200" b="1" spc="-10" dirty="0">
                <a:latin typeface="Calibri"/>
                <a:cs typeface="Calibri"/>
              </a:rPr>
              <a:t>6</a:t>
            </a:r>
            <a:r>
              <a:rPr sz="1200" b="1" spc="-10" dirty="0">
                <a:latin typeface="Calibri"/>
                <a:cs typeface="Calibri"/>
              </a:rPr>
              <a:t>/</a:t>
            </a:r>
            <a:r>
              <a:rPr lang="ca-ES" sz="1200" b="1" spc="-10" dirty="0">
                <a:latin typeface="Calibri"/>
                <a:cs typeface="Calibri"/>
              </a:rPr>
              <a:t>1</a:t>
            </a:r>
            <a:r>
              <a:rPr sz="1200" b="1" spc="-10" dirty="0">
                <a:latin typeface="Calibri"/>
                <a:cs typeface="Calibri"/>
              </a:rPr>
              <a:t>1/2026</a:t>
            </a:r>
            <a:endParaRPr sz="1200" dirty="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135"/>
              </a:spcBef>
            </a:pPr>
            <a:r>
              <a:rPr sz="1200" b="1" dirty="0">
                <a:solidFill>
                  <a:srgbClr val="00B0F0"/>
                </a:solidFill>
                <a:latin typeface="Calibri"/>
                <a:cs typeface="Calibri"/>
              </a:rPr>
              <a:t>Presentació</a:t>
            </a:r>
            <a:r>
              <a:rPr sz="1200" b="1" spc="-5" dirty="0">
                <a:solidFill>
                  <a:srgbClr val="00B0F0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00B0F0"/>
                </a:solidFill>
                <a:latin typeface="Calibri"/>
                <a:cs typeface="Calibri"/>
              </a:rPr>
              <a:t>de </a:t>
            </a:r>
            <a:r>
              <a:rPr sz="1200" b="1" spc="-10" dirty="0" err="1">
                <a:solidFill>
                  <a:srgbClr val="00B0F0"/>
                </a:solidFill>
                <a:latin typeface="Calibri"/>
                <a:cs typeface="Calibri"/>
              </a:rPr>
              <a:t>sol·licituds</a:t>
            </a:r>
            <a:r>
              <a:rPr lang="ca-ES" sz="1200" b="1" spc="-10" dirty="0">
                <a:solidFill>
                  <a:srgbClr val="00B0F0"/>
                </a:solidFill>
                <a:latin typeface="Calibri"/>
                <a:cs typeface="Calibri"/>
              </a:rPr>
              <a:t> </a:t>
            </a:r>
            <a:br>
              <a:rPr lang="ca-ES" sz="1200" b="1" spc="-10" dirty="0">
                <a:solidFill>
                  <a:srgbClr val="00B0F0"/>
                </a:solidFill>
                <a:latin typeface="Calibri"/>
                <a:cs typeface="Calibri"/>
              </a:rPr>
            </a:br>
            <a:r>
              <a:rPr lang="ca-ES" sz="1200" b="1" spc="-10" dirty="0">
                <a:latin typeface="Calibri"/>
                <a:cs typeface="Calibri"/>
              </a:rPr>
              <a:t>recurs econòmic</a:t>
            </a:r>
            <a:endParaRPr sz="1200" dirty="0">
              <a:latin typeface="Calibri"/>
              <a:cs typeface="Calibri"/>
            </a:endParaRPr>
          </a:p>
          <a:p>
            <a:pPr marL="85090" marR="77470" algn="ctr">
              <a:lnSpc>
                <a:spcPct val="100000"/>
              </a:lnSpc>
              <a:spcBef>
                <a:spcPts val="5"/>
              </a:spcBef>
            </a:pPr>
            <a:endParaRPr sz="1200" dirty="0">
              <a:latin typeface="Calibri"/>
              <a:cs typeface="Calibri"/>
            </a:endParaRPr>
          </a:p>
        </p:txBody>
      </p:sp>
      <p:pic>
        <p:nvPicPr>
          <p:cNvPr id="24" name="object 19">
            <a:extLst>
              <a:ext uri="{FF2B5EF4-FFF2-40B4-BE49-F238E27FC236}">
                <a16:creationId xmlns:a16="http://schemas.microsoft.com/office/drawing/2014/main" id="{5C112D91-08FE-AE5F-D4F3-8E023EC45019}"/>
              </a:ext>
            </a:extLst>
          </p:cNvPr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9093576" y="3324937"/>
            <a:ext cx="118235" cy="118364"/>
          </a:xfrm>
          <a:prstGeom prst="rect">
            <a:avLst/>
          </a:prstGeom>
        </p:spPr>
      </p:pic>
      <p:pic>
        <p:nvPicPr>
          <p:cNvPr id="25" name="object 13">
            <a:extLst>
              <a:ext uri="{FF2B5EF4-FFF2-40B4-BE49-F238E27FC236}">
                <a16:creationId xmlns:a16="http://schemas.microsoft.com/office/drawing/2014/main" id="{FA1C2CF5-E196-D2B6-E387-F4DE84D193C4}"/>
              </a:ext>
            </a:extLst>
          </p:cNvPr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031673" y="3317582"/>
            <a:ext cx="118235" cy="118364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55C52336-F9F5-0C85-2679-41C2F90B2A39}"/>
              </a:ext>
            </a:extLst>
          </p:cNvPr>
          <p:cNvSpPr/>
          <p:nvPr/>
        </p:nvSpPr>
        <p:spPr>
          <a:xfrm>
            <a:off x="4743429" y="3967860"/>
            <a:ext cx="3970629" cy="58421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cxnSp>
        <p:nvCxnSpPr>
          <p:cNvPr id="28" name="Connector recte 27">
            <a:extLst>
              <a:ext uri="{FF2B5EF4-FFF2-40B4-BE49-F238E27FC236}">
                <a16:creationId xmlns:a16="http://schemas.microsoft.com/office/drawing/2014/main" id="{4DE064D6-D650-A8F9-A38A-D070375A8330}"/>
              </a:ext>
            </a:extLst>
          </p:cNvPr>
          <p:cNvCxnSpPr>
            <a:cxnSpLocks/>
          </p:cNvCxnSpPr>
          <p:nvPr/>
        </p:nvCxnSpPr>
        <p:spPr>
          <a:xfrm>
            <a:off x="9144000" y="3461011"/>
            <a:ext cx="0" cy="109106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1" name="object 19">
            <a:extLst>
              <a:ext uri="{FF2B5EF4-FFF2-40B4-BE49-F238E27FC236}">
                <a16:creationId xmlns:a16="http://schemas.microsoft.com/office/drawing/2014/main" id="{835001C6-4818-2987-E129-2B5E3DD42D72}"/>
              </a:ext>
            </a:extLst>
          </p:cNvPr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8663095" y="3324937"/>
            <a:ext cx="118235" cy="118364"/>
          </a:xfrm>
          <a:prstGeom prst="rect">
            <a:avLst/>
          </a:prstGeom>
        </p:spPr>
      </p:pic>
      <p:sp>
        <p:nvSpPr>
          <p:cNvPr id="33" name="object 12">
            <a:extLst>
              <a:ext uri="{FF2B5EF4-FFF2-40B4-BE49-F238E27FC236}">
                <a16:creationId xmlns:a16="http://schemas.microsoft.com/office/drawing/2014/main" id="{E8C59EEF-187C-8664-10FC-BA020240E833}"/>
              </a:ext>
            </a:extLst>
          </p:cNvPr>
          <p:cNvSpPr txBox="1"/>
          <p:nvPr/>
        </p:nvSpPr>
        <p:spPr>
          <a:xfrm>
            <a:off x="10042233" y="2724132"/>
            <a:ext cx="1683385" cy="600805"/>
          </a:xfrm>
          <a:prstGeom prst="rect">
            <a:avLst/>
          </a:prstGeom>
        </p:spPr>
        <p:txBody>
          <a:bodyPr vert="horz" wrap="square" lIns="0" tIns="3365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65"/>
              </a:spcBef>
            </a:pPr>
            <a:r>
              <a:rPr lang="ca-ES" sz="1200" b="1" spc="-10" dirty="0">
                <a:latin typeface="Calibri"/>
                <a:cs typeface="Calibri"/>
              </a:rPr>
              <a:t>31</a:t>
            </a:r>
            <a:r>
              <a:rPr sz="1200" b="1" spc="-10" dirty="0">
                <a:latin typeface="Calibri"/>
                <a:cs typeface="Calibri"/>
              </a:rPr>
              <a:t>/1</a:t>
            </a:r>
            <a:r>
              <a:rPr lang="ca-ES" sz="1200" b="1" spc="-10" dirty="0">
                <a:latin typeface="Calibri"/>
                <a:cs typeface="Calibri"/>
              </a:rPr>
              <a:t>2</a:t>
            </a:r>
            <a:r>
              <a:rPr sz="1200" b="1" spc="-10" dirty="0">
                <a:latin typeface="Calibri"/>
                <a:cs typeface="Calibri"/>
              </a:rPr>
              <a:t>/202</a:t>
            </a:r>
            <a:r>
              <a:rPr lang="ca-ES" sz="1200" b="1" spc="-10" dirty="0">
                <a:latin typeface="Calibri"/>
                <a:cs typeface="Calibri"/>
              </a:rPr>
              <a:t>7</a:t>
            </a:r>
            <a:endParaRPr sz="1200" dirty="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120"/>
              </a:spcBef>
            </a:pPr>
            <a:r>
              <a:rPr lang="ca-ES" sz="1200" b="1" spc="-10" dirty="0">
                <a:solidFill>
                  <a:srgbClr val="00AFEF"/>
                </a:solidFill>
                <a:latin typeface="Calibri"/>
                <a:cs typeface="Calibri"/>
              </a:rPr>
              <a:t>Execució</a:t>
            </a:r>
            <a:endParaRPr sz="1200" dirty="0">
              <a:latin typeface="Calibri"/>
              <a:cs typeface="Calibri"/>
            </a:endParaRPr>
          </a:p>
          <a:p>
            <a:pPr marL="12700" marR="5080" algn="ctr">
              <a:lnSpc>
                <a:spcPct val="100000"/>
              </a:lnSpc>
              <a:spcBef>
                <a:spcPts val="15"/>
              </a:spcBef>
            </a:pPr>
            <a:r>
              <a:rPr lang="ca-ES" sz="1200" b="1" dirty="0">
                <a:latin typeface="Calibri"/>
                <a:cs typeface="Calibri"/>
              </a:rPr>
              <a:t>Fi període</a:t>
            </a:r>
            <a:endParaRPr sz="1200" dirty="0">
              <a:latin typeface="Calibri"/>
              <a:cs typeface="Calibri"/>
            </a:endParaRPr>
          </a:p>
        </p:txBody>
      </p:sp>
      <p:sp>
        <p:nvSpPr>
          <p:cNvPr id="18" name="object 9">
            <a:extLst>
              <a:ext uri="{FF2B5EF4-FFF2-40B4-BE49-F238E27FC236}">
                <a16:creationId xmlns:a16="http://schemas.microsoft.com/office/drawing/2014/main" id="{03C3B3A8-21ED-0A55-1620-ADC5CD8C26BA}"/>
              </a:ext>
            </a:extLst>
          </p:cNvPr>
          <p:cNvSpPr txBox="1"/>
          <p:nvPr/>
        </p:nvSpPr>
        <p:spPr>
          <a:xfrm>
            <a:off x="730097" y="5659932"/>
            <a:ext cx="1784503" cy="450764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ts val="1670"/>
              </a:lnSpc>
              <a:spcBef>
                <a:spcPts val="115"/>
              </a:spcBef>
            </a:pPr>
            <a:r>
              <a:rPr sz="1450" dirty="0" err="1">
                <a:solidFill>
                  <a:srgbClr val="39393A"/>
                </a:solidFill>
                <a:latin typeface="Calibri Light"/>
                <a:cs typeface="Calibri Light"/>
              </a:rPr>
              <a:t>Catàleg</a:t>
            </a:r>
            <a:r>
              <a:rPr sz="1450" spc="204" dirty="0">
                <a:solidFill>
                  <a:srgbClr val="39393A"/>
                </a:solidFill>
                <a:latin typeface="Calibri Light"/>
                <a:cs typeface="Calibri Light"/>
              </a:rPr>
              <a:t> </a:t>
            </a:r>
            <a:r>
              <a:rPr lang="ca-ES" sz="1450" dirty="0">
                <a:solidFill>
                  <a:srgbClr val="39393A"/>
                </a:solidFill>
                <a:latin typeface="Calibri Light"/>
                <a:cs typeface="Calibri Light"/>
              </a:rPr>
              <a:t>2027</a:t>
            </a:r>
            <a:endParaRPr sz="1450" dirty="0">
              <a:latin typeface="Calibri Light"/>
              <a:cs typeface="Calibri Light"/>
            </a:endParaRPr>
          </a:p>
          <a:p>
            <a:pPr marL="12700">
              <a:lnSpc>
                <a:spcPts val="1670"/>
              </a:lnSpc>
            </a:pPr>
            <a:r>
              <a:rPr lang="ca-ES" sz="1450" dirty="0">
                <a:solidFill>
                  <a:srgbClr val="39393A"/>
                </a:solidFill>
                <a:latin typeface="Calibri Light"/>
                <a:cs typeface="Calibri Light"/>
              </a:rPr>
              <a:t>Memòria democràtica</a:t>
            </a:r>
            <a:endParaRPr sz="1450" dirty="0">
              <a:latin typeface="Calibri Light"/>
              <a:cs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28797460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D78A5A1B-1E64-82DB-5C4A-C4E463891F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>
            <a:extLst>
              <a:ext uri="{FF2B5EF4-FFF2-40B4-BE49-F238E27FC236}">
                <a16:creationId xmlns:a16="http://schemas.microsoft.com/office/drawing/2014/main" id="{5AE80ADE-3217-A6BD-D733-F35FD55FA1E8}"/>
              </a:ext>
            </a:extLst>
          </p:cNvPr>
          <p:cNvGrpSpPr/>
          <p:nvPr/>
        </p:nvGrpSpPr>
        <p:grpSpPr>
          <a:xfrm>
            <a:off x="0" y="0"/>
            <a:ext cx="3493135" cy="6858000"/>
            <a:chOff x="0" y="0"/>
            <a:chExt cx="3493135" cy="6858000"/>
          </a:xfrm>
        </p:grpSpPr>
        <p:pic>
          <p:nvPicPr>
            <p:cNvPr id="3" name="object 3">
              <a:extLst>
                <a:ext uri="{FF2B5EF4-FFF2-40B4-BE49-F238E27FC236}">
                  <a16:creationId xmlns:a16="http://schemas.microsoft.com/office/drawing/2014/main" id="{D4730120-4711-49C7-9BF9-015ED2F9C883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38200" y="333743"/>
              <a:ext cx="1331722" cy="442099"/>
            </a:xfrm>
            <a:prstGeom prst="rect">
              <a:avLst/>
            </a:prstGeom>
          </p:spPr>
        </p:pic>
        <p:sp>
          <p:nvSpPr>
            <p:cNvPr id="4" name="object 4">
              <a:extLst>
                <a:ext uri="{FF2B5EF4-FFF2-40B4-BE49-F238E27FC236}">
                  <a16:creationId xmlns:a16="http://schemas.microsoft.com/office/drawing/2014/main" id="{59FE733C-224A-D574-B8FD-4B9044E47324}"/>
                </a:ext>
              </a:extLst>
            </p:cNvPr>
            <p:cNvSpPr/>
            <p:nvPr/>
          </p:nvSpPr>
          <p:spPr>
            <a:xfrm>
              <a:off x="0" y="0"/>
              <a:ext cx="3244215" cy="6858000"/>
            </a:xfrm>
            <a:custGeom>
              <a:avLst/>
              <a:gdLst/>
              <a:ahLst/>
              <a:cxnLst/>
              <a:rect l="l" t="t" r="r" b="b"/>
              <a:pathLst>
                <a:path w="3244215" h="6858000">
                  <a:moveTo>
                    <a:pt x="3243961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3243961" y="6858000"/>
                  </a:lnTo>
                  <a:lnTo>
                    <a:pt x="3243961" y="0"/>
                  </a:lnTo>
                  <a:close/>
                </a:path>
              </a:pathLst>
            </a:custGeom>
            <a:solidFill>
              <a:srgbClr val="39393A">
                <a:alpha val="470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>
              <a:extLst>
                <a:ext uri="{FF2B5EF4-FFF2-40B4-BE49-F238E27FC236}">
                  <a16:creationId xmlns:a16="http://schemas.microsoft.com/office/drawing/2014/main" id="{776D6A16-AA90-A6AD-DE35-FFA605B599A5}"/>
                </a:ext>
              </a:extLst>
            </p:cNvPr>
            <p:cNvSpPr/>
            <p:nvPr/>
          </p:nvSpPr>
          <p:spPr>
            <a:xfrm>
              <a:off x="2994786" y="3178682"/>
              <a:ext cx="498475" cy="501015"/>
            </a:xfrm>
            <a:custGeom>
              <a:avLst/>
              <a:gdLst/>
              <a:ahLst/>
              <a:cxnLst/>
              <a:rect l="l" t="t" r="r" b="b"/>
              <a:pathLst>
                <a:path w="498475" h="501014">
                  <a:moveTo>
                    <a:pt x="249174" y="0"/>
                  </a:moveTo>
                  <a:lnTo>
                    <a:pt x="204337" y="4215"/>
                  </a:lnTo>
                  <a:lnTo>
                    <a:pt x="162156" y="15968"/>
                  </a:lnTo>
                  <a:lnTo>
                    <a:pt x="123331" y="34558"/>
                  </a:lnTo>
                  <a:lnTo>
                    <a:pt x="88560" y="59281"/>
                  </a:lnTo>
                  <a:lnTo>
                    <a:pt x="58543" y="89435"/>
                  </a:lnTo>
                  <a:lnTo>
                    <a:pt x="33979" y="124318"/>
                  </a:lnTo>
                  <a:lnTo>
                    <a:pt x="15568" y="163228"/>
                  </a:lnTo>
                  <a:lnTo>
                    <a:pt x="4008" y="205461"/>
                  </a:lnTo>
                  <a:lnTo>
                    <a:pt x="0" y="250316"/>
                  </a:lnTo>
                  <a:lnTo>
                    <a:pt x="4008" y="295172"/>
                  </a:lnTo>
                  <a:lnTo>
                    <a:pt x="15568" y="337405"/>
                  </a:lnTo>
                  <a:lnTo>
                    <a:pt x="33979" y="376315"/>
                  </a:lnTo>
                  <a:lnTo>
                    <a:pt x="58543" y="411198"/>
                  </a:lnTo>
                  <a:lnTo>
                    <a:pt x="88560" y="441352"/>
                  </a:lnTo>
                  <a:lnTo>
                    <a:pt x="123331" y="466075"/>
                  </a:lnTo>
                  <a:lnTo>
                    <a:pt x="162156" y="484665"/>
                  </a:lnTo>
                  <a:lnTo>
                    <a:pt x="204337" y="496418"/>
                  </a:lnTo>
                  <a:lnTo>
                    <a:pt x="249174" y="500633"/>
                  </a:lnTo>
                  <a:lnTo>
                    <a:pt x="294010" y="496418"/>
                  </a:lnTo>
                  <a:lnTo>
                    <a:pt x="336191" y="484665"/>
                  </a:lnTo>
                  <a:lnTo>
                    <a:pt x="375016" y="466075"/>
                  </a:lnTo>
                  <a:lnTo>
                    <a:pt x="409787" y="441352"/>
                  </a:lnTo>
                  <a:lnTo>
                    <a:pt x="439804" y="411198"/>
                  </a:lnTo>
                  <a:lnTo>
                    <a:pt x="464368" y="376315"/>
                  </a:lnTo>
                  <a:lnTo>
                    <a:pt x="482779" y="337405"/>
                  </a:lnTo>
                  <a:lnTo>
                    <a:pt x="494339" y="295172"/>
                  </a:lnTo>
                  <a:lnTo>
                    <a:pt x="498348" y="250316"/>
                  </a:lnTo>
                  <a:lnTo>
                    <a:pt x="494339" y="205461"/>
                  </a:lnTo>
                  <a:lnTo>
                    <a:pt x="482779" y="163228"/>
                  </a:lnTo>
                  <a:lnTo>
                    <a:pt x="464368" y="124318"/>
                  </a:lnTo>
                  <a:lnTo>
                    <a:pt x="439804" y="89435"/>
                  </a:lnTo>
                  <a:lnTo>
                    <a:pt x="409787" y="59281"/>
                  </a:lnTo>
                  <a:lnTo>
                    <a:pt x="375016" y="34558"/>
                  </a:lnTo>
                  <a:lnTo>
                    <a:pt x="336191" y="15968"/>
                  </a:lnTo>
                  <a:lnTo>
                    <a:pt x="294010" y="4215"/>
                  </a:lnTo>
                  <a:lnTo>
                    <a:pt x="249174" y="0"/>
                  </a:lnTo>
                  <a:close/>
                </a:path>
              </a:pathLst>
            </a:custGeom>
            <a:solidFill>
              <a:srgbClr val="00AF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>
              <a:extLst>
                <a:ext uri="{FF2B5EF4-FFF2-40B4-BE49-F238E27FC236}">
                  <a16:creationId xmlns:a16="http://schemas.microsoft.com/office/drawing/2014/main" id="{E29E8F18-E040-D8C3-FB12-8EAF6FAA577D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120770" y="3342766"/>
              <a:ext cx="246380" cy="170434"/>
            </a:xfrm>
            <a:prstGeom prst="rect">
              <a:avLst/>
            </a:prstGeom>
          </p:spPr>
        </p:pic>
      </p:grpSp>
      <p:sp>
        <p:nvSpPr>
          <p:cNvPr id="7" name="object 7">
            <a:extLst>
              <a:ext uri="{FF2B5EF4-FFF2-40B4-BE49-F238E27FC236}">
                <a16:creationId xmlns:a16="http://schemas.microsoft.com/office/drawing/2014/main" id="{C20CF374-8AF3-D626-A3E2-3643BE5FD43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915660" y="533400"/>
            <a:ext cx="6757925" cy="730969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lang="ca-ES" sz="4650" dirty="0">
                <a:latin typeface="Calibri Light"/>
                <a:cs typeface="Calibri Light"/>
              </a:rPr>
              <a:t>Activitats en matèria de MD</a:t>
            </a:r>
          </a:p>
        </p:txBody>
      </p:sp>
      <p:sp>
        <p:nvSpPr>
          <p:cNvPr id="11" name="object 11">
            <a:extLst>
              <a:ext uri="{FF2B5EF4-FFF2-40B4-BE49-F238E27FC236}">
                <a16:creationId xmlns:a16="http://schemas.microsoft.com/office/drawing/2014/main" id="{948850CF-EB78-3980-670B-C1D0250292AC}"/>
              </a:ext>
            </a:extLst>
          </p:cNvPr>
          <p:cNvSpPr/>
          <p:nvPr/>
        </p:nvSpPr>
        <p:spPr>
          <a:xfrm>
            <a:off x="3979164" y="1503731"/>
            <a:ext cx="7501890" cy="0"/>
          </a:xfrm>
          <a:custGeom>
            <a:avLst/>
            <a:gdLst/>
            <a:ahLst/>
            <a:cxnLst/>
            <a:rect l="l" t="t" r="r" b="b"/>
            <a:pathLst>
              <a:path w="7501890">
                <a:moveTo>
                  <a:pt x="0" y="0"/>
                </a:moveTo>
                <a:lnTo>
                  <a:pt x="7501636" y="0"/>
                </a:lnTo>
              </a:path>
            </a:pathLst>
          </a:custGeom>
          <a:ln w="63500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>
            <a:extLst>
              <a:ext uri="{FF2B5EF4-FFF2-40B4-BE49-F238E27FC236}">
                <a16:creationId xmlns:a16="http://schemas.microsoft.com/office/drawing/2014/main" id="{6FC02C54-C243-3A9C-CB75-73A423BD0771}"/>
              </a:ext>
            </a:extLst>
          </p:cNvPr>
          <p:cNvSpPr/>
          <p:nvPr/>
        </p:nvSpPr>
        <p:spPr>
          <a:xfrm>
            <a:off x="4057141" y="640131"/>
            <a:ext cx="667385" cy="667385"/>
          </a:xfrm>
          <a:custGeom>
            <a:avLst/>
            <a:gdLst/>
            <a:ahLst/>
            <a:cxnLst/>
            <a:rect l="l" t="t" r="r" b="b"/>
            <a:pathLst>
              <a:path w="667385" h="667385">
                <a:moveTo>
                  <a:pt x="333629" y="0"/>
                </a:moveTo>
                <a:lnTo>
                  <a:pt x="280900" y="4110"/>
                </a:lnTo>
                <a:lnTo>
                  <a:pt x="230196" y="16243"/>
                </a:lnTo>
                <a:lnTo>
                  <a:pt x="182259" y="36100"/>
                </a:lnTo>
                <a:lnTo>
                  <a:pt x="137833" y="63382"/>
                </a:lnTo>
                <a:lnTo>
                  <a:pt x="97662" y="97789"/>
                </a:lnTo>
                <a:lnTo>
                  <a:pt x="63287" y="137959"/>
                </a:lnTo>
                <a:lnTo>
                  <a:pt x="36050" y="182378"/>
                </a:lnTo>
                <a:lnTo>
                  <a:pt x="16226" y="230295"/>
                </a:lnTo>
                <a:lnTo>
                  <a:pt x="4108" y="280962"/>
                </a:lnTo>
                <a:lnTo>
                  <a:pt x="0" y="333628"/>
                </a:lnTo>
                <a:lnTo>
                  <a:pt x="4109" y="386357"/>
                </a:lnTo>
                <a:lnTo>
                  <a:pt x="16235" y="437061"/>
                </a:lnTo>
                <a:lnTo>
                  <a:pt x="36073" y="484998"/>
                </a:lnTo>
                <a:lnTo>
                  <a:pt x="63317" y="529424"/>
                </a:lnTo>
                <a:lnTo>
                  <a:pt x="97662" y="569595"/>
                </a:lnTo>
                <a:lnTo>
                  <a:pt x="137833" y="603940"/>
                </a:lnTo>
                <a:lnTo>
                  <a:pt x="182259" y="631184"/>
                </a:lnTo>
                <a:lnTo>
                  <a:pt x="230196" y="651022"/>
                </a:lnTo>
                <a:lnTo>
                  <a:pt x="280900" y="663148"/>
                </a:lnTo>
                <a:lnTo>
                  <a:pt x="333629" y="667258"/>
                </a:lnTo>
                <a:lnTo>
                  <a:pt x="386307" y="663148"/>
                </a:lnTo>
                <a:lnTo>
                  <a:pt x="436998" y="651022"/>
                </a:lnTo>
                <a:lnTo>
                  <a:pt x="445947" y="647319"/>
                </a:lnTo>
                <a:lnTo>
                  <a:pt x="333629" y="647319"/>
                </a:lnTo>
                <a:lnTo>
                  <a:pt x="284062" y="643450"/>
                </a:lnTo>
                <a:lnTo>
                  <a:pt x="236409" y="632034"/>
                </a:lnTo>
                <a:lnTo>
                  <a:pt x="191366" y="613358"/>
                </a:lnTo>
                <a:lnTo>
                  <a:pt x="149627" y="587708"/>
                </a:lnTo>
                <a:lnTo>
                  <a:pt x="111887" y="555371"/>
                </a:lnTo>
                <a:lnTo>
                  <a:pt x="79549" y="517630"/>
                </a:lnTo>
                <a:lnTo>
                  <a:pt x="53899" y="475891"/>
                </a:lnTo>
                <a:lnTo>
                  <a:pt x="35223" y="430848"/>
                </a:lnTo>
                <a:lnTo>
                  <a:pt x="23807" y="383195"/>
                </a:lnTo>
                <a:lnTo>
                  <a:pt x="19938" y="333628"/>
                </a:lnTo>
                <a:lnTo>
                  <a:pt x="23807" y="284111"/>
                </a:lnTo>
                <a:lnTo>
                  <a:pt x="35223" y="236464"/>
                </a:lnTo>
                <a:lnTo>
                  <a:pt x="53899" y="191403"/>
                </a:lnTo>
                <a:lnTo>
                  <a:pt x="79549" y="149639"/>
                </a:lnTo>
                <a:lnTo>
                  <a:pt x="111887" y="111887"/>
                </a:lnTo>
                <a:lnTo>
                  <a:pt x="149627" y="79611"/>
                </a:lnTo>
                <a:lnTo>
                  <a:pt x="191366" y="53999"/>
                </a:lnTo>
                <a:lnTo>
                  <a:pt x="236409" y="35342"/>
                </a:lnTo>
                <a:lnTo>
                  <a:pt x="284062" y="23933"/>
                </a:lnTo>
                <a:lnTo>
                  <a:pt x="333629" y="20065"/>
                </a:lnTo>
                <a:lnTo>
                  <a:pt x="446225" y="20065"/>
                </a:lnTo>
                <a:lnTo>
                  <a:pt x="436998" y="16243"/>
                </a:lnTo>
                <a:lnTo>
                  <a:pt x="386307" y="4110"/>
                </a:lnTo>
                <a:lnTo>
                  <a:pt x="333629" y="0"/>
                </a:lnTo>
                <a:close/>
              </a:path>
              <a:path w="667385" h="667385">
                <a:moveTo>
                  <a:pt x="446225" y="20065"/>
                </a:moveTo>
                <a:lnTo>
                  <a:pt x="333629" y="20065"/>
                </a:lnTo>
                <a:lnTo>
                  <a:pt x="383146" y="23933"/>
                </a:lnTo>
                <a:lnTo>
                  <a:pt x="430793" y="35342"/>
                </a:lnTo>
                <a:lnTo>
                  <a:pt x="475854" y="53999"/>
                </a:lnTo>
                <a:lnTo>
                  <a:pt x="517618" y="79611"/>
                </a:lnTo>
                <a:lnTo>
                  <a:pt x="555371" y="111887"/>
                </a:lnTo>
                <a:lnTo>
                  <a:pt x="587646" y="149639"/>
                </a:lnTo>
                <a:lnTo>
                  <a:pt x="613258" y="191403"/>
                </a:lnTo>
                <a:lnTo>
                  <a:pt x="631915" y="236464"/>
                </a:lnTo>
                <a:lnTo>
                  <a:pt x="643324" y="284111"/>
                </a:lnTo>
                <a:lnTo>
                  <a:pt x="647192" y="333628"/>
                </a:lnTo>
                <a:lnTo>
                  <a:pt x="643324" y="383195"/>
                </a:lnTo>
                <a:lnTo>
                  <a:pt x="631915" y="430848"/>
                </a:lnTo>
                <a:lnTo>
                  <a:pt x="613258" y="475891"/>
                </a:lnTo>
                <a:lnTo>
                  <a:pt x="587646" y="517630"/>
                </a:lnTo>
                <a:lnTo>
                  <a:pt x="555371" y="555371"/>
                </a:lnTo>
                <a:lnTo>
                  <a:pt x="517618" y="587708"/>
                </a:lnTo>
                <a:lnTo>
                  <a:pt x="475854" y="613358"/>
                </a:lnTo>
                <a:lnTo>
                  <a:pt x="430793" y="632034"/>
                </a:lnTo>
                <a:lnTo>
                  <a:pt x="383146" y="643450"/>
                </a:lnTo>
                <a:lnTo>
                  <a:pt x="333629" y="647319"/>
                </a:lnTo>
                <a:lnTo>
                  <a:pt x="445947" y="647319"/>
                </a:lnTo>
                <a:lnTo>
                  <a:pt x="484934" y="631184"/>
                </a:lnTo>
                <a:lnTo>
                  <a:pt x="529347" y="603940"/>
                </a:lnTo>
                <a:lnTo>
                  <a:pt x="569468" y="569595"/>
                </a:lnTo>
                <a:lnTo>
                  <a:pt x="603875" y="529424"/>
                </a:lnTo>
                <a:lnTo>
                  <a:pt x="631157" y="484998"/>
                </a:lnTo>
                <a:lnTo>
                  <a:pt x="651014" y="437061"/>
                </a:lnTo>
                <a:lnTo>
                  <a:pt x="663147" y="386357"/>
                </a:lnTo>
                <a:lnTo>
                  <a:pt x="667258" y="333628"/>
                </a:lnTo>
                <a:lnTo>
                  <a:pt x="663147" y="280962"/>
                </a:lnTo>
                <a:lnTo>
                  <a:pt x="651014" y="230295"/>
                </a:lnTo>
                <a:lnTo>
                  <a:pt x="631157" y="182378"/>
                </a:lnTo>
                <a:lnTo>
                  <a:pt x="603875" y="137959"/>
                </a:lnTo>
                <a:lnTo>
                  <a:pt x="569468" y="97789"/>
                </a:lnTo>
                <a:lnTo>
                  <a:pt x="529347" y="63382"/>
                </a:lnTo>
                <a:lnTo>
                  <a:pt x="484934" y="36100"/>
                </a:lnTo>
                <a:lnTo>
                  <a:pt x="446225" y="20065"/>
                </a:lnTo>
                <a:close/>
              </a:path>
            </a:pathLst>
          </a:custGeom>
          <a:solidFill>
            <a:srgbClr val="00AFE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5" name="object 15">
            <a:extLst>
              <a:ext uri="{FF2B5EF4-FFF2-40B4-BE49-F238E27FC236}">
                <a16:creationId xmlns:a16="http://schemas.microsoft.com/office/drawing/2014/main" id="{DF82EC85-5615-2520-9535-FDBB9A9AC448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52398" y="4466716"/>
            <a:ext cx="920889" cy="990600"/>
          </a:xfrm>
          <a:prstGeom prst="rect">
            <a:avLst/>
          </a:prstGeom>
        </p:spPr>
      </p:pic>
      <p:pic>
        <p:nvPicPr>
          <p:cNvPr id="19" name="Picture 6" descr="picto Recurs econòmic">
            <a:extLst>
              <a:ext uri="{FF2B5EF4-FFF2-40B4-BE49-F238E27FC236}">
                <a16:creationId xmlns:a16="http://schemas.microsoft.com/office/drawing/2014/main" id="{7BC71758-6032-B730-6F96-5F47B154FE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2044" y="773798"/>
            <a:ext cx="400050" cy="400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object 8">
            <a:extLst>
              <a:ext uri="{FF2B5EF4-FFF2-40B4-BE49-F238E27FC236}">
                <a16:creationId xmlns:a16="http://schemas.microsoft.com/office/drawing/2014/main" id="{0FC2BC20-A3F3-B192-AD2C-E20EBE49BB6F}"/>
              </a:ext>
            </a:extLst>
          </p:cNvPr>
          <p:cNvSpPr txBox="1"/>
          <p:nvPr/>
        </p:nvSpPr>
        <p:spPr>
          <a:xfrm>
            <a:off x="3977005" y="2133600"/>
            <a:ext cx="7529195" cy="38279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4965" lvl="1" indent="-342265">
              <a:spcBef>
                <a:spcPts val="795"/>
              </a:spcBef>
              <a:buClr>
                <a:srgbClr val="00AFEF"/>
              </a:buClr>
              <a:buFont typeface="Arial MT"/>
              <a:buChar char="•"/>
              <a:tabLst>
                <a:tab pos="354965" algn="l"/>
              </a:tabLst>
            </a:pPr>
            <a:r>
              <a:rPr lang="es-ES" sz="2400" dirty="0" err="1">
                <a:latin typeface="+mj-lt"/>
                <a:cs typeface="Calibri Light"/>
              </a:rPr>
              <a:t>Objectius</a:t>
            </a:r>
            <a:endParaRPr lang="es-ES" sz="2400" dirty="0">
              <a:latin typeface="+mj-lt"/>
              <a:cs typeface="Calibri Light"/>
            </a:endParaRPr>
          </a:p>
        </p:txBody>
      </p:sp>
      <p:sp>
        <p:nvSpPr>
          <p:cNvPr id="21" name="QuadreDeText 20">
            <a:extLst>
              <a:ext uri="{FF2B5EF4-FFF2-40B4-BE49-F238E27FC236}">
                <a16:creationId xmlns:a16="http://schemas.microsoft.com/office/drawing/2014/main" id="{24DC3E59-0B7B-46A6-657B-3E93123A22EF}"/>
              </a:ext>
            </a:extLst>
          </p:cNvPr>
          <p:cNvSpPr txBox="1"/>
          <p:nvPr/>
        </p:nvSpPr>
        <p:spPr>
          <a:xfrm>
            <a:off x="4206400" y="2743200"/>
            <a:ext cx="7511872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fontAlgn="t">
              <a:buFont typeface="+mj-lt"/>
              <a:buAutoNum type="arabicPeriod"/>
            </a:pPr>
            <a:r>
              <a:rPr lang="ca-ES" dirty="0">
                <a:latin typeface="DiBa"/>
              </a:rPr>
              <a:t>Fomentar el reconeixement i la reparació de les </a:t>
            </a:r>
            <a:r>
              <a:rPr lang="ca-ES" b="1" dirty="0">
                <a:latin typeface="DiBa"/>
              </a:rPr>
              <a:t>víctimes i persones </a:t>
            </a:r>
            <a:r>
              <a:rPr lang="ca-ES" b="1" dirty="0" err="1">
                <a:latin typeface="DiBa"/>
              </a:rPr>
              <a:t>represaliades</a:t>
            </a:r>
            <a:r>
              <a:rPr lang="ca-ES" dirty="0">
                <a:latin typeface="DiBa"/>
              </a:rPr>
              <a:t> de la Guerra Civil i de la dictadura franquista.</a:t>
            </a:r>
          </a:p>
          <a:p>
            <a:pPr marL="342900" indent="-342900" fontAlgn="t">
              <a:buFont typeface="+mj-lt"/>
              <a:buAutoNum type="arabicPeriod"/>
            </a:pPr>
            <a:endParaRPr lang="ca-ES" dirty="0">
              <a:latin typeface="DiBa"/>
            </a:endParaRPr>
          </a:p>
          <a:p>
            <a:pPr marL="342900" indent="-342900" fontAlgn="t">
              <a:buFont typeface="+mj-lt"/>
              <a:buAutoNum type="arabicPeriod"/>
            </a:pPr>
            <a:r>
              <a:rPr lang="ca-ES" b="1" dirty="0">
                <a:latin typeface="DiBa"/>
              </a:rPr>
              <a:t>Donar a conèixer fets, persones i valors</a:t>
            </a:r>
            <a:r>
              <a:rPr lang="ca-ES" dirty="0">
                <a:latin typeface="DiBa"/>
              </a:rPr>
              <a:t> de la Segona República i de la lluita antifranquista.</a:t>
            </a:r>
          </a:p>
          <a:p>
            <a:pPr marL="342900" indent="-342900" fontAlgn="t">
              <a:buFont typeface="+mj-lt"/>
              <a:buAutoNum type="arabicPeriod"/>
            </a:pPr>
            <a:endParaRPr lang="ca-ES" dirty="0">
              <a:latin typeface="DiBa"/>
            </a:endParaRPr>
          </a:p>
          <a:p>
            <a:pPr marL="342900" indent="-342900" fontAlgn="t">
              <a:buFont typeface="+mj-lt"/>
              <a:buAutoNum type="arabicPeriod"/>
            </a:pPr>
            <a:r>
              <a:rPr lang="ca-ES" dirty="0">
                <a:latin typeface="DiBa"/>
              </a:rPr>
              <a:t>Dinamitzar el </a:t>
            </a:r>
            <a:r>
              <a:rPr lang="ca-ES" b="1" dirty="0">
                <a:latin typeface="DiBa"/>
              </a:rPr>
              <a:t>espais de memòria </a:t>
            </a:r>
            <a:r>
              <a:rPr lang="ca-ES" dirty="0">
                <a:latin typeface="DiBa"/>
              </a:rPr>
              <a:t>democràtica municipals.</a:t>
            </a:r>
          </a:p>
          <a:p>
            <a:pPr marL="342900" indent="-342900" fontAlgn="t">
              <a:buFont typeface="+mj-lt"/>
              <a:buAutoNum type="arabicPeriod"/>
            </a:pPr>
            <a:endParaRPr lang="ca-ES" dirty="0">
              <a:latin typeface="DiBa"/>
            </a:endParaRPr>
          </a:p>
          <a:p>
            <a:pPr marL="342900" indent="-342900" fontAlgn="t">
              <a:buFont typeface="+mj-lt"/>
              <a:buAutoNum type="arabicPeriod"/>
            </a:pPr>
            <a:r>
              <a:rPr lang="ca-ES" dirty="0">
                <a:latin typeface="DiBa"/>
              </a:rPr>
              <a:t>Fomentar la </a:t>
            </a:r>
            <a:r>
              <a:rPr lang="ca-ES" b="1" dirty="0">
                <a:latin typeface="DiBa"/>
              </a:rPr>
              <a:t>dimensió educativa </a:t>
            </a:r>
            <a:r>
              <a:rPr lang="ca-ES" dirty="0">
                <a:latin typeface="DiBa"/>
              </a:rPr>
              <a:t>de la memòria democràtica mitjançant iniciatives adreçades prioritàriament a l'alumnat de l'educació secundària obligatòria i post obligatòria, especialment d'ESO i Batxillerat.</a:t>
            </a:r>
          </a:p>
        </p:txBody>
      </p:sp>
      <p:sp>
        <p:nvSpPr>
          <p:cNvPr id="12" name="object 9">
            <a:extLst>
              <a:ext uri="{FF2B5EF4-FFF2-40B4-BE49-F238E27FC236}">
                <a16:creationId xmlns:a16="http://schemas.microsoft.com/office/drawing/2014/main" id="{35C1F5CA-7261-5E01-BE21-7636CF72488B}"/>
              </a:ext>
            </a:extLst>
          </p:cNvPr>
          <p:cNvSpPr txBox="1"/>
          <p:nvPr/>
        </p:nvSpPr>
        <p:spPr>
          <a:xfrm>
            <a:off x="730097" y="5659932"/>
            <a:ext cx="1784503" cy="450764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ts val="1670"/>
              </a:lnSpc>
              <a:spcBef>
                <a:spcPts val="115"/>
              </a:spcBef>
            </a:pPr>
            <a:r>
              <a:rPr sz="1450" dirty="0" err="1">
                <a:solidFill>
                  <a:srgbClr val="39393A"/>
                </a:solidFill>
                <a:latin typeface="Calibri Light"/>
                <a:cs typeface="Calibri Light"/>
              </a:rPr>
              <a:t>Catàleg</a:t>
            </a:r>
            <a:r>
              <a:rPr sz="1450" spc="204" dirty="0">
                <a:solidFill>
                  <a:srgbClr val="39393A"/>
                </a:solidFill>
                <a:latin typeface="Calibri Light"/>
                <a:cs typeface="Calibri Light"/>
              </a:rPr>
              <a:t> </a:t>
            </a:r>
            <a:r>
              <a:rPr lang="ca-ES" sz="1450" dirty="0">
                <a:solidFill>
                  <a:srgbClr val="39393A"/>
                </a:solidFill>
                <a:latin typeface="Calibri Light"/>
                <a:cs typeface="Calibri Light"/>
              </a:rPr>
              <a:t>2027</a:t>
            </a:r>
            <a:endParaRPr sz="1450" dirty="0">
              <a:latin typeface="Calibri Light"/>
              <a:cs typeface="Calibri Light"/>
            </a:endParaRPr>
          </a:p>
          <a:p>
            <a:pPr marL="12700">
              <a:lnSpc>
                <a:spcPts val="1670"/>
              </a:lnSpc>
            </a:pPr>
            <a:r>
              <a:rPr lang="ca-ES" sz="1450" dirty="0">
                <a:solidFill>
                  <a:srgbClr val="39393A"/>
                </a:solidFill>
                <a:latin typeface="Calibri Light"/>
                <a:cs typeface="Calibri Light"/>
              </a:rPr>
              <a:t>Memòria democràtica</a:t>
            </a:r>
            <a:endParaRPr sz="1450" dirty="0">
              <a:latin typeface="Calibri Light"/>
              <a:cs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41280787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C97DE742-0336-4ADF-8A91-0D206C21CD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>
            <a:extLst>
              <a:ext uri="{FF2B5EF4-FFF2-40B4-BE49-F238E27FC236}">
                <a16:creationId xmlns:a16="http://schemas.microsoft.com/office/drawing/2014/main" id="{C701BF4F-FC2B-D921-834C-721C64CA7281}"/>
              </a:ext>
            </a:extLst>
          </p:cNvPr>
          <p:cNvGrpSpPr/>
          <p:nvPr/>
        </p:nvGrpSpPr>
        <p:grpSpPr>
          <a:xfrm>
            <a:off x="0" y="0"/>
            <a:ext cx="3493135" cy="6858000"/>
            <a:chOff x="0" y="0"/>
            <a:chExt cx="3493135" cy="6858000"/>
          </a:xfrm>
        </p:grpSpPr>
        <p:pic>
          <p:nvPicPr>
            <p:cNvPr id="3" name="object 3">
              <a:extLst>
                <a:ext uri="{FF2B5EF4-FFF2-40B4-BE49-F238E27FC236}">
                  <a16:creationId xmlns:a16="http://schemas.microsoft.com/office/drawing/2014/main" id="{58324B23-B97A-6267-B664-022744E837C0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38200" y="333743"/>
              <a:ext cx="1331722" cy="442099"/>
            </a:xfrm>
            <a:prstGeom prst="rect">
              <a:avLst/>
            </a:prstGeom>
          </p:spPr>
        </p:pic>
        <p:sp>
          <p:nvSpPr>
            <p:cNvPr id="4" name="object 4">
              <a:extLst>
                <a:ext uri="{FF2B5EF4-FFF2-40B4-BE49-F238E27FC236}">
                  <a16:creationId xmlns:a16="http://schemas.microsoft.com/office/drawing/2014/main" id="{55B80FF3-A648-D0CB-2DEF-A87FA3CCFCCE}"/>
                </a:ext>
              </a:extLst>
            </p:cNvPr>
            <p:cNvSpPr/>
            <p:nvPr/>
          </p:nvSpPr>
          <p:spPr>
            <a:xfrm>
              <a:off x="0" y="0"/>
              <a:ext cx="3244215" cy="6858000"/>
            </a:xfrm>
            <a:custGeom>
              <a:avLst/>
              <a:gdLst/>
              <a:ahLst/>
              <a:cxnLst/>
              <a:rect l="l" t="t" r="r" b="b"/>
              <a:pathLst>
                <a:path w="3244215" h="6858000">
                  <a:moveTo>
                    <a:pt x="3243961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3243961" y="6858000"/>
                  </a:lnTo>
                  <a:lnTo>
                    <a:pt x="3243961" y="0"/>
                  </a:lnTo>
                  <a:close/>
                </a:path>
              </a:pathLst>
            </a:custGeom>
            <a:solidFill>
              <a:srgbClr val="39393A">
                <a:alpha val="470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>
              <a:extLst>
                <a:ext uri="{FF2B5EF4-FFF2-40B4-BE49-F238E27FC236}">
                  <a16:creationId xmlns:a16="http://schemas.microsoft.com/office/drawing/2014/main" id="{2C0C9707-0922-3E2C-8423-C9CAFD24B3FB}"/>
                </a:ext>
              </a:extLst>
            </p:cNvPr>
            <p:cNvSpPr/>
            <p:nvPr/>
          </p:nvSpPr>
          <p:spPr>
            <a:xfrm>
              <a:off x="2994786" y="3178682"/>
              <a:ext cx="498475" cy="501015"/>
            </a:xfrm>
            <a:custGeom>
              <a:avLst/>
              <a:gdLst/>
              <a:ahLst/>
              <a:cxnLst/>
              <a:rect l="l" t="t" r="r" b="b"/>
              <a:pathLst>
                <a:path w="498475" h="501014">
                  <a:moveTo>
                    <a:pt x="249174" y="0"/>
                  </a:moveTo>
                  <a:lnTo>
                    <a:pt x="204337" y="4215"/>
                  </a:lnTo>
                  <a:lnTo>
                    <a:pt x="162156" y="15968"/>
                  </a:lnTo>
                  <a:lnTo>
                    <a:pt x="123331" y="34558"/>
                  </a:lnTo>
                  <a:lnTo>
                    <a:pt x="88560" y="59281"/>
                  </a:lnTo>
                  <a:lnTo>
                    <a:pt x="58543" y="89435"/>
                  </a:lnTo>
                  <a:lnTo>
                    <a:pt x="33979" y="124318"/>
                  </a:lnTo>
                  <a:lnTo>
                    <a:pt x="15568" y="163228"/>
                  </a:lnTo>
                  <a:lnTo>
                    <a:pt x="4008" y="205461"/>
                  </a:lnTo>
                  <a:lnTo>
                    <a:pt x="0" y="250316"/>
                  </a:lnTo>
                  <a:lnTo>
                    <a:pt x="4008" y="295172"/>
                  </a:lnTo>
                  <a:lnTo>
                    <a:pt x="15568" y="337405"/>
                  </a:lnTo>
                  <a:lnTo>
                    <a:pt x="33979" y="376315"/>
                  </a:lnTo>
                  <a:lnTo>
                    <a:pt x="58543" y="411198"/>
                  </a:lnTo>
                  <a:lnTo>
                    <a:pt x="88560" y="441352"/>
                  </a:lnTo>
                  <a:lnTo>
                    <a:pt x="123331" y="466075"/>
                  </a:lnTo>
                  <a:lnTo>
                    <a:pt x="162156" y="484665"/>
                  </a:lnTo>
                  <a:lnTo>
                    <a:pt x="204337" y="496418"/>
                  </a:lnTo>
                  <a:lnTo>
                    <a:pt x="249174" y="500633"/>
                  </a:lnTo>
                  <a:lnTo>
                    <a:pt x="294010" y="496418"/>
                  </a:lnTo>
                  <a:lnTo>
                    <a:pt x="336191" y="484665"/>
                  </a:lnTo>
                  <a:lnTo>
                    <a:pt x="375016" y="466075"/>
                  </a:lnTo>
                  <a:lnTo>
                    <a:pt x="409787" y="441352"/>
                  </a:lnTo>
                  <a:lnTo>
                    <a:pt x="439804" y="411198"/>
                  </a:lnTo>
                  <a:lnTo>
                    <a:pt x="464368" y="376315"/>
                  </a:lnTo>
                  <a:lnTo>
                    <a:pt x="482779" y="337405"/>
                  </a:lnTo>
                  <a:lnTo>
                    <a:pt x="494339" y="295172"/>
                  </a:lnTo>
                  <a:lnTo>
                    <a:pt x="498348" y="250316"/>
                  </a:lnTo>
                  <a:lnTo>
                    <a:pt x="494339" y="205461"/>
                  </a:lnTo>
                  <a:lnTo>
                    <a:pt x="482779" y="163228"/>
                  </a:lnTo>
                  <a:lnTo>
                    <a:pt x="464368" y="124318"/>
                  </a:lnTo>
                  <a:lnTo>
                    <a:pt x="439804" y="89435"/>
                  </a:lnTo>
                  <a:lnTo>
                    <a:pt x="409787" y="59281"/>
                  </a:lnTo>
                  <a:lnTo>
                    <a:pt x="375016" y="34558"/>
                  </a:lnTo>
                  <a:lnTo>
                    <a:pt x="336191" y="15968"/>
                  </a:lnTo>
                  <a:lnTo>
                    <a:pt x="294010" y="4215"/>
                  </a:lnTo>
                  <a:lnTo>
                    <a:pt x="249174" y="0"/>
                  </a:lnTo>
                  <a:close/>
                </a:path>
              </a:pathLst>
            </a:custGeom>
            <a:solidFill>
              <a:srgbClr val="00AF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>
              <a:extLst>
                <a:ext uri="{FF2B5EF4-FFF2-40B4-BE49-F238E27FC236}">
                  <a16:creationId xmlns:a16="http://schemas.microsoft.com/office/drawing/2014/main" id="{3F64BDE0-2187-8270-C779-50A342CBA68F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120770" y="3342766"/>
              <a:ext cx="246380" cy="170434"/>
            </a:xfrm>
            <a:prstGeom prst="rect">
              <a:avLst/>
            </a:prstGeom>
          </p:spPr>
        </p:pic>
      </p:grpSp>
      <p:sp>
        <p:nvSpPr>
          <p:cNvPr id="8" name="object 8">
            <a:extLst>
              <a:ext uri="{FF2B5EF4-FFF2-40B4-BE49-F238E27FC236}">
                <a16:creationId xmlns:a16="http://schemas.microsoft.com/office/drawing/2014/main" id="{AE49E0BF-17F0-2283-7B74-6A78AD93FD39}"/>
              </a:ext>
            </a:extLst>
          </p:cNvPr>
          <p:cNvSpPr txBox="1"/>
          <p:nvPr/>
        </p:nvSpPr>
        <p:spPr>
          <a:xfrm>
            <a:off x="3967098" y="1903203"/>
            <a:ext cx="7529195" cy="38279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4965" lvl="1" indent="-342265">
              <a:spcBef>
                <a:spcPts val="795"/>
              </a:spcBef>
              <a:buClr>
                <a:srgbClr val="00AFEF"/>
              </a:buClr>
              <a:buFont typeface="Arial MT"/>
              <a:buChar char="•"/>
              <a:tabLst>
                <a:tab pos="354965" algn="l"/>
              </a:tabLst>
            </a:pPr>
            <a:r>
              <a:rPr lang="es-ES" sz="2400" dirty="0">
                <a:latin typeface="+mj-lt"/>
                <a:cs typeface="Calibri Light"/>
              </a:rPr>
              <a:t>Activitats </a:t>
            </a:r>
            <a:r>
              <a:rPr lang="es-ES" sz="2400" dirty="0" err="1">
                <a:latin typeface="+mj-lt"/>
                <a:cs typeface="Calibri Light"/>
              </a:rPr>
              <a:t>incloses</a:t>
            </a:r>
            <a:endParaRPr lang="es-ES" sz="2400" dirty="0">
              <a:latin typeface="+mj-lt"/>
              <a:cs typeface="Calibri Light"/>
            </a:endParaRPr>
          </a:p>
        </p:txBody>
      </p:sp>
      <p:pic>
        <p:nvPicPr>
          <p:cNvPr id="15" name="object 15">
            <a:extLst>
              <a:ext uri="{FF2B5EF4-FFF2-40B4-BE49-F238E27FC236}">
                <a16:creationId xmlns:a16="http://schemas.microsoft.com/office/drawing/2014/main" id="{E346BDBC-0DE6-9E34-57B4-AC04902A9B0B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52398" y="4466716"/>
            <a:ext cx="920889" cy="990600"/>
          </a:xfrm>
          <a:prstGeom prst="rect">
            <a:avLst/>
          </a:prstGeom>
        </p:spPr>
      </p:pic>
      <p:sp>
        <p:nvSpPr>
          <p:cNvPr id="18" name="QuadreDeText 17">
            <a:extLst>
              <a:ext uri="{FF2B5EF4-FFF2-40B4-BE49-F238E27FC236}">
                <a16:creationId xmlns:a16="http://schemas.microsoft.com/office/drawing/2014/main" id="{257D66D6-3F0A-CD91-7C09-09E7C6844D8C}"/>
              </a:ext>
            </a:extLst>
          </p:cNvPr>
          <p:cNvSpPr txBox="1"/>
          <p:nvPr/>
        </p:nvSpPr>
        <p:spPr>
          <a:xfrm>
            <a:off x="4267200" y="2462748"/>
            <a:ext cx="7511872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fontAlgn="t">
              <a:buClr>
                <a:srgbClr val="00B0F0"/>
              </a:buClr>
              <a:buFont typeface="Arial" panose="020B0604020202020204" pitchFamily="34" charset="0"/>
              <a:buChar char="•"/>
            </a:pPr>
            <a:r>
              <a:rPr lang="ca-ES" b="1" dirty="0">
                <a:latin typeface="DiBa"/>
              </a:rPr>
              <a:t>Actes de reconeixement </a:t>
            </a:r>
            <a:r>
              <a:rPr lang="ca-ES" dirty="0">
                <a:latin typeface="DiBa"/>
              </a:rPr>
              <a:t>de la lluita antifranquista i de reparació de les víctimes de la repressió franquista.</a:t>
            </a:r>
          </a:p>
          <a:p>
            <a:pPr fontAlgn="t">
              <a:buClr>
                <a:srgbClr val="00B0F0"/>
              </a:buClr>
            </a:pPr>
            <a:endParaRPr lang="ca-ES" dirty="0">
              <a:latin typeface="DiBa"/>
            </a:endParaRPr>
          </a:p>
          <a:p>
            <a:pPr marL="342900" indent="-342900" fontAlgn="t">
              <a:buClr>
                <a:srgbClr val="00B0F0"/>
              </a:buClr>
              <a:buFont typeface="Arial" panose="020B0604020202020204" pitchFamily="34" charset="0"/>
              <a:buChar char="•"/>
            </a:pPr>
            <a:r>
              <a:rPr lang="ca-ES" b="1" dirty="0">
                <a:latin typeface="DiBa"/>
              </a:rPr>
              <a:t>Recerca</a:t>
            </a:r>
            <a:r>
              <a:rPr lang="ca-ES" dirty="0">
                <a:latin typeface="DiBa"/>
              </a:rPr>
              <a:t>, </a:t>
            </a:r>
            <a:r>
              <a:rPr lang="ca-ES" b="1" dirty="0">
                <a:latin typeface="DiBa"/>
              </a:rPr>
              <a:t>difusió i divulgació </a:t>
            </a:r>
            <a:r>
              <a:rPr lang="ca-ES" dirty="0">
                <a:latin typeface="DiBa"/>
              </a:rPr>
              <a:t>de fets, col·lectius i persones relacionades amb la II República, la Guerra Civil i la Dictadura.</a:t>
            </a:r>
          </a:p>
          <a:p>
            <a:pPr fontAlgn="t">
              <a:buClr>
                <a:srgbClr val="00B0F0"/>
              </a:buClr>
            </a:pPr>
            <a:endParaRPr lang="ca-ES" dirty="0">
              <a:latin typeface="DiBa"/>
            </a:endParaRPr>
          </a:p>
          <a:p>
            <a:pPr marL="342900" indent="-342900" fontAlgn="t">
              <a:buClr>
                <a:srgbClr val="00B0F0"/>
              </a:buClr>
              <a:buFont typeface="Arial" panose="020B0604020202020204" pitchFamily="34" charset="0"/>
              <a:buChar char="•"/>
            </a:pPr>
            <a:r>
              <a:rPr lang="ca-ES" dirty="0">
                <a:latin typeface="DiBa"/>
              </a:rPr>
              <a:t>Recuperació, dignificació, senyalització i museïtzació </a:t>
            </a:r>
            <a:r>
              <a:rPr lang="ca-ES" b="1" dirty="0">
                <a:latin typeface="DiBa"/>
              </a:rPr>
              <a:t>d’espais de memòria</a:t>
            </a:r>
            <a:r>
              <a:rPr lang="ca-ES" dirty="0">
                <a:latin typeface="DiBa"/>
              </a:rPr>
              <a:t> (s'exclouen despeses d'inversions i material inventariable)</a:t>
            </a:r>
          </a:p>
          <a:p>
            <a:pPr fontAlgn="t">
              <a:buClr>
                <a:srgbClr val="00B0F0"/>
              </a:buClr>
            </a:pPr>
            <a:endParaRPr lang="ca-ES" dirty="0">
              <a:latin typeface="DiBa"/>
            </a:endParaRPr>
          </a:p>
          <a:p>
            <a:pPr marL="342900" indent="-342900" fontAlgn="t">
              <a:buClr>
                <a:srgbClr val="00B0F0"/>
              </a:buClr>
              <a:buFont typeface="Arial" panose="020B0604020202020204" pitchFamily="34" charset="0"/>
              <a:buChar char="•"/>
            </a:pPr>
            <a:r>
              <a:rPr lang="ca-ES" dirty="0">
                <a:latin typeface="DiBa"/>
              </a:rPr>
              <a:t>La promoció </a:t>
            </a:r>
            <a:r>
              <a:rPr lang="ca-ES" b="1" dirty="0">
                <a:latin typeface="DiBa"/>
              </a:rPr>
              <a:t>d'activitats educatives </a:t>
            </a:r>
            <a:r>
              <a:rPr lang="ca-ES" dirty="0">
                <a:latin typeface="DiBa"/>
              </a:rPr>
              <a:t>que integrin la memòria democràtica dins l'àmbit escolar, en col·laboració amb els centres educatius.</a:t>
            </a:r>
          </a:p>
          <a:p>
            <a:pPr fontAlgn="t">
              <a:buClr>
                <a:srgbClr val="00B0F0"/>
              </a:buClr>
            </a:pPr>
            <a:br>
              <a:rPr lang="ca-ES" dirty="0">
                <a:latin typeface="DiBa"/>
              </a:rPr>
            </a:br>
            <a:br>
              <a:rPr lang="ca-ES" sz="1200" dirty="0">
                <a:latin typeface="+mj-lt"/>
              </a:rPr>
            </a:br>
            <a:endParaRPr lang="ca-ES" sz="1200" dirty="0">
              <a:latin typeface="+mj-lt"/>
              <a:cs typeface="Arial" panose="020B0604020202020204" pitchFamily="34" charset="0"/>
            </a:endParaRPr>
          </a:p>
        </p:txBody>
      </p:sp>
      <p:sp>
        <p:nvSpPr>
          <p:cNvPr id="10" name="object 7">
            <a:extLst>
              <a:ext uri="{FF2B5EF4-FFF2-40B4-BE49-F238E27FC236}">
                <a16:creationId xmlns:a16="http://schemas.microsoft.com/office/drawing/2014/main" id="{E0E3B78B-C9F1-4770-9E43-670A42BDAE3C}"/>
              </a:ext>
            </a:extLst>
          </p:cNvPr>
          <p:cNvSpPr txBox="1">
            <a:spLocks/>
          </p:cNvSpPr>
          <p:nvPr/>
        </p:nvSpPr>
        <p:spPr>
          <a:xfrm>
            <a:off x="4915660" y="533400"/>
            <a:ext cx="6757925" cy="730969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>
            <a:lvl1pPr>
              <a:defRPr sz="3000" b="0" i="0">
                <a:solidFill>
                  <a:schemeClr val="tx1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2700">
              <a:spcBef>
                <a:spcPts val="120"/>
              </a:spcBef>
            </a:pPr>
            <a:r>
              <a:rPr lang="ca-ES" sz="4650">
                <a:latin typeface="Calibri Light"/>
                <a:cs typeface="Calibri Light"/>
              </a:rPr>
              <a:t>Activitats en matèria de MD</a:t>
            </a:r>
            <a:endParaRPr lang="ca-ES" sz="4650" dirty="0">
              <a:latin typeface="Calibri Light"/>
              <a:cs typeface="Calibri Light"/>
            </a:endParaRPr>
          </a:p>
        </p:txBody>
      </p:sp>
      <p:sp>
        <p:nvSpPr>
          <p:cNvPr id="12" name="object 11">
            <a:extLst>
              <a:ext uri="{FF2B5EF4-FFF2-40B4-BE49-F238E27FC236}">
                <a16:creationId xmlns:a16="http://schemas.microsoft.com/office/drawing/2014/main" id="{1299CDB5-2107-5122-6021-F0067CAC9AC0}"/>
              </a:ext>
            </a:extLst>
          </p:cNvPr>
          <p:cNvSpPr/>
          <p:nvPr/>
        </p:nvSpPr>
        <p:spPr>
          <a:xfrm>
            <a:off x="3979164" y="1503731"/>
            <a:ext cx="7501890" cy="0"/>
          </a:xfrm>
          <a:custGeom>
            <a:avLst/>
            <a:gdLst/>
            <a:ahLst/>
            <a:cxnLst/>
            <a:rect l="l" t="t" r="r" b="b"/>
            <a:pathLst>
              <a:path w="7501890">
                <a:moveTo>
                  <a:pt x="0" y="0"/>
                </a:moveTo>
                <a:lnTo>
                  <a:pt x="7501636" y="0"/>
                </a:lnTo>
              </a:path>
            </a:pathLst>
          </a:custGeom>
          <a:ln w="63500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3">
            <a:extLst>
              <a:ext uri="{FF2B5EF4-FFF2-40B4-BE49-F238E27FC236}">
                <a16:creationId xmlns:a16="http://schemas.microsoft.com/office/drawing/2014/main" id="{0BCC3DFC-0995-94EE-A9EA-35E5A6A6E470}"/>
              </a:ext>
            </a:extLst>
          </p:cNvPr>
          <p:cNvSpPr/>
          <p:nvPr/>
        </p:nvSpPr>
        <p:spPr>
          <a:xfrm>
            <a:off x="4057141" y="640131"/>
            <a:ext cx="667385" cy="667385"/>
          </a:xfrm>
          <a:custGeom>
            <a:avLst/>
            <a:gdLst/>
            <a:ahLst/>
            <a:cxnLst/>
            <a:rect l="l" t="t" r="r" b="b"/>
            <a:pathLst>
              <a:path w="667385" h="667385">
                <a:moveTo>
                  <a:pt x="333629" y="0"/>
                </a:moveTo>
                <a:lnTo>
                  <a:pt x="280900" y="4110"/>
                </a:lnTo>
                <a:lnTo>
                  <a:pt x="230196" y="16243"/>
                </a:lnTo>
                <a:lnTo>
                  <a:pt x="182259" y="36100"/>
                </a:lnTo>
                <a:lnTo>
                  <a:pt x="137833" y="63382"/>
                </a:lnTo>
                <a:lnTo>
                  <a:pt x="97662" y="97789"/>
                </a:lnTo>
                <a:lnTo>
                  <a:pt x="63287" y="137959"/>
                </a:lnTo>
                <a:lnTo>
                  <a:pt x="36050" y="182378"/>
                </a:lnTo>
                <a:lnTo>
                  <a:pt x="16226" y="230295"/>
                </a:lnTo>
                <a:lnTo>
                  <a:pt x="4108" y="280962"/>
                </a:lnTo>
                <a:lnTo>
                  <a:pt x="0" y="333628"/>
                </a:lnTo>
                <a:lnTo>
                  <a:pt x="4109" y="386357"/>
                </a:lnTo>
                <a:lnTo>
                  <a:pt x="16235" y="437061"/>
                </a:lnTo>
                <a:lnTo>
                  <a:pt x="36073" y="484998"/>
                </a:lnTo>
                <a:lnTo>
                  <a:pt x="63317" y="529424"/>
                </a:lnTo>
                <a:lnTo>
                  <a:pt x="97662" y="569595"/>
                </a:lnTo>
                <a:lnTo>
                  <a:pt x="137833" y="603940"/>
                </a:lnTo>
                <a:lnTo>
                  <a:pt x="182259" y="631184"/>
                </a:lnTo>
                <a:lnTo>
                  <a:pt x="230196" y="651022"/>
                </a:lnTo>
                <a:lnTo>
                  <a:pt x="280900" y="663148"/>
                </a:lnTo>
                <a:lnTo>
                  <a:pt x="333629" y="667258"/>
                </a:lnTo>
                <a:lnTo>
                  <a:pt x="386307" y="663148"/>
                </a:lnTo>
                <a:lnTo>
                  <a:pt x="436998" y="651022"/>
                </a:lnTo>
                <a:lnTo>
                  <a:pt x="445947" y="647319"/>
                </a:lnTo>
                <a:lnTo>
                  <a:pt x="333629" y="647319"/>
                </a:lnTo>
                <a:lnTo>
                  <a:pt x="284062" y="643450"/>
                </a:lnTo>
                <a:lnTo>
                  <a:pt x="236409" y="632034"/>
                </a:lnTo>
                <a:lnTo>
                  <a:pt x="191366" y="613358"/>
                </a:lnTo>
                <a:lnTo>
                  <a:pt x="149627" y="587708"/>
                </a:lnTo>
                <a:lnTo>
                  <a:pt x="111887" y="555371"/>
                </a:lnTo>
                <a:lnTo>
                  <a:pt x="79549" y="517630"/>
                </a:lnTo>
                <a:lnTo>
                  <a:pt x="53899" y="475891"/>
                </a:lnTo>
                <a:lnTo>
                  <a:pt x="35223" y="430848"/>
                </a:lnTo>
                <a:lnTo>
                  <a:pt x="23807" y="383195"/>
                </a:lnTo>
                <a:lnTo>
                  <a:pt x="19938" y="333628"/>
                </a:lnTo>
                <a:lnTo>
                  <a:pt x="23807" y="284111"/>
                </a:lnTo>
                <a:lnTo>
                  <a:pt x="35223" y="236464"/>
                </a:lnTo>
                <a:lnTo>
                  <a:pt x="53899" y="191403"/>
                </a:lnTo>
                <a:lnTo>
                  <a:pt x="79549" y="149639"/>
                </a:lnTo>
                <a:lnTo>
                  <a:pt x="111887" y="111887"/>
                </a:lnTo>
                <a:lnTo>
                  <a:pt x="149627" y="79611"/>
                </a:lnTo>
                <a:lnTo>
                  <a:pt x="191366" y="53999"/>
                </a:lnTo>
                <a:lnTo>
                  <a:pt x="236409" y="35342"/>
                </a:lnTo>
                <a:lnTo>
                  <a:pt x="284062" y="23933"/>
                </a:lnTo>
                <a:lnTo>
                  <a:pt x="333629" y="20065"/>
                </a:lnTo>
                <a:lnTo>
                  <a:pt x="446225" y="20065"/>
                </a:lnTo>
                <a:lnTo>
                  <a:pt x="436998" y="16243"/>
                </a:lnTo>
                <a:lnTo>
                  <a:pt x="386307" y="4110"/>
                </a:lnTo>
                <a:lnTo>
                  <a:pt x="333629" y="0"/>
                </a:lnTo>
                <a:close/>
              </a:path>
              <a:path w="667385" h="667385">
                <a:moveTo>
                  <a:pt x="446225" y="20065"/>
                </a:moveTo>
                <a:lnTo>
                  <a:pt x="333629" y="20065"/>
                </a:lnTo>
                <a:lnTo>
                  <a:pt x="383146" y="23933"/>
                </a:lnTo>
                <a:lnTo>
                  <a:pt x="430793" y="35342"/>
                </a:lnTo>
                <a:lnTo>
                  <a:pt x="475854" y="53999"/>
                </a:lnTo>
                <a:lnTo>
                  <a:pt x="517618" y="79611"/>
                </a:lnTo>
                <a:lnTo>
                  <a:pt x="555371" y="111887"/>
                </a:lnTo>
                <a:lnTo>
                  <a:pt x="587646" y="149639"/>
                </a:lnTo>
                <a:lnTo>
                  <a:pt x="613258" y="191403"/>
                </a:lnTo>
                <a:lnTo>
                  <a:pt x="631915" y="236464"/>
                </a:lnTo>
                <a:lnTo>
                  <a:pt x="643324" y="284111"/>
                </a:lnTo>
                <a:lnTo>
                  <a:pt x="647192" y="333628"/>
                </a:lnTo>
                <a:lnTo>
                  <a:pt x="643324" y="383195"/>
                </a:lnTo>
                <a:lnTo>
                  <a:pt x="631915" y="430848"/>
                </a:lnTo>
                <a:lnTo>
                  <a:pt x="613258" y="475891"/>
                </a:lnTo>
                <a:lnTo>
                  <a:pt x="587646" y="517630"/>
                </a:lnTo>
                <a:lnTo>
                  <a:pt x="555371" y="555371"/>
                </a:lnTo>
                <a:lnTo>
                  <a:pt x="517618" y="587708"/>
                </a:lnTo>
                <a:lnTo>
                  <a:pt x="475854" y="613358"/>
                </a:lnTo>
                <a:lnTo>
                  <a:pt x="430793" y="632034"/>
                </a:lnTo>
                <a:lnTo>
                  <a:pt x="383146" y="643450"/>
                </a:lnTo>
                <a:lnTo>
                  <a:pt x="333629" y="647319"/>
                </a:lnTo>
                <a:lnTo>
                  <a:pt x="445947" y="647319"/>
                </a:lnTo>
                <a:lnTo>
                  <a:pt x="484934" y="631184"/>
                </a:lnTo>
                <a:lnTo>
                  <a:pt x="529347" y="603940"/>
                </a:lnTo>
                <a:lnTo>
                  <a:pt x="569468" y="569595"/>
                </a:lnTo>
                <a:lnTo>
                  <a:pt x="603875" y="529424"/>
                </a:lnTo>
                <a:lnTo>
                  <a:pt x="631157" y="484998"/>
                </a:lnTo>
                <a:lnTo>
                  <a:pt x="651014" y="437061"/>
                </a:lnTo>
                <a:lnTo>
                  <a:pt x="663147" y="386357"/>
                </a:lnTo>
                <a:lnTo>
                  <a:pt x="667258" y="333628"/>
                </a:lnTo>
                <a:lnTo>
                  <a:pt x="663147" y="280962"/>
                </a:lnTo>
                <a:lnTo>
                  <a:pt x="651014" y="230295"/>
                </a:lnTo>
                <a:lnTo>
                  <a:pt x="631157" y="182378"/>
                </a:lnTo>
                <a:lnTo>
                  <a:pt x="603875" y="137959"/>
                </a:lnTo>
                <a:lnTo>
                  <a:pt x="569468" y="97789"/>
                </a:lnTo>
                <a:lnTo>
                  <a:pt x="529347" y="63382"/>
                </a:lnTo>
                <a:lnTo>
                  <a:pt x="484934" y="36100"/>
                </a:lnTo>
                <a:lnTo>
                  <a:pt x="446225" y="20065"/>
                </a:lnTo>
                <a:close/>
              </a:path>
            </a:pathLst>
          </a:custGeom>
          <a:solidFill>
            <a:srgbClr val="00AFE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6" name="Picture 6" descr="picto Recurs econòmic">
            <a:extLst>
              <a:ext uri="{FF2B5EF4-FFF2-40B4-BE49-F238E27FC236}">
                <a16:creationId xmlns:a16="http://schemas.microsoft.com/office/drawing/2014/main" id="{BFC92AF2-00AB-0701-44FE-199B294CF0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2044" y="773798"/>
            <a:ext cx="400050" cy="400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object 9">
            <a:extLst>
              <a:ext uri="{FF2B5EF4-FFF2-40B4-BE49-F238E27FC236}">
                <a16:creationId xmlns:a16="http://schemas.microsoft.com/office/drawing/2014/main" id="{D3BDF624-9C49-2435-BB06-ED6ED8019F8D}"/>
              </a:ext>
            </a:extLst>
          </p:cNvPr>
          <p:cNvSpPr txBox="1"/>
          <p:nvPr/>
        </p:nvSpPr>
        <p:spPr>
          <a:xfrm>
            <a:off x="730097" y="5659932"/>
            <a:ext cx="1784503" cy="450764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ts val="1670"/>
              </a:lnSpc>
              <a:spcBef>
                <a:spcPts val="115"/>
              </a:spcBef>
            </a:pPr>
            <a:r>
              <a:rPr sz="1450" dirty="0" err="1">
                <a:solidFill>
                  <a:srgbClr val="39393A"/>
                </a:solidFill>
                <a:latin typeface="Calibri Light"/>
                <a:cs typeface="Calibri Light"/>
              </a:rPr>
              <a:t>Catàleg</a:t>
            </a:r>
            <a:r>
              <a:rPr sz="1450" spc="204" dirty="0">
                <a:solidFill>
                  <a:srgbClr val="39393A"/>
                </a:solidFill>
                <a:latin typeface="Calibri Light"/>
                <a:cs typeface="Calibri Light"/>
              </a:rPr>
              <a:t> </a:t>
            </a:r>
            <a:r>
              <a:rPr lang="ca-ES" sz="1450" dirty="0">
                <a:solidFill>
                  <a:srgbClr val="39393A"/>
                </a:solidFill>
                <a:latin typeface="Calibri Light"/>
                <a:cs typeface="Calibri Light"/>
              </a:rPr>
              <a:t>2027</a:t>
            </a:r>
            <a:endParaRPr sz="1450" dirty="0">
              <a:latin typeface="Calibri Light"/>
              <a:cs typeface="Calibri Light"/>
            </a:endParaRPr>
          </a:p>
          <a:p>
            <a:pPr marL="12700">
              <a:lnSpc>
                <a:spcPts val="1670"/>
              </a:lnSpc>
            </a:pPr>
            <a:r>
              <a:rPr lang="ca-ES" sz="1450" dirty="0">
                <a:solidFill>
                  <a:srgbClr val="39393A"/>
                </a:solidFill>
                <a:latin typeface="Calibri Light"/>
                <a:cs typeface="Calibri Light"/>
              </a:rPr>
              <a:t>Memòria democràtica</a:t>
            </a:r>
            <a:endParaRPr sz="1450" dirty="0">
              <a:latin typeface="Calibri Light"/>
              <a:cs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2729484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5B082FAE-A97B-9D95-BE39-C388FB84E6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>
            <a:extLst>
              <a:ext uri="{FF2B5EF4-FFF2-40B4-BE49-F238E27FC236}">
                <a16:creationId xmlns:a16="http://schemas.microsoft.com/office/drawing/2014/main" id="{9837B86D-182C-E2D7-8E7D-1F57B3810C60}"/>
              </a:ext>
            </a:extLst>
          </p:cNvPr>
          <p:cNvGrpSpPr/>
          <p:nvPr/>
        </p:nvGrpSpPr>
        <p:grpSpPr>
          <a:xfrm>
            <a:off x="0" y="0"/>
            <a:ext cx="3493135" cy="6858000"/>
            <a:chOff x="0" y="0"/>
            <a:chExt cx="3493135" cy="6858000"/>
          </a:xfrm>
        </p:grpSpPr>
        <p:pic>
          <p:nvPicPr>
            <p:cNvPr id="3" name="object 3">
              <a:extLst>
                <a:ext uri="{FF2B5EF4-FFF2-40B4-BE49-F238E27FC236}">
                  <a16:creationId xmlns:a16="http://schemas.microsoft.com/office/drawing/2014/main" id="{57EB68E1-AE32-A0C4-660C-88993907FF7B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38200" y="333743"/>
              <a:ext cx="1331722" cy="442099"/>
            </a:xfrm>
            <a:prstGeom prst="rect">
              <a:avLst/>
            </a:prstGeom>
          </p:spPr>
        </p:pic>
        <p:sp>
          <p:nvSpPr>
            <p:cNvPr id="4" name="object 4">
              <a:extLst>
                <a:ext uri="{FF2B5EF4-FFF2-40B4-BE49-F238E27FC236}">
                  <a16:creationId xmlns:a16="http://schemas.microsoft.com/office/drawing/2014/main" id="{AD5F9304-50D2-9CEB-6786-34BA9AF05038}"/>
                </a:ext>
              </a:extLst>
            </p:cNvPr>
            <p:cNvSpPr/>
            <p:nvPr/>
          </p:nvSpPr>
          <p:spPr>
            <a:xfrm>
              <a:off x="0" y="0"/>
              <a:ext cx="3244215" cy="6858000"/>
            </a:xfrm>
            <a:custGeom>
              <a:avLst/>
              <a:gdLst/>
              <a:ahLst/>
              <a:cxnLst/>
              <a:rect l="l" t="t" r="r" b="b"/>
              <a:pathLst>
                <a:path w="3244215" h="6858000">
                  <a:moveTo>
                    <a:pt x="3243961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3243961" y="6858000"/>
                  </a:lnTo>
                  <a:lnTo>
                    <a:pt x="3243961" y="0"/>
                  </a:lnTo>
                  <a:close/>
                </a:path>
              </a:pathLst>
            </a:custGeom>
            <a:solidFill>
              <a:srgbClr val="39393A">
                <a:alpha val="470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>
              <a:extLst>
                <a:ext uri="{FF2B5EF4-FFF2-40B4-BE49-F238E27FC236}">
                  <a16:creationId xmlns:a16="http://schemas.microsoft.com/office/drawing/2014/main" id="{A5CB85DD-9F1A-8186-0857-ACDEB8E82221}"/>
                </a:ext>
              </a:extLst>
            </p:cNvPr>
            <p:cNvSpPr/>
            <p:nvPr/>
          </p:nvSpPr>
          <p:spPr>
            <a:xfrm>
              <a:off x="2994786" y="3178682"/>
              <a:ext cx="498475" cy="501015"/>
            </a:xfrm>
            <a:custGeom>
              <a:avLst/>
              <a:gdLst/>
              <a:ahLst/>
              <a:cxnLst/>
              <a:rect l="l" t="t" r="r" b="b"/>
              <a:pathLst>
                <a:path w="498475" h="501014">
                  <a:moveTo>
                    <a:pt x="249174" y="0"/>
                  </a:moveTo>
                  <a:lnTo>
                    <a:pt x="204337" y="4215"/>
                  </a:lnTo>
                  <a:lnTo>
                    <a:pt x="162156" y="15968"/>
                  </a:lnTo>
                  <a:lnTo>
                    <a:pt x="123331" y="34558"/>
                  </a:lnTo>
                  <a:lnTo>
                    <a:pt x="88560" y="59281"/>
                  </a:lnTo>
                  <a:lnTo>
                    <a:pt x="58543" y="89435"/>
                  </a:lnTo>
                  <a:lnTo>
                    <a:pt x="33979" y="124318"/>
                  </a:lnTo>
                  <a:lnTo>
                    <a:pt x="15568" y="163228"/>
                  </a:lnTo>
                  <a:lnTo>
                    <a:pt x="4008" y="205461"/>
                  </a:lnTo>
                  <a:lnTo>
                    <a:pt x="0" y="250316"/>
                  </a:lnTo>
                  <a:lnTo>
                    <a:pt x="4008" y="295172"/>
                  </a:lnTo>
                  <a:lnTo>
                    <a:pt x="15568" y="337405"/>
                  </a:lnTo>
                  <a:lnTo>
                    <a:pt x="33979" y="376315"/>
                  </a:lnTo>
                  <a:lnTo>
                    <a:pt x="58543" y="411198"/>
                  </a:lnTo>
                  <a:lnTo>
                    <a:pt x="88560" y="441352"/>
                  </a:lnTo>
                  <a:lnTo>
                    <a:pt x="123331" y="466075"/>
                  </a:lnTo>
                  <a:lnTo>
                    <a:pt x="162156" y="484665"/>
                  </a:lnTo>
                  <a:lnTo>
                    <a:pt x="204337" y="496418"/>
                  </a:lnTo>
                  <a:lnTo>
                    <a:pt x="249174" y="500633"/>
                  </a:lnTo>
                  <a:lnTo>
                    <a:pt x="294010" y="496418"/>
                  </a:lnTo>
                  <a:lnTo>
                    <a:pt x="336191" y="484665"/>
                  </a:lnTo>
                  <a:lnTo>
                    <a:pt x="375016" y="466075"/>
                  </a:lnTo>
                  <a:lnTo>
                    <a:pt x="409787" y="441352"/>
                  </a:lnTo>
                  <a:lnTo>
                    <a:pt x="439804" y="411198"/>
                  </a:lnTo>
                  <a:lnTo>
                    <a:pt x="464368" y="376315"/>
                  </a:lnTo>
                  <a:lnTo>
                    <a:pt x="482779" y="337405"/>
                  </a:lnTo>
                  <a:lnTo>
                    <a:pt x="494339" y="295172"/>
                  </a:lnTo>
                  <a:lnTo>
                    <a:pt x="498348" y="250316"/>
                  </a:lnTo>
                  <a:lnTo>
                    <a:pt x="494339" y="205461"/>
                  </a:lnTo>
                  <a:lnTo>
                    <a:pt x="482779" y="163228"/>
                  </a:lnTo>
                  <a:lnTo>
                    <a:pt x="464368" y="124318"/>
                  </a:lnTo>
                  <a:lnTo>
                    <a:pt x="439804" y="89435"/>
                  </a:lnTo>
                  <a:lnTo>
                    <a:pt x="409787" y="59281"/>
                  </a:lnTo>
                  <a:lnTo>
                    <a:pt x="375016" y="34558"/>
                  </a:lnTo>
                  <a:lnTo>
                    <a:pt x="336191" y="15968"/>
                  </a:lnTo>
                  <a:lnTo>
                    <a:pt x="294010" y="4215"/>
                  </a:lnTo>
                  <a:lnTo>
                    <a:pt x="249174" y="0"/>
                  </a:lnTo>
                  <a:close/>
                </a:path>
              </a:pathLst>
            </a:custGeom>
            <a:solidFill>
              <a:srgbClr val="00AF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>
              <a:extLst>
                <a:ext uri="{FF2B5EF4-FFF2-40B4-BE49-F238E27FC236}">
                  <a16:creationId xmlns:a16="http://schemas.microsoft.com/office/drawing/2014/main" id="{BB4ACA36-99E6-817B-B682-27161EE5CFCD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120770" y="3342766"/>
              <a:ext cx="246380" cy="170434"/>
            </a:xfrm>
            <a:prstGeom prst="rect">
              <a:avLst/>
            </a:prstGeom>
          </p:spPr>
        </p:pic>
      </p:grpSp>
      <p:pic>
        <p:nvPicPr>
          <p:cNvPr id="15" name="object 15">
            <a:extLst>
              <a:ext uri="{FF2B5EF4-FFF2-40B4-BE49-F238E27FC236}">
                <a16:creationId xmlns:a16="http://schemas.microsoft.com/office/drawing/2014/main" id="{B65E0C2B-B929-05CF-2394-BD754C351C7C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52398" y="4466716"/>
            <a:ext cx="920889" cy="990600"/>
          </a:xfrm>
          <a:prstGeom prst="rect">
            <a:avLst/>
          </a:prstGeom>
        </p:spPr>
      </p:pic>
      <p:sp>
        <p:nvSpPr>
          <p:cNvPr id="10" name="object 5">
            <a:extLst>
              <a:ext uri="{FF2B5EF4-FFF2-40B4-BE49-F238E27FC236}">
                <a16:creationId xmlns:a16="http://schemas.microsoft.com/office/drawing/2014/main" id="{45A9A14C-8ABB-DFD9-B054-DCCDC87A3C22}"/>
              </a:ext>
            </a:extLst>
          </p:cNvPr>
          <p:cNvSpPr/>
          <p:nvPr/>
        </p:nvSpPr>
        <p:spPr>
          <a:xfrm>
            <a:off x="4057141" y="2574399"/>
            <a:ext cx="498475" cy="501015"/>
          </a:xfrm>
          <a:custGeom>
            <a:avLst/>
            <a:gdLst/>
            <a:ahLst/>
            <a:cxnLst/>
            <a:rect l="l" t="t" r="r" b="b"/>
            <a:pathLst>
              <a:path w="498475" h="501014">
                <a:moveTo>
                  <a:pt x="249174" y="0"/>
                </a:moveTo>
                <a:lnTo>
                  <a:pt x="204337" y="4215"/>
                </a:lnTo>
                <a:lnTo>
                  <a:pt x="162156" y="15968"/>
                </a:lnTo>
                <a:lnTo>
                  <a:pt x="123331" y="34558"/>
                </a:lnTo>
                <a:lnTo>
                  <a:pt x="88560" y="59281"/>
                </a:lnTo>
                <a:lnTo>
                  <a:pt x="58543" y="89435"/>
                </a:lnTo>
                <a:lnTo>
                  <a:pt x="33979" y="124318"/>
                </a:lnTo>
                <a:lnTo>
                  <a:pt x="15568" y="163228"/>
                </a:lnTo>
                <a:lnTo>
                  <a:pt x="4008" y="205461"/>
                </a:lnTo>
                <a:lnTo>
                  <a:pt x="0" y="250316"/>
                </a:lnTo>
                <a:lnTo>
                  <a:pt x="4008" y="295172"/>
                </a:lnTo>
                <a:lnTo>
                  <a:pt x="15568" y="337405"/>
                </a:lnTo>
                <a:lnTo>
                  <a:pt x="33979" y="376315"/>
                </a:lnTo>
                <a:lnTo>
                  <a:pt x="58543" y="411198"/>
                </a:lnTo>
                <a:lnTo>
                  <a:pt x="88560" y="441352"/>
                </a:lnTo>
                <a:lnTo>
                  <a:pt x="123331" y="466075"/>
                </a:lnTo>
                <a:lnTo>
                  <a:pt x="162156" y="484665"/>
                </a:lnTo>
                <a:lnTo>
                  <a:pt x="204337" y="496418"/>
                </a:lnTo>
                <a:lnTo>
                  <a:pt x="249174" y="500633"/>
                </a:lnTo>
                <a:lnTo>
                  <a:pt x="294010" y="496418"/>
                </a:lnTo>
                <a:lnTo>
                  <a:pt x="336191" y="484665"/>
                </a:lnTo>
                <a:lnTo>
                  <a:pt x="375016" y="466075"/>
                </a:lnTo>
                <a:lnTo>
                  <a:pt x="409787" y="441352"/>
                </a:lnTo>
                <a:lnTo>
                  <a:pt x="439804" y="411198"/>
                </a:lnTo>
                <a:lnTo>
                  <a:pt x="464368" y="376315"/>
                </a:lnTo>
                <a:lnTo>
                  <a:pt x="482779" y="337405"/>
                </a:lnTo>
                <a:lnTo>
                  <a:pt x="494339" y="295172"/>
                </a:lnTo>
                <a:lnTo>
                  <a:pt x="498348" y="250316"/>
                </a:lnTo>
                <a:lnTo>
                  <a:pt x="494339" y="205461"/>
                </a:lnTo>
                <a:lnTo>
                  <a:pt x="482779" y="163228"/>
                </a:lnTo>
                <a:lnTo>
                  <a:pt x="464368" y="124318"/>
                </a:lnTo>
                <a:lnTo>
                  <a:pt x="439804" y="89435"/>
                </a:lnTo>
                <a:lnTo>
                  <a:pt x="409787" y="59281"/>
                </a:lnTo>
                <a:lnTo>
                  <a:pt x="375016" y="34558"/>
                </a:lnTo>
                <a:lnTo>
                  <a:pt x="336191" y="15968"/>
                </a:lnTo>
                <a:lnTo>
                  <a:pt x="294010" y="4215"/>
                </a:lnTo>
                <a:lnTo>
                  <a:pt x="249174" y="0"/>
                </a:lnTo>
                <a:close/>
              </a:path>
            </a:pathLst>
          </a:custGeom>
          <a:solidFill>
            <a:srgbClr val="00AFE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2" name="QuadreDeText 11">
            <a:extLst>
              <a:ext uri="{FF2B5EF4-FFF2-40B4-BE49-F238E27FC236}">
                <a16:creationId xmlns:a16="http://schemas.microsoft.com/office/drawing/2014/main" id="{D4F47BFE-1BDB-A530-5361-CF3EF6932A1B}"/>
              </a:ext>
            </a:extLst>
          </p:cNvPr>
          <p:cNvSpPr txBox="1"/>
          <p:nvPr/>
        </p:nvSpPr>
        <p:spPr>
          <a:xfrm>
            <a:off x="4156539" y="2617853"/>
            <a:ext cx="152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dirty="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16" name="QuadreDeText 15">
            <a:extLst>
              <a:ext uri="{FF2B5EF4-FFF2-40B4-BE49-F238E27FC236}">
                <a16:creationId xmlns:a16="http://schemas.microsoft.com/office/drawing/2014/main" id="{2EF5763F-EBEE-E1B0-B838-B5004F232D9C}"/>
              </a:ext>
            </a:extLst>
          </p:cNvPr>
          <p:cNvSpPr txBox="1"/>
          <p:nvPr/>
        </p:nvSpPr>
        <p:spPr>
          <a:xfrm>
            <a:off x="4655014" y="2514306"/>
            <a:ext cx="6826040" cy="17235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a-ES" sz="2000" dirty="0">
                <a:solidFill>
                  <a:srgbClr val="00B0F0"/>
                </a:solidFill>
                <a:latin typeface="+mj-lt"/>
              </a:rPr>
              <a:t>ACTIVITAT PUNTUAL</a:t>
            </a:r>
          </a:p>
          <a:p>
            <a:r>
              <a:rPr lang="ca-ES" b="1" dirty="0">
                <a:solidFill>
                  <a:srgbClr val="00B0F0"/>
                </a:solidFill>
                <a:latin typeface="+mj-lt"/>
              </a:rPr>
              <a:t>Import màxim: </a:t>
            </a:r>
            <a:r>
              <a:rPr lang="ca-ES" b="1" dirty="0">
                <a:latin typeface="+mj-lt"/>
              </a:rPr>
              <a:t>1.500 €</a:t>
            </a:r>
            <a:br>
              <a:rPr lang="ca-ES" sz="1400" dirty="0">
                <a:latin typeface="+mj-lt"/>
              </a:rPr>
            </a:br>
            <a:r>
              <a:rPr lang="ca-ES" dirty="0">
                <a:latin typeface="DiBa"/>
              </a:rPr>
              <a:t>Ajut destinat a accions concretes i acotades en el temps, que es desenvolupin en un període breu i delimitat. </a:t>
            </a:r>
            <a:r>
              <a:rPr lang="ca-ES" b="1" dirty="0">
                <a:latin typeface="DiBa"/>
              </a:rPr>
              <a:t>Exemples</a:t>
            </a:r>
            <a:r>
              <a:rPr lang="ca-ES" dirty="0">
                <a:latin typeface="DiBa"/>
              </a:rPr>
              <a:t>: Jornades,  commemoracions puntuals o actes únics. </a:t>
            </a:r>
            <a:br>
              <a:rPr lang="ca-ES" sz="1400" dirty="0">
                <a:latin typeface="+mj-lt"/>
              </a:rPr>
            </a:br>
            <a:endParaRPr lang="ca-ES" sz="1400" dirty="0">
              <a:latin typeface="+mj-lt"/>
            </a:endParaRPr>
          </a:p>
        </p:txBody>
      </p:sp>
      <p:sp>
        <p:nvSpPr>
          <p:cNvPr id="17" name="object 5">
            <a:extLst>
              <a:ext uri="{FF2B5EF4-FFF2-40B4-BE49-F238E27FC236}">
                <a16:creationId xmlns:a16="http://schemas.microsoft.com/office/drawing/2014/main" id="{5F28B3E9-1E8B-9B1C-C2EC-A4A314715C59}"/>
              </a:ext>
            </a:extLst>
          </p:cNvPr>
          <p:cNvSpPr/>
          <p:nvPr/>
        </p:nvSpPr>
        <p:spPr>
          <a:xfrm>
            <a:off x="3979905" y="4375785"/>
            <a:ext cx="498475" cy="501015"/>
          </a:xfrm>
          <a:custGeom>
            <a:avLst/>
            <a:gdLst/>
            <a:ahLst/>
            <a:cxnLst/>
            <a:rect l="l" t="t" r="r" b="b"/>
            <a:pathLst>
              <a:path w="498475" h="501014">
                <a:moveTo>
                  <a:pt x="249174" y="0"/>
                </a:moveTo>
                <a:lnTo>
                  <a:pt x="204337" y="4215"/>
                </a:lnTo>
                <a:lnTo>
                  <a:pt x="162156" y="15968"/>
                </a:lnTo>
                <a:lnTo>
                  <a:pt x="123331" y="34558"/>
                </a:lnTo>
                <a:lnTo>
                  <a:pt x="88560" y="59281"/>
                </a:lnTo>
                <a:lnTo>
                  <a:pt x="58543" y="89435"/>
                </a:lnTo>
                <a:lnTo>
                  <a:pt x="33979" y="124318"/>
                </a:lnTo>
                <a:lnTo>
                  <a:pt x="15568" y="163228"/>
                </a:lnTo>
                <a:lnTo>
                  <a:pt x="4008" y="205461"/>
                </a:lnTo>
                <a:lnTo>
                  <a:pt x="0" y="250316"/>
                </a:lnTo>
                <a:lnTo>
                  <a:pt x="4008" y="295172"/>
                </a:lnTo>
                <a:lnTo>
                  <a:pt x="15568" y="337405"/>
                </a:lnTo>
                <a:lnTo>
                  <a:pt x="33979" y="376315"/>
                </a:lnTo>
                <a:lnTo>
                  <a:pt x="58543" y="411198"/>
                </a:lnTo>
                <a:lnTo>
                  <a:pt x="88560" y="441352"/>
                </a:lnTo>
                <a:lnTo>
                  <a:pt x="123331" y="466075"/>
                </a:lnTo>
                <a:lnTo>
                  <a:pt x="162156" y="484665"/>
                </a:lnTo>
                <a:lnTo>
                  <a:pt x="204337" y="496418"/>
                </a:lnTo>
                <a:lnTo>
                  <a:pt x="249174" y="500633"/>
                </a:lnTo>
                <a:lnTo>
                  <a:pt x="294010" y="496418"/>
                </a:lnTo>
                <a:lnTo>
                  <a:pt x="336191" y="484665"/>
                </a:lnTo>
                <a:lnTo>
                  <a:pt x="375016" y="466075"/>
                </a:lnTo>
                <a:lnTo>
                  <a:pt x="409787" y="441352"/>
                </a:lnTo>
                <a:lnTo>
                  <a:pt x="439804" y="411198"/>
                </a:lnTo>
                <a:lnTo>
                  <a:pt x="464368" y="376315"/>
                </a:lnTo>
                <a:lnTo>
                  <a:pt x="482779" y="337405"/>
                </a:lnTo>
                <a:lnTo>
                  <a:pt x="494339" y="295172"/>
                </a:lnTo>
                <a:lnTo>
                  <a:pt x="498348" y="250316"/>
                </a:lnTo>
                <a:lnTo>
                  <a:pt x="494339" y="205461"/>
                </a:lnTo>
                <a:lnTo>
                  <a:pt x="482779" y="163228"/>
                </a:lnTo>
                <a:lnTo>
                  <a:pt x="464368" y="124318"/>
                </a:lnTo>
                <a:lnTo>
                  <a:pt x="439804" y="89435"/>
                </a:lnTo>
                <a:lnTo>
                  <a:pt x="409787" y="59281"/>
                </a:lnTo>
                <a:lnTo>
                  <a:pt x="375016" y="34558"/>
                </a:lnTo>
                <a:lnTo>
                  <a:pt x="336191" y="15968"/>
                </a:lnTo>
                <a:lnTo>
                  <a:pt x="294010" y="4215"/>
                </a:lnTo>
                <a:lnTo>
                  <a:pt x="249174" y="0"/>
                </a:lnTo>
                <a:close/>
              </a:path>
            </a:pathLst>
          </a:custGeom>
          <a:solidFill>
            <a:srgbClr val="00AFE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0" name="QuadreDeText 19">
            <a:extLst>
              <a:ext uri="{FF2B5EF4-FFF2-40B4-BE49-F238E27FC236}">
                <a16:creationId xmlns:a16="http://schemas.microsoft.com/office/drawing/2014/main" id="{35C88AC5-B7C2-D9CA-8AA8-5CE37D96C5C6}"/>
              </a:ext>
            </a:extLst>
          </p:cNvPr>
          <p:cNvSpPr txBox="1"/>
          <p:nvPr/>
        </p:nvSpPr>
        <p:spPr>
          <a:xfrm>
            <a:off x="4079303" y="4451985"/>
            <a:ext cx="152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dirty="0">
                <a:solidFill>
                  <a:schemeClr val="bg1"/>
                </a:solidFill>
              </a:rPr>
              <a:t>B</a:t>
            </a:r>
          </a:p>
        </p:txBody>
      </p:sp>
      <p:sp>
        <p:nvSpPr>
          <p:cNvPr id="21" name="QuadreDeText 20">
            <a:extLst>
              <a:ext uri="{FF2B5EF4-FFF2-40B4-BE49-F238E27FC236}">
                <a16:creationId xmlns:a16="http://schemas.microsoft.com/office/drawing/2014/main" id="{2F061F2B-0912-325F-6A21-88A2A28696B2}"/>
              </a:ext>
            </a:extLst>
          </p:cNvPr>
          <p:cNvSpPr txBox="1"/>
          <p:nvPr/>
        </p:nvSpPr>
        <p:spPr>
          <a:xfrm>
            <a:off x="4606654" y="4450658"/>
            <a:ext cx="6918515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a-ES" sz="2000" dirty="0">
                <a:solidFill>
                  <a:srgbClr val="00B0F0"/>
                </a:solidFill>
                <a:latin typeface="+mj-lt"/>
              </a:rPr>
              <a:t>PROGRAMACIÓ ANUAL</a:t>
            </a:r>
          </a:p>
          <a:p>
            <a:r>
              <a:rPr lang="ca-ES" b="1" dirty="0">
                <a:solidFill>
                  <a:srgbClr val="00B0F0"/>
                </a:solidFill>
                <a:latin typeface="+mj-lt"/>
              </a:rPr>
              <a:t>Import màxim: </a:t>
            </a:r>
            <a:r>
              <a:rPr lang="ca-ES" b="1" dirty="0">
                <a:solidFill>
                  <a:schemeClr val="tx1"/>
                </a:solidFill>
                <a:latin typeface="+mj-lt"/>
              </a:rPr>
              <a:t>4.000 €</a:t>
            </a:r>
            <a:r>
              <a:rPr lang="ca-ES" b="1" dirty="0">
                <a:solidFill>
                  <a:srgbClr val="00B0F0"/>
                </a:solidFill>
                <a:latin typeface="+mj-lt"/>
              </a:rPr>
              <a:t> </a:t>
            </a:r>
            <a:br>
              <a:rPr lang="ca-ES" sz="1400" dirty="0">
                <a:latin typeface="+mj-lt"/>
              </a:rPr>
            </a:br>
            <a:r>
              <a:rPr lang="ca-ES" dirty="0">
                <a:latin typeface="DiBa"/>
              </a:rPr>
              <a:t>Ajut destinat a projectes amb continuïtat al llarg de l'any, que constitueixin una programació estructurada i sostinguda en el temps. </a:t>
            </a:r>
            <a:br>
              <a:rPr lang="ca-ES" dirty="0">
                <a:latin typeface="DiBa"/>
              </a:rPr>
            </a:br>
            <a:r>
              <a:rPr lang="ca-ES" dirty="0">
                <a:latin typeface="DiBa"/>
              </a:rPr>
              <a:t>Aquesta línia s'adreça a iniciatives que formen part d'un pla de treball anual i que tenen vocació de continuïtat i impacte sostingut en el territori.</a:t>
            </a:r>
          </a:p>
        </p:txBody>
      </p:sp>
      <p:sp>
        <p:nvSpPr>
          <p:cNvPr id="22" name="object 7">
            <a:extLst>
              <a:ext uri="{FF2B5EF4-FFF2-40B4-BE49-F238E27FC236}">
                <a16:creationId xmlns:a16="http://schemas.microsoft.com/office/drawing/2014/main" id="{3C54A811-9C38-25CD-E720-0D0E2F7CA5E8}"/>
              </a:ext>
            </a:extLst>
          </p:cNvPr>
          <p:cNvSpPr txBox="1">
            <a:spLocks/>
          </p:cNvSpPr>
          <p:nvPr/>
        </p:nvSpPr>
        <p:spPr>
          <a:xfrm>
            <a:off x="4915660" y="533400"/>
            <a:ext cx="6757925" cy="730969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>
            <a:lvl1pPr>
              <a:defRPr sz="3000" b="0" i="0">
                <a:solidFill>
                  <a:schemeClr val="tx1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2700">
              <a:spcBef>
                <a:spcPts val="120"/>
              </a:spcBef>
            </a:pPr>
            <a:r>
              <a:rPr lang="ca-ES" sz="4650">
                <a:latin typeface="Calibri Light"/>
                <a:cs typeface="Calibri Light"/>
              </a:rPr>
              <a:t>Activitats en matèria de MD</a:t>
            </a:r>
            <a:endParaRPr lang="ca-ES" sz="4650" dirty="0">
              <a:latin typeface="Calibri Light"/>
              <a:cs typeface="Calibri Light"/>
            </a:endParaRPr>
          </a:p>
        </p:txBody>
      </p:sp>
      <p:sp>
        <p:nvSpPr>
          <p:cNvPr id="23" name="object 11">
            <a:extLst>
              <a:ext uri="{FF2B5EF4-FFF2-40B4-BE49-F238E27FC236}">
                <a16:creationId xmlns:a16="http://schemas.microsoft.com/office/drawing/2014/main" id="{3B956B8A-92CF-7847-7A0A-60F585FD8E66}"/>
              </a:ext>
            </a:extLst>
          </p:cNvPr>
          <p:cNvSpPr/>
          <p:nvPr/>
        </p:nvSpPr>
        <p:spPr>
          <a:xfrm>
            <a:off x="3979164" y="1503731"/>
            <a:ext cx="7501890" cy="0"/>
          </a:xfrm>
          <a:custGeom>
            <a:avLst/>
            <a:gdLst/>
            <a:ahLst/>
            <a:cxnLst/>
            <a:rect l="l" t="t" r="r" b="b"/>
            <a:pathLst>
              <a:path w="7501890">
                <a:moveTo>
                  <a:pt x="0" y="0"/>
                </a:moveTo>
                <a:lnTo>
                  <a:pt x="7501636" y="0"/>
                </a:lnTo>
              </a:path>
            </a:pathLst>
          </a:custGeom>
          <a:ln w="63500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13">
            <a:extLst>
              <a:ext uri="{FF2B5EF4-FFF2-40B4-BE49-F238E27FC236}">
                <a16:creationId xmlns:a16="http://schemas.microsoft.com/office/drawing/2014/main" id="{47995551-DD42-2A62-6953-556BB3DAF2E7}"/>
              </a:ext>
            </a:extLst>
          </p:cNvPr>
          <p:cNvSpPr/>
          <p:nvPr/>
        </p:nvSpPr>
        <p:spPr>
          <a:xfrm>
            <a:off x="4057141" y="640131"/>
            <a:ext cx="667385" cy="667385"/>
          </a:xfrm>
          <a:custGeom>
            <a:avLst/>
            <a:gdLst/>
            <a:ahLst/>
            <a:cxnLst/>
            <a:rect l="l" t="t" r="r" b="b"/>
            <a:pathLst>
              <a:path w="667385" h="667385">
                <a:moveTo>
                  <a:pt x="333629" y="0"/>
                </a:moveTo>
                <a:lnTo>
                  <a:pt x="280900" y="4110"/>
                </a:lnTo>
                <a:lnTo>
                  <a:pt x="230196" y="16243"/>
                </a:lnTo>
                <a:lnTo>
                  <a:pt x="182259" y="36100"/>
                </a:lnTo>
                <a:lnTo>
                  <a:pt x="137833" y="63382"/>
                </a:lnTo>
                <a:lnTo>
                  <a:pt x="97662" y="97789"/>
                </a:lnTo>
                <a:lnTo>
                  <a:pt x="63287" y="137959"/>
                </a:lnTo>
                <a:lnTo>
                  <a:pt x="36050" y="182378"/>
                </a:lnTo>
                <a:lnTo>
                  <a:pt x="16226" y="230295"/>
                </a:lnTo>
                <a:lnTo>
                  <a:pt x="4108" y="280962"/>
                </a:lnTo>
                <a:lnTo>
                  <a:pt x="0" y="333628"/>
                </a:lnTo>
                <a:lnTo>
                  <a:pt x="4109" y="386357"/>
                </a:lnTo>
                <a:lnTo>
                  <a:pt x="16235" y="437061"/>
                </a:lnTo>
                <a:lnTo>
                  <a:pt x="36073" y="484998"/>
                </a:lnTo>
                <a:lnTo>
                  <a:pt x="63317" y="529424"/>
                </a:lnTo>
                <a:lnTo>
                  <a:pt x="97662" y="569595"/>
                </a:lnTo>
                <a:lnTo>
                  <a:pt x="137833" y="603940"/>
                </a:lnTo>
                <a:lnTo>
                  <a:pt x="182259" y="631184"/>
                </a:lnTo>
                <a:lnTo>
                  <a:pt x="230196" y="651022"/>
                </a:lnTo>
                <a:lnTo>
                  <a:pt x="280900" y="663148"/>
                </a:lnTo>
                <a:lnTo>
                  <a:pt x="333629" y="667258"/>
                </a:lnTo>
                <a:lnTo>
                  <a:pt x="386307" y="663148"/>
                </a:lnTo>
                <a:lnTo>
                  <a:pt x="436998" y="651022"/>
                </a:lnTo>
                <a:lnTo>
                  <a:pt x="445947" y="647319"/>
                </a:lnTo>
                <a:lnTo>
                  <a:pt x="333629" y="647319"/>
                </a:lnTo>
                <a:lnTo>
                  <a:pt x="284062" y="643450"/>
                </a:lnTo>
                <a:lnTo>
                  <a:pt x="236409" y="632034"/>
                </a:lnTo>
                <a:lnTo>
                  <a:pt x="191366" y="613358"/>
                </a:lnTo>
                <a:lnTo>
                  <a:pt x="149627" y="587708"/>
                </a:lnTo>
                <a:lnTo>
                  <a:pt x="111887" y="555371"/>
                </a:lnTo>
                <a:lnTo>
                  <a:pt x="79549" y="517630"/>
                </a:lnTo>
                <a:lnTo>
                  <a:pt x="53899" y="475891"/>
                </a:lnTo>
                <a:lnTo>
                  <a:pt x="35223" y="430848"/>
                </a:lnTo>
                <a:lnTo>
                  <a:pt x="23807" y="383195"/>
                </a:lnTo>
                <a:lnTo>
                  <a:pt x="19938" y="333628"/>
                </a:lnTo>
                <a:lnTo>
                  <a:pt x="23807" y="284111"/>
                </a:lnTo>
                <a:lnTo>
                  <a:pt x="35223" y="236464"/>
                </a:lnTo>
                <a:lnTo>
                  <a:pt x="53899" y="191403"/>
                </a:lnTo>
                <a:lnTo>
                  <a:pt x="79549" y="149639"/>
                </a:lnTo>
                <a:lnTo>
                  <a:pt x="111887" y="111887"/>
                </a:lnTo>
                <a:lnTo>
                  <a:pt x="149627" y="79611"/>
                </a:lnTo>
                <a:lnTo>
                  <a:pt x="191366" y="53999"/>
                </a:lnTo>
                <a:lnTo>
                  <a:pt x="236409" y="35342"/>
                </a:lnTo>
                <a:lnTo>
                  <a:pt x="284062" y="23933"/>
                </a:lnTo>
                <a:lnTo>
                  <a:pt x="333629" y="20065"/>
                </a:lnTo>
                <a:lnTo>
                  <a:pt x="446225" y="20065"/>
                </a:lnTo>
                <a:lnTo>
                  <a:pt x="436998" y="16243"/>
                </a:lnTo>
                <a:lnTo>
                  <a:pt x="386307" y="4110"/>
                </a:lnTo>
                <a:lnTo>
                  <a:pt x="333629" y="0"/>
                </a:lnTo>
                <a:close/>
              </a:path>
              <a:path w="667385" h="667385">
                <a:moveTo>
                  <a:pt x="446225" y="20065"/>
                </a:moveTo>
                <a:lnTo>
                  <a:pt x="333629" y="20065"/>
                </a:lnTo>
                <a:lnTo>
                  <a:pt x="383146" y="23933"/>
                </a:lnTo>
                <a:lnTo>
                  <a:pt x="430793" y="35342"/>
                </a:lnTo>
                <a:lnTo>
                  <a:pt x="475854" y="53999"/>
                </a:lnTo>
                <a:lnTo>
                  <a:pt x="517618" y="79611"/>
                </a:lnTo>
                <a:lnTo>
                  <a:pt x="555371" y="111887"/>
                </a:lnTo>
                <a:lnTo>
                  <a:pt x="587646" y="149639"/>
                </a:lnTo>
                <a:lnTo>
                  <a:pt x="613258" y="191403"/>
                </a:lnTo>
                <a:lnTo>
                  <a:pt x="631915" y="236464"/>
                </a:lnTo>
                <a:lnTo>
                  <a:pt x="643324" y="284111"/>
                </a:lnTo>
                <a:lnTo>
                  <a:pt x="647192" y="333628"/>
                </a:lnTo>
                <a:lnTo>
                  <a:pt x="643324" y="383195"/>
                </a:lnTo>
                <a:lnTo>
                  <a:pt x="631915" y="430848"/>
                </a:lnTo>
                <a:lnTo>
                  <a:pt x="613258" y="475891"/>
                </a:lnTo>
                <a:lnTo>
                  <a:pt x="587646" y="517630"/>
                </a:lnTo>
                <a:lnTo>
                  <a:pt x="555371" y="555371"/>
                </a:lnTo>
                <a:lnTo>
                  <a:pt x="517618" y="587708"/>
                </a:lnTo>
                <a:lnTo>
                  <a:pt x="475854" y="613358"/>
                </a:lnTo>
                <a:lnTo>
                  <a:pt x="430793" y="632034"/>
                </a:lnTo>
                <a:lnTo>
                  <a:pt x="383146" y="643450"/>
                </a:lnTo>
                <a:lnTo>
                  <a:pt x="333629" y="647319"/>
                </a:lnTo>
                <a:lnTo>
                  <a:pt x="445947" y="647319"/>
                </a:lnTo>
                <a:lnTo>
                  <a:pt x="484934" y="631184"/>
                </a:lnTo>
                <a:lnTo>
                  <a:pt x="529347" y="603940"/>
                </a:lnTo>
                <a:lnTo>
                  <a:pt x="569468" y="569595"/>
                </a:lnTo>
                <a:lnTo>
                  <a:pt x="603875" y="529424"/>
                </a:lnTo>
                <a:lnTo>
                  <a:pt x="631157" y="484998"/>
                </a:lnTo>
                <a:lnTo>
                  <a:pt x="651014" y="437061"/>
                </a:lnTo>
                <a:lnTo>
                  <a:pt x="663147" y="386357"/>
                </a:lnTo>
                <a:lnTo>
                  <a:pt x="667258" y="333628"/>
                </a:lnTo>
                <a:lnTo>
                  <a:pt x="663147" y="280962"/>
                </a:lnTo>
                <a:lnTo>
                  <a:pt x="651014" y="230295"/>
                </a:lnTo>
                <a:lnTo>
                  <a:pt x="631157" y="182378"/>
                </a:lnTo>
                <a:lnTo>
                  <a:pt x="603875" y="137959"/>
                </a:lnTo>
                <a:lnTo>
                  <a:pt x="569468" y="97789"/>
                </a:lnTo>
                <a:lnTo>
                  <a:pt x="529347" y="63382"/>
                </a:lnTo>
                <a:lnTo>
                  <a:pt x="484934" y="36100"/>
                </a:lnTo>
                <a:lnTo>
                  <a:pt x="446225" y="20065"/>
                </a:lnTo>
                <a:close/>
              </a:path>
            </a:pathLst>
          </a:custGeom>
          <a:solidFill>
            <a:srgbClr val="00AFE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5" name="Picture 6" descr="picto Recurs econòmic">
            <a:extLst>
              <a:ext uri="{FF2B5EF4-FFF2-40B4-BE49-F238E27FC236}">
                <a16:creationId xmlns:a16="http://schemas.microsoft.com/office/drawing/2014/main" id="{1A9EA40D-28A7-867D-C13C-71E3D327F0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2044" y="773798"/>
            <a:ext cx="400050" cy="400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44C02E04-1588-F770-BCE2-868D9AC97FBC}"/>
              </a:ext>
            </a:extLst>
          </p:cNvPr>
          <p:cNvSpPr/>
          <p:nvPr/>
        </p:nvSpPr>
        <p:spPr>
          <a:xfrm>
            <a:off x="4054760" y="1676578"/>
            <a:ext cx="7350697" cy="408339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b="1" dirty="0">
                <a:solidFill>
                  <a:schemeClr val="tx1"/>
                </a:solidFill>
                <a:latin typeface="+mn-lt"/>
                <a:ea typeface="+mn-ea"/>
                <a:cs typeface="Calibri Light"/>
              </a:rPr>
              <a:t>4 </a:t>
            </a:r>
            <a:r>
              <a:rPr lang="es-ES" sz="1600" b="1" dirty="0" err="1">
                <a:solidFill>
                  <a:schemeClr val="tx1"/>
                </a:solidFill>
                <a:latin typeface="+mn-lt"/>
                <a:ea typeface="+mn-ea"/>
                <a:cs typeface="Calibri Light"/>
              </a:rPr>
              <a:t>Línies</a:t>
            </a:r>
            <a:r>
              <a:rPr lang="es-ES" sz="1600" b="1" dirty="0">
                <a:solidFill>
                  <a:schemeClr val="tx1"/>
                </a:solidFill>
                <a:latin typeface="+mn-lt"/>
                <a:ea typeface="+mn-ea"/>
                <a:cs typeface="Calibri Light"/>
              </a:rPr>
              <a:t> </a:t>
            </a:r>
            <a:r>
              <a:rPr lang="es-ES" sz="1600" b="1" dirty="0" err="1">
                <a:solidFill>
                  <a:schemeClr val="tx1"/>
                </a:solidFill>
                <a:latin typeface="+mn-lt"/>
                <a:ea typeface="+mn-ea"/>
                <a:cs typeface="Calibri Light"/>
              </a:rPr>
              <a:t>d’actuació</a:t>
            </a:r>
            <a:r>
              <a:rPr lang="es-ES" sz="1600" b="1" dirty="0">
                <a:solidFill>
                  <a:schemeClr val="tx1"/>
                </a:solidFill>
                <a:latin typeface="+mn-lt"/>
                <a:ea typeface="+mn-ea"/>
                <a:cs typeface="Calibri Light"/>
              </a:rPr>
              <a:t>. </a:t>
            </a:r>
            <a:r>
              <a:rPr lang="es-ES" sz="16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Es poden </a:t>
            </a:r>
            <a:r>
              <a:rPr lang="es-ES" sz="1600" b="1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sol·licitar</a:t>
            </a:r>
            <a:r>
              <a:rPr lang="es-ES" sz="16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un </a:t>
            </a:r>
            <a:r>
              <a:rPr lang="es-ES" sz="1600" b="1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màxim</a:t>
            </a:r>
            <a:r>
              <a:rPr lang="es-ES" sz="16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 </a:t>
            </a:r>
            <a:r>
              <a:rPr lang="es-ES" sz="1600" b="1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dues</a:t>
            </a:r>
            <a:r>
              <a:rPr lang="es-ES" sz="16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s-ES" sz="1600" b="1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línies</a:t>
            </a:r>
            <a:r>
              <a:rPr lang="es-ES" sz="16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A i B </a:t>
            </a:r>
            <a:r>
              <a:rPr lang="es-ES" sz="1600" b="1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són</a:t>
            </a:r>
            <a:r>
              <a:rPr lang="es-ES" sz="16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s-ES" sz="1600" b="1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excloents</a:t>
            </a:r>
            <a:endParaRPr lang="ca-ES" dirty="0"/>
          </a:p>
        </p:txBody>
      </p:sp>
      <p:sp>
        <p:nvSpPr>
          <p:cNvPr id="11" name="object 9">
            <a:extLst>
              <a:ext uri="{FF2B5EF4-FFF2-40B4-BE49-F238E27FC236}">
                <a16:creationId xmlns:a16="http://schemas.microsoft.com/office/drawing/2014/main" id="{F1F549DA-89B8-581E-D462-DCFF9D6465C5}"/>
              </a:ext>
            </a:extLst>
          </p:cNvPr>
          <p:cNvSpPr txBox="1"/>
          <p:nvPr/>
        </p:nvSpPr>
        <p:spPr>
          <a:xfrm>
            <a:off x="730097" y="5659932"/>
            <a:ext cx="1784503" cy="450764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ts val="1670"/>
              </a:lnSpc>
              <a:spcBef>
                <a:spcPts val="115"/>
              </a:spcBef>
            </a:pPr>
            <a:r>
              <a:rPr sz="1450" dirty="0" err="1">
                <a:solidFill>
                  <a:srgbClr val="39393A"/>
                </a:solidFill>
                <a:latin typeface="Calibri Light"/>
                <a:cs typeface="Calibri Light"/>
              </a:rPr>
              <a:t>Catàleg</a:t>
            </a:r>
            <a:r>
              <a:rPr sz="1450" spc="204" dirty="0">
                <a:solidFill>
                  <a:srgbClr val="39393A"/>
                </a:solidFill>
                <a:latin typeface="Calibri Light"/>
                <a:cs typeface="Calibri Light"/>
              </a:rPr>
              <a:t> </a:t>
            </a:r>
            <a:r>
              <a:rPr lang="ca-ES" sz="1450" dirty="0">
                <a:solidFill>
                  <a:srgbClr val="39393A"/>
                </a:solidFill>
                <a:latin typeface="Calibri Light"/>
                <a:cs typeface="Calibri Light"/>
              </a:rPr>
              <a:t>2027</a:t>
            </a:r>
            <a:endParaRPr sz="1450" dirty="0">
              <a:latin typeface="Calibri Light"/>
              <a:cs typeface="Calibri Light"/>
            </a:endParaRPr>
          </a:p>
          <a:p>
            <a:pPr marL="12700">
              <a:lnSpc>
                <a:spcPts val="1670"/>
              </a:lnSpc>
            </a:pPr>
            <a:r>
              <a:rPr lang="ca-ES" sz="1450" dirty="0">
                <a:solidFill>
                  <a:srgbClr val="39393A"/>
                </a:solidFill>
                <a:latin typeface="Calibri Light"/>
                <a:cs typeface="Calibri Light"/>
              </a:rPr>
              <a:t>Memòria democràtica</a:t>
            </a:r>
            <a:endParaRPr sz="1450" dirty="0">
              <a:latin typeface="Calibri Light"/>
              <a:cs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2249891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3571B193-DD8E-9B70-A91E-0106B5FA7E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>
            <a:extLst>
              <a:ext uri="{FF2B5EF4-FFF2-40B4-BE49-F238E27FC236}">
                <a16:creationId xmlns:a16="http://schemas.microsoft.com/office/drawing/2014/main" id="{C35FF4E8-35EE-B53A-51B9-8BE18DEA1764}"/>
              </a:ext>
            </a:extLst>
          </p:cNvPr>
          <p:cNvGrpSpPr/>
          <p:nvPr/>
        </p:nvGrpSpPr>
        <p:grpSpPr>
          <a:xfrm>
            <a:off x="0" y="0"/>
            <a:ext cx="3493135" cy="6858000"/>
            <a:chOff x="0" y="0"/>
            <a:chExt cx="3493135" cy="6858000"/>
          </a:xfrm>
        </p:grpSpPr>
        <p:pic>
          <p:nvPicPr>
            <p:cNvPr id="3" name="object 3">
              <a:extLst>
                <a:ext uri="{FF2B5EF4-FFF2-40B4-BE49-F238E27FC236}">
                  <a16:creationId xmlns:a16="http://schemas.microsoft.com/office/drawing/2014/main" id="{67DE2030-C741-A6BA-35F6-E35AEA4EED57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38200" y="333743"/>
              <a:ext cx="1331722" cy="442099"/>
            </a:xfrm>
            <a:prstGeom prst="rect">
              <a:avLst/>
            </a:prstGeom>
          </p:spPr>
        </p:pic>
        <p:sp>
          <p:nvSpPr>
            <p:cNvPr id="4" name="object 4">
              <a:extLst>
                <a:ext uri="{FF2B5EF4-FFF2-40B4-BE49-F238E27FC236}">
                  <a16:creationId xmlns:a16="http://schemas.microsoft.com/office/drawing/2014/main" id="{9AEE32D7-6868-D09D-7CA0-1E2A514D2C95}"/>
                </a:ext>
              </a:extLst>
            </p:cNvPr>
            <p:cNvSpPr/>
            <p:nvPr/>
          </p:nvSpPr>
          <p:spPr>
            <a:xfrm>
              <a:off x="0" y="0"/>
              <a:ext cx="3244215" cy="6858000"/>
            </a:xfrm>
            <a:custGeom>
              <a:avLst/>
              <a:gdLst/>
              <a:ahLst/>
              <a:cxnLst/>
              <a:rect l="l" t="t" r="r" b="b"/>
              <a:pathLst>
                <a:path w="3244215" h="6858000">
                  <a:moveTo>
                    <a:pt x="3243961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3243961" y="6858000"/>
                  </a:lnTo>
                  <a:lnTo>
                    <a:pt x="3243961" y="0"/>
                  </a:lnTo>
                  <a:close/>
                </a:path>
              </a:pathLst>
            </a:custGeom>
            <a:solidFill>
              <a:srgbClr val="39393A">
                <a:alpha val="470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>
              <a:extLst>
                <a:ext uri="{FF2B5EF4-FFF2-40B4-BE49-F238E27FC236}">
                  <a16:creationId xmlns:a16="http://schemas.microsoft.com/office/drawing/2014/main" id="{6A03BDFD-A361-8DB3-59AB-B60984BDC07C}"/>
                </a:ext>
              </a:extLst>
            </p:cNvPr>
            <p:cNvSpPr/>
            <p:nvPr/>
          </p:nvSpPr>
          <p:spPr>
            <a:xfrm>
              <a:off x="2994786" y="3178682"/>
              <a:ext cx="498475" cy="501015"/>
            </a:xfrm>
            <a:custGeom>
              <a:avLst/>
              <a:gdLst/>
              <a:ahLst/>
              <a:cxnLst/>
              <a:rect l="l" t="t" r="r" b="b"/>
              <a:pathLst>
                <a:path w="498475" h="501014">
                  <a:moveTo>
                    <a:pt x="249174" y="0"/>
                  </a:moveTo>
                  <a:lnTo>
                    <a:pt x="204337" y="4215"/>
                  </a:lnTo>
                  <a:lnTo>
                    <a:pt x="162156" y="15968"/>
                  </a:lnTo>
                  <a:lnTo>
                    <a:pt x="123331" y="34558"/>
                  </a:lnTo>
                  <a:lnTo>
                    <a:pt x="88560" y="59281"/>
                  </a:lnTo>
                  <a:lnTo>
                    <a:pt x="58543" y="89435"/>
                  </a:lnTo>
                  <a:lnTo>
                    <a:pt x="33979" y="124318"/>
                  </a:lnTo>
                  <a:lnTo>
                    <a:pt x="15568" y="163228"/>
                  </a:lnTo>
                  <a:lnTo>
                    <a:pt x="4008" y="205461"/>
                  </a:lnTo>
                  <a:lnTo>
                    <a:pt x="0" y="250316"/>
                  </a:lnTo>
                  <a:lnTo>
                    <a:pt x="4008" y="295172"/>
                  </a:lnTo>
                  <a:lnTo>
                    <a:pt x="15568" y="337405"/>
                  </a:lnTo>
                  <a:lnTo>
                    <a:pt x="33979" y="376315"/>
                  </a:lnTo>
                  <a:lnTo>
                    <a:pt x="58543" y="411198"/>
                  </a:lnTo>
                  <a:lnTo>
                    <a:pt x="88560" y="441352"/>
                  </a:lnTo>
                  <a:lnTo>
                    <a:pt x="123331" y="466075"/>
                  </a:lnTo>
                  <a:lnTo>
                    <a:pt x="162156" y="484665"/>
                  </a:lnTo>
                  <a:lnTo>
                    <a:pt x="204337" y="496418"/>
                  </a:lnTo>
                  <a:lnTo>
                    <a:pt x="249174" y="500633"/>
                  </a:lnTo>
                  <a:lnTo>
                    <a:pt x="294010" y="496418"/>
                  </a:lnTo>
                  <a:lnTo>
                    <a:pt x="336191" y="484665"/>
                  </a:lnTo>
                  <a:lnTo>
                    <a:pt x="375016" y="466075"/>
                  </a:lnTo>
                  <a:lnTo>
                    <a:pt x="409787" y="441352"/>
                  </a:lnTo>
                  <a:lnTo>
                    <a:pt x="439804" y="411198"/>
                  </a:lnTo>
                  <a:lnTo>
                    <a:pt x="464368" y="376315"/>
                  </a:lnTo>
                  <a:lnTo>
                    <a:pt x="482779" y="337405"/>
                  </a:lnTo>
                  <a:lnTo>
                    <a:pt x="494339" y="295172"/>
                  </a:lnTo>
                  <a:lnTo>
                    <a:pt x="498348" y="250316"/>
                  </a:lnTo>
                  <a:lnTo>
                    <a:pt x="494339" y="205461"/>
                  </a:lnTo>
                  <a:lnTo>
                    <a:pt x="482779" y="163228"/>
                  </a:lnTo>
                  <a:lnTo>
                    <a:pt x="464368" y="124318"/>
                  </a:lnTo>
                  <a:lnTo>
                    <a:pt x="439804" y="89435"/>
                  </a:lnTo>
                  <a:lnTo>
                    <a:pt x="409787" y="59281"/>
                  </a:lnTo>
                  <a:lnTo>
                    <a:pt x="375016" y="34558"/>
                  </a:lnTo>
                  <a:lnTo>
                    <a:pt x="336191" y="15968"/>
                  </a:lnTo>
                  <a:lnTo>
                    <a:pt x="294010" y="4215"/>
                  </a:lnTo>
                  <a:lnTo>
                    <a:pt x="249174" y="0"/>
                  </a:lnTo>
                  <a:close/>
                </a:path>
              </a:pathLst>
            </a:custGeom>
            <a:solidFill>
              <a:srgbClr val="00AF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>
              <a:extLst>
                <a:ext uri="{FF2B5EF4-FFF2-40B4-BE49-F238E27FC236}">
                  <a16:creationId xmlns:a16="http://schemas.microsoft.com/office/drawing/2014/main" id="{28AE9268-3348-1066-7FAD-A8CDC9AE35A7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120770" y="3342766"/>
              <a:ext cx="246380" cy="170434"/>
            </a:xfrm>
            <a:prstGeom prst="rect">
              <a:avLst/>
            </a:prstGeom>
          </p:spPr>
        </p:pic>
      </p:grpSp>
      <p:pic>
        <p:nvPicPr>
          <p:cNvPr id="15" name="object 15">
            <a:extLst>
              <a:ext uri="{FF2B5EF4-FFF2-40B4-BE49-F238E27FC236}">
                <a16:creationId xmlns:a16="http://schemas.microsoft.com/office/drawing/2014/main" id="{392E4C70-D248-786D-693E-4CF0EEFDABE1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52398" y="4466716"/>
            <a:ext cx="920889" cy="990600"/>
          </a:xfrm>
          <a:prstGeom prst="rect">
            <a:avLst/>
          </a:prstGeom>
        </p:spPr>
      </p:pic>
      <p:sp>
        <p:nvSpPr>
          <p:cNvPr id="10" name="object 5">
            <a:extLst>
              <a:ext uri="{FF2B5EF4-FFF2-40B4-BE49-F238E27FC236}">
                <a16:creationId xmlns:a16="http://schemas.microsoft.com/office/drawing/2014/main" id="{30EE85AA-2B96-AA32-7D3D-83373216A677}"/>
              </a:ext>
            </a:extLst>
          </p:cNvPr>
          <p:cNvSpPr/>
          <p:nvPr/>
        </p:nvSpPr>
        <p:spPr>
          <a:xfrm>
            <a:off x="4057141" y="2133600"/>
            <a:ext cx="498475" cy="501015"/>
          </a:xfrm>
          <a:custGeom>
            <a:avLst/>
            <a:gdLst/>
            <a:ahLst/>
            <a:cxnLst/>
            <a:rect l="l" t="t" r="r" b="b"/>
            <a:pathLst>
              <a:path w="498475" h="501014">
                <a:moveTo>
                  <a:pt x="249174" y="0"/>
                </a:moveTo>
                <a:lnTo>
                  <a:pt x="204337" y="4215"/>
                </a:lnTo>
                <a:lnTo>
                  <a:pt x="162156" y="15968"/>
                </a:lnTo>
                <a:lnTo>
                  <a:pt x="123331" y="34558"/>
                </a:lnTo>
                <a:lnTo>
                  <a:pt x="88560" y="59281"/>
                </a:lnTo>
                <a:lnTo>
                  <a:pt x="58543" y="89435"/>
                </a:lnTo>
                <a:lnTo>
                  <a:pt x="33979" y="124318"/>
                </a:lnTo>
                <a:lnTo>
                  <a:pt x="15568" y="163228"/>
                </a:lnTo>
                <a:lnTo>
                  <a:pt x="4008" y="205461"/>
                </a:lnTo>
                <a:lnTo>
                  <a:pt x="0" y="250316"/>
                </a:lnTo>
                <a:lnTo>
                  <a:pt x="4008" y="295172"/>
                </a:lnTo>
                <a:lnTo>
                  <a:pt x="15568" y="337405"/>
                </a:lnTo>
                <a:lnTo>
                  <a:pt x="33979" y="376315"/>
                </a:lnTo>
                <a:lnTo>
                  <a:pt x="58543" y="411198"/>
                </a:lnTo>
                <a:lnTo>
                  <a:pt x="88560" y="441352"/>
                </a:lnTo>
                <a:lnTo>
                  <a:pt x="123331" y="466075"/>
                </a:lnTo>
                <a:lnTo>
                  <a:pt x="162156" y="484665"/>
                </a:lnTo>
                <a:lnTo>
                  <a:pt x="204337" y="496418"/>
                </a:lnTo>
                <a:lnTo>
                  <a:pt x="249174" y="500633"/>
                </a:lnTo>
                <a:lnTo>
                  <a:pt x="294010" y="496418"/>
                </a:lnTo>
                <a:lnTo>
                  <a:pt x="336191" y="484665"/>
                </a:lnTo>
                <a:lnTo>
                  <a:pt x="375016" y="466075"/>
                </a:lnTo>
                <a:lnTo>
                  <a:pt x="409787" y="441352"/>
                </a:lnTo>
                <a:lnTo>
                  <a:pt x="439804" y="411198"/>
                </a:lnTo>
                <a:lnTo>
                  <a:pt x="464368" y="376315"/>
                </a:lnTo>
                <a:lnTo>
                  <a:pt x="482779" y="337405"/>
                </a:lnTo>
                <a:lnTo>
                  <a:pt x="494339" y="295172"/>
                </a:lnTo>
                <a:lnTo>
                  <a:pt x="498348" y="250316"/>
                </a:lnTo>
                <a:lnTo>
                  <a:pt x="494339" y="205461"/>
                </a:lnTo>
                <a:lnTo>
                  <a:pt x="482779" y="163228"/>
                </a:lnTo>
                <a:lnTo>
                  <a:pt x="464368" y="124318"/>
                </a:lnTo>
                <a:lnTo>
                  <a:pt x="439804" y="89435"/>
                </a:lnTo>
                <a:lnTo>
                  <a:pt x="409787" y="59281"/>
                </a:lnTo>
                <a:lnTo>
                  <a:pt x="375016" y="34558"/>
                </a:lnTo>
                <a:lnTo>
                  <a:pt x="336191" y="15968"/>
                </a:lnTo>
                <a:lnTo>
                  <a:pt x="294010" y="4215"/>
                </a:lnTo>
                <a:lnTo>
                  <a:pt x="249174" y="0"/>
                </a:lnTo>
                <a:close/>
              </a:path>
            </a:pathLst>
          </a:custGeom>
          <a:solidFill>
            <a:srgbClr val="00AFE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2" name="QuadreDeText 11">
            <a:extLst>
              <a:ext uri="{FF2B5EF4-FFF2-40B4-BE49-F238E27FC236}">
                <a16:creationId xmlns:a16="http://schemas.microsoft.com/office/drawing/2014/main" id="{D601F94C-41D8-06AF-4E74-BAFC4B8FDFD6}"/>
              </a:ext>
            </a:extLst>
          </p:cNvPr>
          <p:cNvSpPr txBox="1"/>
          <p:nvPr/>
        </p:nvSpPr>
        <p:spPr>
          <a:xfrm>
            <a:off x="4156539" y="2181839"/>
            <a:ext cx="152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dirty="0">
                <a:solidFill>
                  <a:schemeClr val="bg1"/>
                </a:solidFill>
              </a:rPr>
              <a:t>C</a:t>
            </a:r>
          </a:p>
        </p:txBody>
      </p:sp>
      <p:sp>
        <p:nvSpPr>
          <p:cNvPr id="16" name="QuadreDeText 15">
            <a:extLst>
              <a:ext uri="{FF2B5EF4-FFF2-40B4-BE49-F238E27FC236}">
                <a16:creationId xmlns:a16="http://schemas.microsoft.com/office/drawing/2014/main" id="{03408BC2-64F0-C490-50B6-8FD766A37B6C}"/>
              </a:ext>
            </a:extLst>
          </p:cNvPr>
          <p:cNvSpPr txBox="1"/>
          <p:nvPr/>
        </p:nvSpPr>
        <p:spPr>
          <a:xfrm>
            <a:off x="4655014" y="2149789"/>
            <a:ext cx="6826040" cy="37240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000" dirty="0">
                <a:solidFill>
                  <a:srgbClr val="00B0F0"/>
                </a:solidFill>
                <a:latin typeface="+mj-lt"/>
              </a:rPr>
              <a:t>RECERCA I ESPAIS DE MEMÒRIA </a:t>
            </a:r>
          </a:p>
          <a:p>
            <a:r>
              <a:rPr lang="ca-ES" b="1" dirty="0">
                <a:solidFill>
                  <a:srgbClr val="00B0F0"/>
                </a:solidFill>
                <a:latin typeface="+mj-lt"/>
              </a:rPr>
              <a:t>Import màxim: </a:t>
            </a:r>
            <a:r>
              <a:rPr lang="ca-ES" b="1" dirty="0">
                <a:latin typeface="+mj-lt"/>
              </a:rPr>
              <a:t>3.500 €</a:t>
            </a:r>
            <a:br>
              <a:rPr lang="ca-ES" dirty="0">
                <a:latin typeface="+mj-lt"/>
              </a:rPr>
            </a:br>
            <a:endParaRPr lang="ca-ES" dirty="0">
              <a:latin typeface="+mj-lt"/>
            </a:endParaRPr>
          </a:p>
          <a:p>
            <a:r>
              <a:rPr lang="ca-ES" dirty="0">
                <a:latin typeface="DiBa"/>
              </a:rPr>
              <a:t>Línia destinada per a projectes de recerca, documentació i difusió del patrimoni vinculat a la Segona República, la Guerra Civil, el franquisme i la transició democràtica. </a:t>
            </a:r>
          </a:p>
          <a:p>
            <a:endParaRPr lang="ca-ES" dirty="0">
              <a:latin typeface="DiBa"/>
            </a:endParaRPr>
          </a:p>
          <a:p>
            <a:pPr marL="171450" indent="-171450">
              <a:buClr>
                <a:srgbClr val="00B0F0"/>
              </a:buClr>
              <a:buFont typeface="Arial" panose="020B0604020202020204" pitchFamily="34" charset="0"/>
              <a:buChar char="•"/>
            </a:pPr>
            <a:r>
              <a:rPr lang="ca-ES" dirty="0">
                <a:latin typeface="DiBa"/>
              </a:rPr>
              <a:t>Elaboració de </a:t>
            </a:r>
            <a:r>
              <a:rPr lang="ca-ES" b="1" dirty="0">
                <a:latin typeface="DiBa"/>
              </a:rPr>
              <a:t>recerques històriques, estudi i documentació  </a:t>
            </a:r>
            <a:r>
              <a:rPr lang="ca-ES" dirty="0">
                <a:latin typeface="DiBa"/>
              </a:rPr>
              <a:t>sobre persones, </a:t>
            </a:r>
            <a:r>
              <a:rPr lang="ca-ES" b="1" dirty="0">
                <a:latin typeface="DiBa"/>
              </a:rPr>
              <a:t>fets o espais </a:t>
            </a:r>
            <a:r>
              <a:rPr lang="ca-ES" dirty="0">
                <a:latin typeface="DiBa"/>
              </a:rPr>
              <a:t>i/o la seva difusió mitjançant publicacions en paper o en línia, creació de pàgines web o arxius digitals, produccions audiovisuals</a:t>
            </a:r>
          </a:p>
          <a:p>
            <a:pPr marL="171450" indent="-171450">
              <a:buClr>
                <a:srgbClr val="00B0F0"/>
              </a:buClr>
              <a:buFont typeface="Arial" panose="020B0604020202020204" pitchFamily="34" charset="0"/>
              <a:buChar char="•"/>
            </a:pPr>
            <a:r>
              <a:rPr lang="ca-ES" dirty="0">
                <a:latin typeface="DiBa"/>
              </a:rPr>
              <a:t>Creació i dinamització de </a:t>
            </a:r>
            <a:r>
              <a:rPr lang="ca-ES" b="1" dirty="0">
                <a:latin typeface="DiBa"/>
              </a:rPr>
              <a:t>rutes pels espais de memòria</a:t>
            </a:r>
          </a:p>
          <a:p>
            <a:pPr marL="171450" indent="-171450">
              <a:buClr>
                <a:srgbClr val="00B0F0"/>
              </a:buClr>
              <a:buFont typeface="Arial" panose="020B0604020202020204" pitchFamily="34" charset="0"/>
              <a:buChar char="•"/>
            </a:pPr>
            <a:r>
              <a:rPr lang="ca-ES" b="1" dirty="0">
                <a:latin typeface="DiBa"/>
              </a:rPr>
              <a:t>Dinamització d'espais de memòria </a:t>
            </a:r>
            <a:r>
              <a:rPr lang="ca-ES" dirty="0">
                <a:latin typeface="DiBa"/>
              </a:rPr>
              <a:t>democràtica o espais de record</a:t>
            </a:r>
          </a:p>
        </p:txBody>
      </p:sp>
      <p:sp>
        <p:nvSpPr>
          <p:cNvPr id="14" name="object 7">
            <a:extLst>
              <a:ext uri="{FF2B5EF4-FFF2-40B4-BE49-F238E27FC236}">
                <a16:creationId xmlns:a16="http://schemas.microsoft.com/office/drawing/2014/main" id="{7120CB5F-0690-7489-77E3-FEF8CC14DAD3}"/>
              </a:ext>
            </a:extLst>
          </p:cNvPr>
          <p:cNvSpPr txBox="1">
            <a:spLocks/>
          </p:cNvSpPr>
          <p:nvPr/>
        </p:nvSpPr>
        <p:spPr>
          <a:xfrm>
            <a:off x="4915660" y="533400"/>
            <a:ext cx="6757925" cy="730969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>
            <a:lvl1pPr>
              <a:defRPr sz="3000" b="0" i="0">
                <a:solidFill>
                  <a:schemeClr val="tx1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2700">
              <a:spcBef>
                <a:spcPts val="120"/>
              </a:spcBef>
            </a:pPr>
            <a:r>
              <a:rPr lang="ca-ES" sz="4650">
                <a:latin typeface="Calibri Light"/>
                <a:cs typeface="Calibri Light"/>
              </a:rPr>
              <a:t>Activitats en matèria de MD</a:t>
            </a:r>
            <a:endParaRPr lang="ca-ES" sz="4650" dirty="0">
              <a:latin typeface="Calibri Light"/>
              <a:cs typeface="Calibri Light"/>
            </a:endParaRPr>
          </a:p>
        </p:txBody>
      </p:sp>
      <p:sp>
        <p:nvSpPr>
          <p:cNvPr id="17" name="object 11">
            <a:extLst>
              <a:ext uri="{FF2B5EF4-FFF2-40B4-BE49-F238E27FC236}">
                <a16:creationId xmlns:a16="http://schemas.microsoft.com/office/drawing/2014/main" id="{06DAB499-D1EC-44BB-AB70-7E6ABBC8751A}"/>
              </a:ext>
            </a:extLst>
          </p:cNvPr>
          <p:cNvSpPr/>
          <p:nvPr/>
        </p:nvSpPr>
        <p:spPr>
          <a:xfrm>
            <a:off x="3979164" y="1503731"/>
            <a:ext cx="7501890" cy="0"/>
          </a:xfrm>
          <a:custGeom>
            <a:avLst/>
            <a:gdLst/>
            <a:ahLst/>
            <a:cxnLst/>
            <a:rect l="l" t="t" r="r" b="b"/>
            <a:pathLst>
              <a:path w="7501890">
                <a:moveTo>
                  <a:pt x="0" y="0"/>
                </a:moveTo>
                <a:lnTo>
                  <a:pt x="7501636" y="0"/>
                </a:lnTo>
              </a:path>
            </a:pathLst>
          </a:custGeom>
          <a:ln w="63500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13">
            <a:extLst>
              <a:ext uri="{FF2B5EF4-FFF2-40B4-BE49-F238E27FC236}">
                <a16:creationId xmlns:a16="http://schemas.microsoft.com/office/drawing/2014/main" id="{DADB9E80-C69B-246C-BBE5-E5FC5F1B1048}"/>
              </a:ext>
            </a:extLst>
          </p:cNvPr>
          <p:cNvSpPr/>
          <p:nvPr/>
        </p:nvSpPr>
        <p:spPr>
          <a:xfrm>
            <a:off x="4057141" y="640131"/>
            <a:ext cx="667385" cy="667385"/>
          </a:xfrm>
          <a:custGeom>
            <a:avLst/>
            <a:gdLst/>
            <a:ahLst/>
            <a:cxnLst/>
            <a:rect l="l" t="t" r="r" b="b"/>
            <a:pathLst>
              <a:path w="667385" h="667385">
                <a:moveTo>
                  <a:pt x="333629" y="0"/>
                </a:moveTo>
                <a:lnTo>
                  <a:pt x="280900" y="4110"/>
                </a:lnTo>
                <a:lnTo>
                  <a:pt x="230196" y="16243"/>
                </a:lnTo>
                <a:lnTo>
                  <a:pt x="182259" y="36100"/>
                </a:lnTo>
                <a:lnTo>
                  <a:pt x="137833" y="63382"/>
                </a:lnTo>
                <a:lnTo>
                  <a:pt x="97662" y="97789"/>
                </a:lnTo>
                <a:lnTo>
                  <a:pt x="63287" y="137959"/>
                </a:lnTo>
                <a:lnTo>
                  <a:pt x="36050" y="182378"/>
                </a:lnTo>
                <a:lnTo>
                  <a:pt x="16226" y="230295"/>
                </a:lnTo>
                <a:lnTo>
                  <a:pt x="4108" y="280962"/>
                </a:lnTo>
                <a:lnTo>
                  <a:pt x="0" y="333628"/>
                </a:lnTo>
                <a:lnTo>
                  <a:pt x="4109" y="386357"/>
                </a:lnTo>
                <a:lnTo>
                  <a:pt x="16235" y="437061"/>
                </a:lnTo>
                <a:lnTo>
                  <a:pt x="36073" y="484998"/>
                </a:lnTo>
                <a:lnTo>
                  <a:pt x="63317" y="529424"/>
                </a:lnTo>
                <a:lnTo>
                  <a:pt x="97662" y="569595"/>
                </a:lnTo>
                <a:lnTo>
                  <a:pt x="137833" y="603940"/>
                </a:lnTo>
                <a:lnTo>
                  <a:pt x="182259" y="631184"/>
                </a:lnTo>
                <a:lnTo>
                  <a:pt x="230196" y="651022"/>
                </a:lnTo>
                <a:lnTo>
                  <a:pt x="280900" y="663148"/>
                </a:lnTo>
                <a:lnTo>
                  <a:pt x="333629" y="667258"/>
                </a:lnTo>
                <a:lnTo>
                  <a:pt x="386307" y="663148"/>
                </a:lnTo>
                <a:lnTo>
                  <a:pt x="436998" y="651022"/>
                </a:lnTo>
                <a:lnTo>
                  <a:pt x="445947" y="647319"/>
                </a:lnTo>
                <a:lnTo>
                  <a:pt x="333629" y="647319"/>
                </a:lnTo>
                <a:lnTo>
                  <a:pt x="284062" y="643450"/>
                </a:lnTo>
                <a:lnTo>
                  <a:pt x="236409" y="632034"/>
                </a:lnTo>
                <a:lnTo>
                  <a:pt x="191366" y="613358"/>
                </a:lnTo>
                <a:lnTo>
                  <a:pt x="149627" y="587708"/>
                </a:lnTo>
                <a:lnTo>
                  <a:pt x="111887" y="555371"/>
                </a:lnTo>
                <a:lnTo>
                  <a:pt x="79549" y="517630"/>
                </a:lnTo>
                <a:lnTo>
                  <a:pt x="53899" y="475891"/>
                </a:lnTo>
                <a:lnTo>
                  <a:pt x="35223" y="430848"/>
                </a:lnTo>
                <a:lnTo>
                  <a:pt x="23807" y="383195"/>
                </a:lnTo>
                <a:lnTo>
                  <a:pt x="19938" y="333628"/>
                </a:lnTo>
                <a:lnTo>
                  <a:pt x="23807" y="284111"/>
                </a:lnTo>
                <a:lnTo>
                  <a:pt x="35223" y="236464"/>
                </a:lnTo>
                <a:lnTo>
                  <a:pt x="53899" y="191403"/>
                </a:lnTo>
                <a:lnTo>
                  <a:pt x="79549" y="149639"/>
                </a:lnTo>
                <a:lnTo>
                  <a:pt x="111887" y="111887"/>
                </a:lnTo>
                <a:lnTo>
                  <a:pt x="149627" y="79611"/>
                </a:lnTo>
                <a:lnTo>
                  <a:pt x="191366" y="53999"/>
                </a:lnTo>
                <a:lnTo>
                  <a:pt x="236409" y="35342"/>
                </a:lnTo>
                <a:lnTo>
                  <a:pt x="284062" y="23933"/>
                </a:lnTo>
                <a:lnTo>
                  <a:pt x="333629" y="20065"/>
                </a:lnTo>
                <a:lnTo>
                  <a:pt x="446225" y="20065"/>
                </a:lnTo>
                <a:lnTo>
                  <a:pt x="436998" y="16243"/>
                </a:lnTo>
                <a:lnTo>
                  <a:pt x="386307" y="4110"/>
                </a:lnTo>
                <a:lnTo>
                  <a:pt x="333629" y="0"/>
                </a:lnTo>
                <a:close/>
              </a:path>
              <a:path w="667385" h="667385">
                <a:moveTo>
                  <a:pt x="446225" y="20065"/>
                </a:moveTo>
                <a:lnTo>
                  <a:pt x="333629" y="20065"/>
                </a:lnTo>
                <a:lnTo>
                  <a:pt x="383146" y="23933"/>
                </a:lnTo>
                <a:lnTo>
                  <a:pt x="430793" y="35342"/>
                </a:lnTo>
                <a:lnTo>
                  <a:pt x="475854" y="53999"/>
                </a:lnTo>
                <a:lnTo>
                  <a:pt x="517618" y="79611"/>
                </a:lnTo>
                <a:lnTo>
                  <a:pt x="555371" y="111887"/>
                </a:lnTo>
                <a:lnTo>
                  <a:pt x="587646" y="149639"/>
                </a:lnTo>
                <a:lnTo>
                  <a:pt x="613258" y="191403"/>
                </a:lnTo>
                <a:lnTo>
                  <a:pt x="631915" y="236464"/>
                </a:lnTo>
                <a:lnTo>
                  <a:pt x="643324" y="284111"/>
                </a:lnTo>
                <a:lnTo>
                  <a:pt x="647192" y="333628"/>
                </a:lnTo>
                <a:lnTo>
                  <a:pt x="643324" y="383195"/>
                </a:lnTo>
                <a:lnTo>
                  <a:pt x="631915" y="430848"/>
                </a:lnTo>
                <a:lnTo>
                  <a:pt x="613258" y="475891"/>
                </a:lnTo>
                <a:lnTo>
                  <a:pt x="587646" y="517630"/>
                </a:lnTo>
                <a:lnTo>
                  <a:pt x="555371" y="555371"/>
                </a:lnTo>
                <a:lnTo>
                  <a:pt x="517618" y="587708"/>
                </a:lnTo>
                <a:lnTo>
                  <a:pt x="475854" y="613358"/>
                </a:lnTo>
                <a:lnTo>
                  <a:pt x="430793" y="632034"/>
                </a:lnTo>
                <a:lnTo>
                  <a:pt x="383146" y="643450"/>
                </a:lnTo>
                <a:lnTo>
                  <a:pt x="333629" y="647319"/>
                </a:lnTo>
                <a:lnTo>
                  <a:pt x="445947" y="647319"/>
                </a:lnTo>
                <a:lnTo>
                  <a:pt x="484934" y="631184"/>
                </a:lnTo>
                <a:lnTo>
                  <a:pt x="529347" y="603940"/>
                </a:lnTo>
                <a:lnTo>
                  <a:pt x="569468" y="569595"/>
                </a:lnTo>
                <a:lnTo>
                  <a:pt x="603875" y="529424"/>
                </a:lnTo>
                <a:lnTo>
                  <a:pt x="631157" y="484998"/>
                </a:lnTo>
                <a:lnTo>
                  <a:pt x="651014" y="437061"/>
                </a:lnTo>
                <a:lnTo>
                  <a:pt x="663147" y="386357"/>
                </a:lnTo>
                <a:lnTo>
                  <a:pt x="667258" y="333628"/>
                </a:lnTo>
                <a:lnTo>
                  <a:pt x="663147" y="280962"/>
                </a:lnTo>
                <a:lnTo>
                  <a:pt x="651014" y="230295"/>
                </a:lnTo>
                <a:lnTo>
                  <a:pt x="631157" y="182378"/>
                </a:lnTo>
                <a:lnTo>
                  <a:pt x="603875" y="137959"/>
                </a:lnTo>
                <a:lnTo>
                  <a:pt x="569468" y="97789"/>
                </a:lnTo>
                <a:lnTo>
                  <a:pt x="529347" y="63382"/>
                </a:lnTo>
                <a:lnTo>
                  <a:pt x="484934" y="36100"/>
                </a:lnTo>
                <a:lnTo>
                  <a:pt x="446225" y="20065"/>
                </a:lnTo>
                <a:close/>
              </a:path>
            </a:pathLst>
          </a:custGeom>
          <a:solidFill>
            <a:srgbClr val="00AFE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1" name="Picture 6" descr="picto Recurs econòmic">
            <a:extLst>
              <a:ext uri="{FF2B5EF4-FFF2-40B4-BE49-F238E27FC236}">
                <a16:creationId xmlns:a16="http://schemas.microsoft.com/office/drawing/2014/main" id="{076ACC36-EEB4-DF59-A8FF-AFDF6E288B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2044" y="773798"/>
            <a:ext cx="400050" cy="400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object 9">
            <a:extLst>
              <a:ext uri="{FF2B5EF4-FFF2-40B4-BE49-F238E27FC236}">
                <a16:creationId xmlns:a16="http://schemas.microsoft.com/office/drawing/2014/main" id="{1DE31F96-C6E5-14E8-A2D3-20CD5D53636E}"/>
              </a:ext>
            </a:extLst>
          </p:cNvPr>
          <p:cNvSpPr txBox="1"/>
          <p:nvPr/>
        </p:nvSpPr>
        <p:spPr>
          <a:xfrm>
            <a:off x="730097" y="5659932"/>
            <a:ext cx="1784503" cy="450764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ts val="1670"/>
              </a:lnSpc>
              <a:spcBef>
                <a:spcPts val="115"/>
              </a:spcBef>
            </a:pPr>
            <a:r>
              <a:rPr sz="1450" dirty="0" err="1">
                <a:solidFill>
                  <a:srgbClr val="39393A"/>
                </a:solidFill>
                <a:latin typeface="Calibri Light"/>
                <a:cs typeface="Calibri Light"/>
              </a:rPr>
              <a:t>Catàleg</a:t>
            </a:r>
            <a:r>
              <a:rPr sz="1450" spc="204" dirty="0">
                <a:solidFill>
                  <a:srgbClr val="39393A"/>
                </a:solidFill>
                <a:latin typeface="Calibri Light"/>
                <a:cs typeface="Calibri Light"/>
              </a:rPr>
              <a:t> </a:t>
            </a:r>
            <a:r>
              <a:rPr lang="ca-ES" sz="1450" dirty="0">
                <a:solidFill>
                  <a:srgbClr val="39393A"/>
                </a:solidFill>
                <a:latin typeface="Calibri Light"/>
                <a:cs typeface="Calibri Light"/>
              </a:rPr>
              <a:t>2027</a:t>
            </a:r>
            <a:endParaRPr sz="1450" dirty="0">
              <a:latin typeface="Calibri Light"/>
              <a:cs typeface="Calibri Light"/>
            </a:endParaRPr>
          </a:p>
          <a:p>
            <a:pPr marL="12700">
              <a:lnSpc>
                <a:spcPts val="1670"/>
              </a:lnSpc>
            </a:pPr>
            <a:r>
              <a:rPr lang="ca-ES" sz="1450" dirty="0">
                <a:solidFill>
                  <a:srgbClr val="39393A"/>
                </a:solidFill>
                <a:latin typeface="Calibri Light"/>
                <a:cs typeface="Calibri Light"/>
              </a:rPr>
              <a:t>Memòria democràtica</a:t>
            </a:r>
            <a:endParaRPr sz="1450" dirty="0">
              <a:latin typeface="Calibri Light"/>
              <a:cs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37629679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FB568482-0397-FA4A-CE5C-9427EEF394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>
            <a:extLst>
              <a:ext uri="{FF2B5EF4-FFF2-40B4-BE49-F238E27FC236}">
                <a16:creationId xmlns:a16="http://schemas.microsoft.com/office/drawing/2014/main" id="{1C3FFEE8-FE40-9EEF-CED2-97D4373FECEE}"/>
              </a:ext>
            </a:extLst>
          </p:cNvPr>
          <p:cNvGrpSpPr/>
          <p:nvPr/>
        </p:nvGrpSpPr>
        <p:grpSpPr>
          <a:xfrm>
            <a:off x="0" y="28575"/>
            <a:ext cx="3493135" cy="6858000"/>
            <a:chOff x="0" y="0"/>
            <a:chExt cx="3493135" cy="6858000"/>
          </a:xfrm>
        </p:grpSpPr>
        <p:pic>
          <p:nvPicPr>
            <p:cNvPr id="3" name="object 3">
              <a:extLst>
                <a:ext uri="{FF2B5EF4-FFF2-40B4-BE49-F238E27FC236}">
                  <a16:creationId xmlns:a16="http://schemas.microsoft.com/office/drawing/2014/main" id="{DE9EE562-06E2-A819-FE36-1D189BE949F9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38200" y="333743"/>
              <a:ext cx="1331722" cy="442099"/>
            </a:xfrm>
            <a:prstGeom prst="rect">
              <a:avLst/>
            </a:prstGeom>
          </p:spPr>
        </p:pic>
        <p:sp>
          <p:nvSpPr>
            <p:cNvPr id="4" name="object 4">
              <a:extLst>
                <a:ext uri="{FF2B5EF4-FFF2-40B4-BE49-F238E27FC236}">
                  <a16:creationId xmlns:a16="http://schemas.microsoft.com/office/drawing/2014/main" id="{84E188F2-D42E-3ABE-C5A2-4D8C0036FFA6}"/>
                </a:ext>
              </a:extLst>
            </p:cNvPr>
            <p:cNvSpPr/>
            <p:nvPr/>
          </p:nvSpPr>
          <p:spPr>
            <a:xfrm>
              <a:off x="0" y="0"/>
              <a:ext cx="3244215" cy="6858000"/>
            </a:xfrm>
            <a:custGeom>
              <a:avLst/>
              <a:gdLst/>
              <a:ahLst/>
              <a:cxnLst/>
              <a:rect l="l" t="t" r="r" b="b"/>
              <a:pathLst>
                <a:path w="3244215" h="6858000">
                  <a:moveTo>
                    <a:pt x="3243961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3243961" y="6858000"/>
                  </a:lnTo>
                  <a:lnTo>
                    <a:pt x="3243961" y="0"/>
                  </a:lnTo>
                  <a:close/>
                </a:path>
              </a:pathLst>
            </a:custGeom>
            <a:solidFill>
              <a:srgbClr val="39393A">
                <a:alpha val="470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>
              <a:extLst>
                <a:ext uri="{FF2B5EF4-FFF2-40B4-BE49-F238E27FC236}">
                  <a16:creationId xmlns:a16="http://schemas.microsoft.com/office/drawing/2014/main" id="{9FF24496-712A-2E52-535F-56010C0F0B58}"/>
                </a:ext>
              </a:extLst>
            </p:cNvPr>
            <p:cNvSpPr/>
            <p:nvPr/>
          </p:nvSpPr>
          <p:spPr>
            <a:xfrm>
              <a:off x="2994786" y="3178682"/>
              <a:ext cx="498475" cy="501015"/>
            </a:xfrm>
            <a:custGeom>
              <a:avLst/>
              <a:gdLst/>
              <a:ahLst/>
              <a:cxnLst/>
              <a:rect l="l" t="t" r="r" b="b"/>
              <a:pathLst>
                <a:path w="498475" h="501014">
                  <a:moveTo>
                    <a:pt x="249174" y="0"/>
                  </a:moveTo>
                  <a:lnTo>
                    <a:pt x="204337" y="4215"/>
                  </a:lnTo>
                  <a:lnTo>
                    <a:pt x="162156" y="15968"/>
                  </a:lnTo>
                  <a:lnTo>
                    <a:pt x="123331" y="34558"/>
                  </a:lnTo>
                  <a:lnTo>
                    <a:pt x="88560" y="59281"/>
                  </a:lnTo>
                  <a:lnTo>
                    <a:pt x="58543" y="89435"/>
                  </a:lnTo>
                  <a:lnTo>
                    <a:pt x="33979" y="124318"/>
                  </a:lnTo>
                  <a:lnTo>
                    <a:pt x="15568" y="163228"/>
                  </a:lnTo>
                  <a:lnTo>
                    <a:pt x="4008" y="205461"/>
                  </a:lnTo>
                  <a:lnTo>
                    <a:pt x="0" y="250316"/>
                  </a:lnTo>
                  <a:lnTo>
                    <a:pt x="4008" y="295172"/>
                  </a:lnTo>
                  <a:lnTo>
                    <a:pt x="15568" y="337405"/>
                  </a:lnTo>
                  <a:lnTo>
                    <a:pt x="33979" y="376315"/>
                  </a:lnTo>
                  <a:lnTo>
                    <a:pt x="58543" y="411198"/>
                  </a:lnTo>
                  <a:lnTo>
                    <a:pt x="88560" y="441352"/>
                  </a:lnTo>
                  <a:lnTo>
                    <a:pt x="123331" y="466075"/>
                  </a:lnTo>
                  <a:lnTo>
                    <a:pt x="162156" y="484665"/>
                  </a:lnTo>
                  <a:lnTo>
                    <a:pt x="204337" y="496418"/>
                  </a:lnTo>
                  <a:lnTo>
                    <a:pt x="249174" y="500633"/>
                  </a:lnTo>
                  <a:lnTo>
                    <a:pt x="294010" y="496418"/>
                  </a:lnTo>
                  <a:lnTo>
                    <a:pt x="336191" y="484665"/>
                  </a:lnTo>
                  <a:lnTo>
                    <a:pt x="375016" y="466075"/>
                  </a:lnTo>
                  <a:lnTo>
                    <a:pt x="409787" y="441352"/>
                  </a:lnTo>
                  <a:lnTo>
                    <a:pt x="439804" y="411198"/>
                  </a:lnTo>
                  <a:lnTo>
                    <a:pt x="464368" y="376315"/>
                  </a:lnTo>
                  <a:lnTo>
                    <a:pt x="482779" y="337405"/>
                  </a:lnTo>
                  <a:lnTo>
                    <a:pt x="494339" y="295172"/>
                  </a:lnTo>
                  <a:lnTo>
                    <a:pt x="498348" y="250316"/>
                  </a:lnTo>
                  <a:lnTo>
                    <a:pt x="494339" y="205461"/>
                  </a:lnTo>
                  <a:lnTo>
                    <a:pt x="482779" y="163228"/>
                  </a:lnTo>
                  <a:lnTo>
                    <a:pt x="464368" y="124318"/>
                  </a:lnTo>
                  <a:lnTo>
                    <a:pt x="439804" y="89435"/>
                  </a:lnTo>
                  <a:lnTo>
                    <a:pt x="409787" y="59281"/>
                  </a:lnTo>
                  <a:lnTo>
                    <a:pt x="375016" y="34558"/>
                  </a:lnTo>
                  <a:lnTo>
                    <a:pt x="336191" y="15968"/>
                  </a:lnTo>
                  <a:lnTo>
                    <a:pt x="294010" y="4215"/>
                  </a:lnTo>
                  <a:lnTo>
                    <a:pt x="249174" y="0"/>
                  </a:lnTo>
                  <a:close/>
                </a:path>
              </a:pathLst>
            </a:custGeom>
            <a:solidFill>
              <a:srgbClr val="00AF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>
              <a:extLst>
                <a:ext uri="{FF2B5EF4-FFF2-40B4-BE49-F238E27FC236}">
                  <a16:creationId xmlns:a16="http://schemas.microsoft.com/office/drawing/2014/main" id="{D68055B8-3F66-1925-1EBA-012C016688FD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120770" y="3342766"/>
              <a:ext cx="246380" cy="170434"/>
            </a:xfrm>
            <a:prstGeom prst="rect">
              <a:avLst/>
            </a:prstGeom>
          </p:spPr>
        </p:pic>
      </p:grpSp>
      <p:pic>
        <p:nvPicPr>
          <p:cNvPr id="15" name="object 15">
            <a:extLst>
              <a:ext uri="{FF2B5EF4-FFF2-40B4-BE49-F238E27FC236}">
                <a16:creationId xmlns:a16="http://schemas.microsoft.com/office/drawing/2014/main" id="{09B27885-B75A-0E2A-6498-5D6F33F173E4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52398" y="4466716"/>
            <a:ext cx="920889" cy="990600"/>
          </a:xfrm>
          <a:prstGeom prst="rect">
            <a:avLst/>
          </a:prstGeom>
        </p:spPr>
      </p:pic>
      <p:sp>
        <p:nvSpPr>
          <p:cNvPr id="18" name="QuadreDeText 17">
            <a:extLst>
              <a:ext uri="{FF2B5EF4-FFF2-40B4-BE49-F238E27FC236}">
                <a16:creationId xmlns:a16="http://schemas.microsoft.com/office/drawing/2014/main" id="{99D7870F-87EF-2C38-70F8-ADF0111F6C5A}"/>
              </a:ext>
            </a:extLst>
          </p:cNvPr>
          <p:cNvSpPr txBox="1"/>
          <p:nvPr/>
        </p:nvSpPr>
        <p:spPr>
          <a:xfrm>
            <a:off x="4915660" y="7010400"/>
            <a:ext cx="751187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00B0F0"/>
              </a:buClr>
            </a:pPr>
            <a:br>
              <a:rPr lang="ca-ES" sz="1200" dirty="0"/>
            </a:br>
            <a:endParaRPr lang="ca-E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object 5">
            <a:extLst>
              <a:ext uri="{FF2B5EF4-FFF2-40B4-BE49-F238E27FC236}">
                <a16:creationId xmlns:a16="http://schemas.microsoft.com/office/drawing/2014/main" id="{3AC69022-874D-9282-BCB1-1EE66448523B}"/>
              </a:ext>
            </a:extLst>
          </p:cNvPr>
          <p:cNvSpPr/>
          <p:nvPr/>
        </p:nvSpPr>
        <p:spPr>
          <a:xfrm>
            <a:off x="4057141" y="2136815"/>
            <a:ext cx="498475" cy="501015"/>
          </a:xfrm>
          <a:custGeom>
            <a:avLst/>
            <a:gdLst/>
            <a:ahLst/>
            <a:cxnLst/>
            <a:rect l="l" t="t" r="r" b="b"/>
            <a:pathLst>
              <a:path w="498475" h="501014">
                <a:moveTo>
                  <a:pt x="249174" y="0"/>
                </a:moveTo>
                <a:lnTo>
                  <a:pt x="204337" y="4215"/>
                </a:lnTo>
                <a:lnTo>
                  <a:pt x="162156" y="15968"/>
                </a:lnTo>
                <a:lnTo>
                  <a:pt x="123331" y="34558"/>
                </a:lnTo>
                <a:lnTo>
                  <a:pt x="88560" y="59281"/>
                </a:lnTo>
                <a:lnTo>
                  <a:pt x="58543" y="89435"/>
                </a:lnTo>
                <a:lnTo>
                  <a:pt x="33979" y="124318"/>
                </a:lnTo>
                <a:lnTo>
                  <a:pt x="15568" y="163228"/>
                </a:lnTo>
                <a:lnTo>
                  <a:pt x="4008" y="205461"/>
                </a:lnTo>
                <a:lnTo>
                  <a:pt x="0" y="250316"/>
                </a:lnTo>
                <a:lnTo>
                  <a:pt x="4008" y="295172"/>
                </a:lnTo>
                <a:lnTo>
                  <a:pt x="15568" y="337405"/>
                </a:lnTo>
                <a:lnTo>
                  <a:pt x="33979" y="376315"/>
                </a:lnTo>
                <a:lnTo>
                  <a:pt x="58543" y="411198"/>
                </a:lnTo>
                <a:lnTo>
                  <a:pt x="88560" y="441352"/>
                </a:lnTo>
                <a:lnTo>
                  <a:pt x="123331" y="466075"/>
                </a:lnTo>
                <a:lnTo>
                  <a:pt x="162156" y="484665"/>
                </a:lnTo>
                <a:lnTo>
                  <a:pt x="204337" y="496418"/>
                </a:lnTo>
                <a:lnTo>
                  <a:pt x="249174" y="500633"/>
                </a:lnTo>
                <a:lnTo>
                  <a:pt x="294010" y="496418"/>
                </a:lnTo>
                <a:lnTo>
                  <a:pt x="336191" y="484665"/>
                </a:lnTo>
                <a:lnTo>
                  <a:pt x="375016" y="466075"/>
                </a:lnTo>
                <a:lnTo>
                  <a:pt x="409787" y="441352"/>
                </a:lnTo>
                <a:lnTo>
                  <a:pt x="439804" y="411198"/>
                </a:lnTo>
                <a:lnTo>
                  <a:pt x="464368" y="376315"/>
                </a:lnTo>
                <a:lnTo>
                  <a:pt x="482779" y="337405"/>
                </a:lnTo>
                <a:lnTo>
                  <a:pt x="494339" y="295172"/>
                </a:lnTo>
                <a:lnTo>
                  <a:pt x="498348" y="250316"/>
                </a:lnTo>
                <a:lnTo>
                  <a:pt x="494339" y="205461"/>
                </a:lnTo>
                <a:lnTo>
                  <a:pt x="482779" y="163228"/>
                </a:lnTo>
                <a:lnTo>
                  <a:pt x="464368" y="124318"/>
                </a:lnTo>
                <a:lnTo>
                  <a:pt x="439804" y="89435"/>
                </a:lnTo>
                <a:lnTo>
                  <a:pt x="409787" y="59281"/>
                </a:lnTo>
                <a:lnTo>
                  <a:pt x="375016" y="34558"/>
                </a:lnTo>
                <a:lnTo>
                  <a:pt x="336191" y="15968"/>
                </a:lnTo>
                <a:lnTo>
                  <a:pt x="294010" y="4215"/>
                </a:lnTo>
                <a:lnTo>
                  <a:pt x="249174" y="0"/>
                </a:lnTo>
                <a:close/>
              </a:path>
            </a:pathLst>
          </a:custGeom>
          <a:solidFill>
            <a:srgbClr val="00AFE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2" name="QuadreDeText 11">
            <a:extLst>
              <a:ext uri="{FF2B5EF4-FFF2-40B4-BE49-F238E27FC236}">
                <a16:creationId xmlns:a16="http://schemas.microsoft.com/office/drawing/2014/main" id="{FF71DF86-1F4F-6859-2DAB-DC936C845BDD}"/>
              </a:ext>
            </a:extLst>
          </p:cNvPr>
          <p:cNvSpPr txBox="1"/>
          <p:nvPr/>
        </p:nvSpPr>
        <p:spPr>
          <a:xfrm>
            <a:off x="4156539" y="2185054"/>
            <a:ext cx="152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dirty="0">
                <a:solidFill>
                  <a:schemeClr val="bg1"/>
                </a:solidFill>
              </a:rPr>
              <a:t>D</a:t>
            </a:r>
          </a:p>
        </p:txBody>
      </p:sp>
      <p:sp>
        <p:nvSpPr>
          <p:cNvPr id="16" name="QuadreDeText 15">
            <a:extLst>
              <a:ext uri="{FF2B5EF4-FFF2-40B4-BE49-F238E27FC236}">
                <a16:creationId xmlns:a16="http://schemas.microsoft.com/office/drawing/2014/main" id="{DDEA841B-BBB3-65AD-6387-CF4EC5F54D24}"/>
              </a:ext>
            </a:extLst>
          </p:cNvPr>
          <p:cNvSpPr txBox="1"/>
          <p:nvPr/>
        </p:nvSpPr>
        <p:spPr>
          <a:xfrm>
            <a:off x="4655014" y="2133600"/>
            <a:ext cx="6826040" cy="39087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000" dirty="0">
                <a:solidFill>
                  <a:srgbClr val="00B0F0"/>
                </a:solidFill>
                <a:latin typeface="+mj-lt"/>
              </a:rPr>
              <a:t>ACTIVITATS EDUCATIVES I VISITES A ESPAIS DE MEMÒRIA</a:t>
            </a:r>
            <a:br>
              <a:rPr lang="pt-BR" sz="1600" b="1" dirty="0">
                <a:solidFill>
                  <a:srgbClr val="00B0F0"/>
                </a:solidFill>
                <a:latin typeface="+mj-lt"/>
              </a:rPr>
            </a:br>
            <a:r>
              <a:rPr lang="ca-ES" b="1" dirty="0">
                <a:solidFill>
                  <a:srgbClr val="00B0F0"/>
                </a:solidFill>
                <a:latin typeface="+mj-lt"/>
              </a:rPr>
              <a:t>Import màxim: </a:t>
            </a:r>
            <a:r>
              <a:rPr lang="ca-ES" b="1" dirty="0">
                <a:latin typeface="+mj-lt"/>
              </a:rPr>
              <a:t>3.000 €</a:t>
            </a:r>
            <a:br>
              <a:rPr lang="ca-ES" sz="1400" dirty="0">
                <a:latin typeface="+mj-lt"/>
              </a:rPr>
            </a:br>
            <a:endParaRPr lang="ca-ES" sz="1400" dirty="0">
              <a:latin typeface="+mj-lt"/>
            </a:endParaRPr>
          </a:p>
          <a:p>
            <a:r>
              <a:rPr lang="ca-ES" dirty="0">
                <a:latin typeface="DiBa"/>
              </a:rPr>
              <a:t>Aquesta línia té per objecte donar suport a l'alumnat de centres educatius (ESO i Batxillerat) per a la realització </a:t>
            </a:r>
            <a:r>
              <a:rPr lang="ca-ES" b="1" dirty="0">
                <a:latin typeface="DiBa"/>
              </a:rPr>
              <a:t>d'activitats educatives vinculades a la memòria democràtica</a:t>
            </a:r>
            <a:r>
              <a:rPr lang="ca-ES" dirty="0">
                <a:latin typeface="DiBa"/>
              </a:rPr>
              <a:t>. Entre les activitats subvencionables, </a:t>
            </a:r>
            <a:r>
              <a:rPr lang="ca-ES" b="1" dirty="0">
                <a:latin typeface="DiBa"/>
              </a:rPr>
              <a:t>s'inclouen les despeses corresponents a visites als espais de memòria</a:t>
            </a:r>
            <a:r>
              <a:rPr lang="ca-ES" dirty="0">
                <a:latin typeface="DiBa"/>
              </a:rPr>
              <a:t> relacionats amb la Guerra Civil, l'exili i la dictadura. </a:t>
            </a:r>
          </a:p>
          <a:p>
            <a:endParaRPr lang="ca-ES" dirty="0">
              <a:latin typeface="DiBa"/>
            </a:endParaRPr>
          </a:p>
          <a:p>
            <a:r>
              <a:rPr lang="ca-ES" b="1" dirty="0">
                <a:latin typeface="DiBa"/>
              </a:rPr>
              <a:t>L'ens local és el beneficiari de l'ajut </a:t>
            </a:r>
            <a:r>
              <a:rPr lang="ca-ES" dirty="0">
                <a:latin typeface="DiBa"/>
              </a:rPr>
              <a:t>i el responsable de la tramitació de la sol·licitud i de la justificació de les despeses, inclosa, si escau, la transferència econòmica al centre educatiu.</a:t>
            </a:r>
          </a:p>
          <a:p>
            <a:br>
              <a:rPr lang="ca-ES" dirty="0">
                <a:latin typeface="DiBa"/>
              </a:rPr>
            </a:br>
            <a:endParaRPr lang="ca-ES" dirty="0">
              <a:latin typeface="DiBa"/>
            </a:endParaRPr>
          </a:p>
        </p:txBody>
      </p:sp>
      <p:sp>
        <p:nvSpPr>
          <p:cNvPr id="14" name="object 7">
            <a:extLst>
              <a:ext uri="{FF2B5EF4-FFF2-40B4-BE49-F238E27FC236}">
                <a16:creationId xmlns:a16="http://schemas.microsoft.com/office/drawing/2014/main" id="{76CD5180-305C-9977-97B0-DD15CE28A690}"/>
              </a:ext>
            </a:extLst>
          </p:cNvPr>
          <p:cNvSpPr txBox="1">
            <a:spLocks/>
          </p:cNvSpPr>
          <p:nvPr/>
        </p:nvSpPr>
        <p:spPr>
          <a:xfrm>
            <a:off x="4915660" y="533400"/>
            <a:ext cx="6757925" cy="730969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>
            <a:lvl1pPr>
              <a:defRPr sz="3000" b="0" i="0">
                <a:solidFill>
                  <a:schemeClr val="tx1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2700">
              <a:spcBef>
                <a:spcPts val="120"/>
              </a:spcBef>
            </a:pPr>
            <a:r>
              <a:rPr lang="ca-ES" sz="4650">
                <a:latin typeface="Calibri Light"/>
                <a:cs typeface="Calibri Light"/>
              </a:rPr>
              <a:t>Activitats en matèria de MD</a:t>
            </a:r>
            <a:endParaRPr lang="ca-ES" sz="4650" dirty="0">
              <a:latin typeface="Calibri Light"/>
              <a:cs typeface="Calibri Light"/>
            </a:endParaRPr>
          </a:p>
        </p:txBody>
      </p:sp>
      <p:sp>
        <p:nvSpPr>
          <p:cNvPr id="17" name="object 11">
            <a:extLst>
              <a:ext uri="{FF2B5EF4-FFF2-40B4-BE49-F238E27FC236}">
                <a16:creationId xmlns:a16="http://schemas.microsoft.com/office/drawing/2014/main" id="{E2A8EEE7-E5E9-1FAC-8ED6-268BA09FD210}"/>
              </a:ext>
            </a:extLst>
          </p:cNvPr>
          <p:cNvSpPr/>
          <p:nvPr/>
        </p:nvSpPr>
        <p:spPr>
          <a:xfrm>
            <a:off x="3979164" y="1503731"/>
            <a:ext cx="7501890" cy="0"/>
          </a:xfrm>
          <a:custGeom>
            <a:avLst/>
            <a:gdLst/>
            <a:ahLst/>
            <a:cxnLst/>
            <a:rect l="l" t="t" r="r" b="b"/>
            <a:pathLst>
              <a:path w="7501890">
                <a:moveTo>
                  <a:pt x="0" y="0"/>
                </a:moveTo>
                <a:lnTo>
                  <a:pt x="7501636" y="0"/>
                </a:lnTo>
              </a:path>
            </a:pathLst>
          </a:custGeom>
          <a:ln w="63500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13">
            <a:extLst>
              <a:ext uri="{FF2B5EF4-FFF2-40B4-BE49-F238E27FC236}">
                <a16:creationId xmlns:a16="http://schemas.microsoft.com/office/drawing/2014/main" id="{58E5CD0B-A16C-AA88-FE39-E85839F65B5C}"/>
              </a:ext>
            </a:extLst>
          </p:cNvPr>
          <p:cNvSpPr/>
          <p:nvPr/>
        </p:nvSpPr>
        <p:spPr>
          <a:xfrm>
            <a:off x="4057141" y="640131"/>
            <a:ext cx="667385" cy="667385"/>
          </a:xfrm>
          <a:custGeom>
            <a:avLst/>
            <a:gdLst/>
            <a:ahLst/>
            <a:cxnLst/>
            <a:rect l="l" t="t" r="r" b="b"/>
            <a:pathLst>
              <a:path w="667385" h="667385">
                <a:moveTo>
                  <a:pt x="333629" y="0"/>
                </a:moveTo>
                <a:lnTo>
                  <a:pt x="280900" y="4110"/>
                </a:lnTo>
                <a:lnTo>
                  <a:pt x="230196" y="16243"/>
                </a:lnTo>
                <a:lnTo>
                  <a:pt x="182259" y="36100"/>
                </a:lnTo>
                <a:lnTo>
                  <a:pt x="137833" y="63382"/>
                </a:lnTo>
                <a:lnTo>
                  <a:pt x="97662" y="97789"/>
                </a:lnTo>
                <a:lnTo>
                  <a:pt x="63287" y="137959"/>
                </a:lnTo>
                <a:lnTo>
                  <a:pt x="36050" y="182378"/>
                </a:lnTo>
                <a:lnTo>
                  <a:pt x="16226" y="230295"/>
                </a:lnTo>
                <a:lnTo>
                  <a:pt x="4108" y="280962"/>
                </a:lnTo>
                <a:lnTo>
                  <a:pt x="0" y="333628"/>
                </a:lnTo>
                <a:lnTo>
                  <a:pt x="4109" y="386357"/>
                </a:lnTo>
                <a:lnTo>
                  <a:pt x="16235" y="437061"/>
                </a:lnTo>
                <a:lnTo>
                  <a:pt x="36073" y="484998"/>
                </a:lnTo>
                <a:lnTo>
                  <a:pt x="63317" y="529424"/>
                </a:lnTo>
                <a:lnTo>
                  <a:pt x="97662" y="569595"/>
                </a:lnTo>
                <a:lnTo>
                  <a:pt x="137833" y="603940"/>
                </a:lnTo>
                <a:lnTo>
                  <a:pt x="182259" y="631184"/>
                </a:lnTo>
                <a:lnTo>
                  <a:pt x="230196" y="651022"/>
                </a:lnTo>
                <a:lnTo>
                  <a:pt x="280900" y="663148"/>
                </a:lnTo>
                <a:lnTo>
                  <a:pt x="333629" y="667258"/>
                </a:lnTo>
                <a:lnTo>
                  <a:pt x="386307" y="663148"/>
                </a:lnTo>
                <a:lnTo>
                  <a:pt x="436998" y="651022"/>
                </a:lnTo>
                <a:lnTo>
                  <a:pt x="445947" y="647319"/>
                </a:lnTo>
                <a:lnTo>
                  <a:pt x="333629" y="647319"/>
                </a:lnTo>
                <a:lnTo>
                  <a:pt x="284062" y="643450"/>
                </a:lnTo>
                <a:lnTo>
                  <a:pt x="236409" y="632034"/>
                </a:lnTo>
                <a:lnTo>
                  <a:pt x="191366" y="613358"/>
                </a:lnTo>
                <a:lnTo>
                  <a:pt x="149627" y="587708"/>
                </a:lnTo>
                <a:lnTo>
                  <a:pt x="111887" y="555371"/>
                </a:lnTo>
                <a:lnTo>
                  <a:pt x="79549" y="517630"/>
                </a:lnTo>
                <a:lnTo>
                  <a:pt x="53899" y="475891"/>
                </a:lnTo>
                <a:lnTo>
                  <a:pt x="35223" y="430848"/>
                </a:lnTo>
                <a:lnTo>
                  <a:pt x="23807" y="383195"/>
                </a:lnTo>
                <a:lnTo>
                  <a:pt x="19938" y="333628"/>
                </a:lnTo>
                <a:lnTo>
                  <a:pt x="23807" y="284111"/>
                </a:lnTo>
                <a:lnTo>
                  <a:pt x="35223" y="236464"/>
                </a:lnTo>
                <a:lnTo>
                  <a:pt x="53899" y="191403"/>
                </a:lnTo>
                <a:lnTo>
                  <a:pt x="79549" y="149639"/>
                </a:lnTo>
                <a:lnTo>
                  <a:pt x="111887" y="111887"/>
                </a:lnTo>
                <a:lnTo>
                  <a:pt x="149627" y="79611"/>
                </a:lnTo>
                <a:lnTo>
                  <a:pt x="191366" y="53999"/>
                </a:lnTo>
                <a:lnTo>
                  <a:pt x="236409" y="35342"/>
                </a:lnTo>
                <a:lnTo>
                  <a:pt x="284062" y="23933"/>
                </a:lnTo>
                <a:lnTo>
                  <a:pt x="333629" y="20065"/>
                </a:lnTo>
                <a:lnTo>
                  <a:pt x="446225" y="20065"/>
                </a:lnTo>
                <a:lnTo>
                  <a:pt x="436998" y="16243"/>
                </a:lnTo>
                <a:lnTo>
                  <a:pt x="386307" y="4110"/>
                </a:lnTo>
                <a:lnTo>
                  <a:pt x="333629" y="0"/>
                </a:lnTo>
                <a:close/>
              </a:path>
              <a:path w="667385" h="667385">
                <a:moveTo>
                  <a:pt x="446225" y="20065"/>
                </a:moveTo>
                <a:lnTo>
                  <a:pt x="333629" y="20065"/>
                </a:lnTo>
                <a:lnTo>
                  <a:pt x="383146" y="23933"/>
                </a:lnTo>
                <a:lnTo>
                  <a:pt x="430793" y="35342"/>
                </a:lnTo>
                <a:lnTo>
                  <a:pt x="475854" y="53999"/>
                </a:lnTo>
                <a:lnTo>
                  <a:pt x="517618" y="79611"/>
                </a:lnTo>
                <a:lnTo>
                  <a:pt x="555371" y="111887"/>
                </a:lnTo>
                <a:lnTo>
                  <a:pt x="587646" y="149639"/>
                </a:lnTo>
                <a:lnTo>
                  <a:pt x="613258" y="191403"/>
                </a:lnTo>
                <a:lnTo>
                  <a:pt x="631915" y="236464"/>
                </a:lnTo>
                <a:lnTo>
                  <a:pt x="643324" y="284111"/>
                </a:lnTo>
                <a:lnTo>
                  <a:pt x="647192" y="333628"/>
                </a:lnTo>
                <a:lnTo>
                  <a:pt x="643324" y="383195"/>
                </a:lnTo>
                <a:lnTo>
                  <a:pt x="631915" y="430848"/>
                </a:lnTo>
                <a:lnTo>
                  <a:pt x="613258" y="475891"/>
                </a:lnTo>
                <a:lnTo>
                  <a:pt x="587646" y="517630"/>
                </a:lnTo>
                <a:lnTo>
                  <a:pt x="555371" y="555371"/>
                </a:lnTo>
                <a:lnTo>
                  <a:pt x="517618" y="587708"/>
                </a:lnTo>
                <a:lnTo>
                  <a:pt x="475854" y="613358"/>
                </a:lnTo>
                <a:lnTo>
                  <a:pt x="430793" y="632034"/>
                </a:lnTo>
                <a:lnTo>
                  <a:pt x="383146" y="643450"/>
                </a:lnTo>
                <a:lnTo>
                  <a:pt x="333629" y="647319"/>
                </a:lnTo>
                <a:lnTo>
                  <a:pt x="445947" y="647319"/>
                </a:lnTo>
                <a:lnTo>
                  <a:pt x="484934" y="631184"/>
                </a:lnTo>
                <a:lnTo>
                  <a:pt x="529347" y="603940"/>
                </a:lnTo>
                <a:lnTo>
                  <a:pt x="569468" y="569595"/>
                </a:lnTo>
                <a:lnTo>
                  <a:pt x="603875" y="529424"/>
                </a:lnTo>
                <a:lnTo>
                  <a:pt x="631157" y="484998"/>
                </a:lnTo>
                <a:lnTo>
                  <a:pt x="651014" y="437061"/>
                </a:lnTo>
                <a:lnTo>
                  <a:pt x="663147" y="386357"/>
                </a:lnTo>
                <a:lnTo>
                  <a:pt x="667258" y="333628"/>
                </a:lnTo>
                <a:lnTo>
                  <a:pt x="663147" y="280962"/>
                </a:lnTo>
                <a:lnTo>
                  <a:pt x="651014" y="230295"/>
                </a:lnTo>
                <a:lnTo>
                  <a:pt x="631157" y="182378"/>
                </a:lnTo>
                <a:lnTo>
                  <a:pt x="603875" y="137959"/>
                </a:lnTo>
                <a:lnTo>
                  <a:pt x="569468" y="97789"/>
                </a:lnTo>
                <a:lnTo>
                  <a:pt x="529347" y="63382"/>
                </a:lnTo>
                <a:lnTo>
                  <a:pt x="484934" y="36100"/>
                </a:lnTo>
                <a:lnTo>
                  <a:pt x="446225" y="20065"/>
                </a:lnTo>
                <a:close/>
              </a:path>
            </a:pathLst>
          </a:custGeom>
          <a:solidFill>
            <a:srgbClr val="00AFE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1" name="Picture 6" descr="picto Recurs econòmic">
            <a:extLst>
              <a:ext uri="{FF2B5EF4-FFF2-40B4-BE49-F238E27FC236}">
                <a16:creationId xmlns:a16="http://schemas.microsoft.com/office/drawing/2014/main" id="{3898C47C-BF68-5D6C-E02F-D743091132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2044" y="773798"/>
            <a:ext cx="400050" cy="400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object 9">
            <a:extLst>
              <a:ext uri="{FF2B5EF4-FFF2-40B4-BE49-F238E27FC236}">
                <a16:creationId xmlns:a16="http://schemas.microsoft.com/office/drawing/2014/main" id="{7415A9DB-1CA4-2E5E-5BB7-A39FA2DB63AB}"/>
              </a:ext>
            </a:extLst>
          </p:cNvPr>
          <p:cNvSpPr txBox="1"/>
          <p:nvPr/>
        </p:nvSpPr>
        <p:spPr>
          <a:xfrm>
            <a:off x="730097" y="5659932"/>
            <a:ext cx="1784503" cy="450764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ts val="1670"/>
              </a:lnSpc>
              <a:spcBef>
                <a:spcPts val="115"/>
              </a:spcBef>
            </a:pPr>
            <a:r>
              <a:rPr sz="1450" dirty="0" err="1">
                <a:solidFill>
                  <a:srgbClr val="39393A"/>
                </a:solidFill>
                <a:latin typeface="Calibri Light"/>
                <a:cs typeface="Calibri Light"/>
              </a:rPr>
              <a:t>Catàleg</a:t>
            </a:r>
            <a:r>
              <a:rPr sz="1450" spc="204" dirty="0">
                <a:solidFill>
                  <a:srgbClr val="39393A"/>
                </a:solidFill>
                <a:latin typeface="Calibri Light"/>
                <a:cs typeface="Calibri Light"/>
              </a:rPr>
              <a:t> </a:t>
            </a:r>
            <a:r>
              <a:rPr lang="ca-ES" sz="1450" dirty="0">
                <a:solidFill>
                  <a:srgbClr val="39393A"/>
                </a:solidFill>
                <a:latin typeface="Calibri Light"/>
                <a:cs typeface="Calibri Light"/>
              </a:rPr>
              <a:t>2027</a:t>
            </a:r>
            <a:endParaRPr sz="1450" dirty="0">
              <a:latin typeface="Calibri Light"/>
              <a:cs typeface="Calibri Light"/>
            </a:endParaRPr>
          </a:p>
          <a:p>
            <a:pPr marL="12700">
              <a:lnSpc>
                <a:spcPts val="1670"/>
              </a:lnSpc>
            </a:pPr>
            <a:r>
              <a:rPr lang="ca-ES" sz="1450" dirty="0">
                <a:solidFill>
                  <a:srgbClr val="39393A"/>
                </a:solidFill>
                <a:latin typeface="Calibri Light"/>
                <a:cs typeface="Calibri Light"/>
              </a:rPr>
              <a:t>Memòria democràtica</a:t>
            </a:r>
            <a:endParaRPr sz="1450" dirty="0">
              <a:latin typeface="Calibri Light"/>
              <a:cs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39438883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AE7E0219-FC91-461A-1204-F0026D70B0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>
            <a:extLst>
              <a:ext uri="{FF2B5EF4-FFF2-40B4-BE49-F238E27FC236}">
                <a16:creationId xmlns:a16="http://schemas.microsoft.com/office/drawing/2014/main" id="{14C8ABED-614E-3768-A8D5-7F86B4069D65}"/>
              </a:ext>
            </a:extLst>
          </p:cNvPr>
          <p:cNvGrpSpPr/>
          <p:nvPr/>
        </p:nvGrpSpPr>
        <p:grpSpPr>
          <a:xfrm>
            <a:off x="0" y="28575"/>
            <a:ext cx="3493135" cy="6858000"/>
            <a:chOff x="0" y="0"/>
            <a:chExt cx="3493135" cy="6858000"/>
          </a:xfrm>
        </p:grpSpPr>
        <p:pic>
          <p:nvPicPr>
            <p:cNvPr id="3" name="object 3">
              <a:extLst>
                <a:ext uri="{FF2B5EF4-FFF2-40B4-BE49-F238E27FC236}">
                  <a16:creationId xmlns:a16="http://schemas.microsoft.com/office/drawing/2014/main" id="{167A626C-0BEC-9F75-4D47-E5A774DDB387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38200" y="333743"/>
              <a:ext cx="1331722" cy="442099"/>
            </a:xfrm>
            <a:prstGeom prst="rect">
              <a:avLst/>
            </a:prstGeom>
          </p:spPr>
        </p:pic>
        <p:sp>
          <p:nvSpPr>
            <p:cNvPr id="4" name="object 4">
              <a:extLst>
                <a:ext uri="{FF2B5EF4-FFF2-40B4-BE49-F238E27FC236}">
                  <a16:creationId xmlns:a16="http://schemas.microsoft.com/office/drawing/2014/main" id="{1744FA82-5B3B-96F8-69B8-0983508B50AF}"/>
                </a:ext>
              </a:extLst>
            </p:cNvPr>
            <p:cNvSpPr/>
            <p:nvPr/>
          </p:nvSpPr>
          <p:spPr>
            <a:xfrm>
              <a:off x="0" y="0"/>
              <a:ext cx="3244215" cy="6858000"/>
            </a:xfrm>
            <a:custGeom>
              <a:avLst/>
              <a:gdLst/>
              <a:ahLst/>
              <a:cxnLst/>
              <a:rect l="l" t="t" r="r" b="b"/>
              <a:pathLst>
                <a:path w="3244215" h="6858000">
                  <a:moveTo>
                    <a:pt x="3243961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3243961" y="6858000"/>
                  </a:lnTo>
                  <a:lnTo>
                    <a:pt x="3243961" y="0"/>
                  </a:lnTo>
                  <a:close/>
                </a:path>
              </a:pathLst>
            </a:custGeom>
            <a:solidFill>
              <a:srgbClr val="39393A">
                <a:alpha val="470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>
              <a:extLst>
                <a:ext uri="{FF2B5EF4-FFF2-40B4-BE49-F238E27FC236}">
                  <a16:creationId xmlns:a16="http://schemas.microsoft.com/office/drawing/2014/main" id="{3E844C43-F806-AD8D-AC54-2102E7D3A566}"/>
                </a:ext>
              </a:extLst>
            </p:cNvPr>
            <p:cNvSpPr/>
            <p:nvPr/>
          </p:nvSpPr>
          <p:spPr>
            <a:xfrm>
              <a:off x="2994786" y="3178682"/>
              <a:ext cx="498475" cy="501015"/>
            </a:xfrm>
            <a:custGeom>
              <a:avLst/>
              <a:gdLst/>
              <a:ahLst/>
              <a:cxnLst/>
              <a:rect l="l" t="t" r="r" b="b"/>
              <a:pathLst>
                <a:path w="498475" h="501014">
                  <a:moveTo>
                    <a:pt x="249174" y="0"/>
                  </a:moveTo>
                  <a:lnTo>
                    <a:pt x="204337" y="4215"/>
                  </a:lnTo>
                  <a:lnTo>
                    <a:pt x="162156" y="15968"/>
                  </a:lnTo>
                  <a:lnTo>
                    <a:pt x="123331" y="34558"/>
                  </a:lnTo>
                  <a:lnTo>
                    <a:pt x="88560" y="59281"/>
                  </a:lnTo>
                  <a:lnTo>
                    <a:pt x="58543" y="89435"/>
                  </a:lnTo>
                  <a:lnTo>
                    <a:pt x="33979" y="124318"/>
                  </a:lnTo>
                  <a:lnTo>
                    <a:pt x="15568" y="163228"/>
                  </a:lnTo>
                  <a:lnTo>
                    <a:pt x="4008" y="205461"/>
                  </a:lnTo>
                  <a:lnTo>
                    <a:pt x="0" y="250316"/>
                  </a:lnTo>
                  <a:lnTo>
                    <a:pt x="4008" y="295172"/>
                  </a:lnTo>
                  <a:lnTo>
                    <a:pt x="15568" y="337405"/>
                  </a:lnTo>
                  <a:lnTo>
                    <a:pt x="33979" y="376315"/>
                  </a:lnTo>
                  <a:lnTo>
                    <a:pt x="58543" y="411198"/>
                  </a:lnTo>
                  <a:lnTo>
                    <a:pt x="88560" y="441352"/>
                  </a:lnTo>
                  <a:lnTo>
                    <a:pt x="123331" y="466075"/>
                  </a:lnTo>
                  <a:lnTo>
                    <a:pt x="162156" y="484665"/>
                  </a:lnTo>
                  <a:lnTo>
                    <a:pt x="204337" y="496418"/>
                  </a:lnTo>
                  <a:lnTo>
                    <a:pt x="249174" y="500633"/>
                  </a:lnTo>
                  <a:lnTo>
                    <a:pt x="294010" y="496418"/>
                  </a:lnTo>
                  <a:lnTo>
                    <a:pt x="336191" y="484665"/>
                  </a:lnTo>
                  <a:lnTo>
                    <a:pt x="375016" y="466075"/>
                  </a:lnTo>
                  <a:lnTo>
                    <a:pt x="409787" y="441352"/>
                  </a:lnTo>
                  <a:lnTo>
                    <a:pt x="439804" y="411198"/>
                  </a:lnTo>
                  <a:lnTo>
                    <a:pt x="464368" y="376315"/>
                  </a:lnTo>
                  <a:lnTo>
                    <a:pt x="482779" y="337405"/>
                  </a:lnTo>
                  <a:lnTo>
                    <a:pt x="494339" y="295172"/>
                  </a:lnTo>
                  <a:lnTo>
                    <a:pt x="498348" y="250316"/>
                  </a:lnTo>
                  <a:lnTo>
                    <a:pt x="494339" y="205461"/>
                  </a:lnTo>
                  <a:lnTo>
                    <a:pt x="482779" y="163228"/>
                  </a:lnTo>
                  <a:lnTo>
                    <a:pt x="464368" y="124318"/>
                  </a:lnTo>
                  <a:lnTo>
                    <a:pt x="439804" y="89435"/>
                  </a:lnTo>
                  <a:lnTo>
                    <a:pt x="409787" y="59281"/>
                  </a:lnTo>
                  <a:lnTo>
                    <a:pt x="375016" y="34558"/>
                  </a:lnTo>
                  <a:lnTo>
                    <a:pt x="336191" y="15968"/>
                  </a:lnTo>
                  <a:lnTo>
                    <a:pt x="294010" y="4215"/>
                  </a:lnTo>
                  <a:lnTo>
                    <a:pt x="249174" y="0"/>
                  </a:lnTo>
                  <a:close/>
                </a:path>
              </a:pathLst>
            </a:custGeom>
            <a:solidFill>
              <a:srgbClr val="00AF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>
              <a:extLst>
                <a:ext uri="{FF2B5EF4-FFF2-40B4-BE49-F238E27FC236}">
                  <a16:creationId xmlns:a16="http://schemas.microsoft.com/office/drawing/2014/main" id="{9CA71C68-4D87-AF6B-8382-21189B6205B4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120770" y="3342766"/>
              <a:ext cx="246380" cy="170434"/>
            </a:xfrm>
            <a:prstGeom prst="rect">
              <a:avLst/>
            </a:prstGeom>
          </p:spPr>
        </p:pic>
      </p:grpSp>
      <p:pic>
        <p:nvPicPr>
          <p:cNvPr id="15" name="object 15">
            <a:extLst>
              <a:ext uri="{FF2B5EF4-FFF2-40B4-BE49-F238E27FC236}">
                <a16:creationId xmlns:a16="http://schemas.microsoft.com/office/drawing/2014/main" id="{B9C47939-BB3C-E2E1-8F89-58CA2765D753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52398" y="4466716"/>
            <a:ext cx="920889" cy="990600"/>
          </a:xfrm>
          <a:prstGeom prst="rect">
            <a:avLst/>
          </a:prstGeom>
        </p:spPr>
      </p:pic>
      <p:sp>
        <p:nvSpPr>
          <p:cNvPr id="18" name="QuadreDeText 17">
            <a:extLst>
              <a:ext uri="{FF2B5EF4-FFF2-40B4-BE49-F238E27FC236}">
                <a16:creationId xmlns:a16="http://schemas.microsoft.com/office/drawing/2014/main" id="{15ECA198-3782-21B5-28DD-88FF8AE61E9E}"/>
              </a:ext>
            </a:extLst>
          </p:cNvPr>
          <p:cNvSpPr txBox="1"/>
          <p:nvPr/>
        </p:nvSpPr>
        <p:spPr>
          <a:xfrm>
            <a:off x="4915660" y="7010400"/>
            <a:ext cx="751187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00B0F0"/>
              </a:buClr>
            </a:pPr>
            <a:br>
              <a:rPr lang="ca-ES" sz="1200" dirty="0"/>
            </a:br>
            <a:endParaRPr lang="ca-E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QuadreDeText 11">
            <a:extLst>
              <a:ext uri="{FF2B5EF4-FFF2-40B4-BE49-F238E27FC236}">
                <a16:creationId xmlns:a16="http://schemas.microsoft.com/office/drawing/2014/main" id="{AA0F5B53-FE20-B2E7-A742-17A559780E70}"/>
              </a:ext>
            </a:extLst>
          </p:cNvPr>
          <p:cNvSpPr txBox="1"/>
          <p:nvPr/>
        </p:nvSpPr>
        <p:spPr>
          <a:xfrm>
            <a:off x="4156539" y="1800839"/>
            <a:ext cx="152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dirty="0">
                <a:solidFill>
                  <a:schemeClr val="bg1"/>
                </a:solidFill>
              </a:rPr>
              <a:t>D</a:t>
            </a:r>
          </a:p>
        </p:txBody>
      </p:sp>
      <p:sp>
        <p:nvSpPr>
          <p:cNvPr id="14" name="object 7">
            <a:extLst>
              <a:ext uri="{FF2B5EF4-FFF2-40B4-BE49-F238E27FC236}">
                <a16:creationId xmlns:a16="http://schemas.microsoft.com/office/drawing/2014/main" id="{7A768639-7C26-923A-CDAE-D15CD40547D0}"/>
              </a:ext>
            </a:extLst>
          </p:cNvPr>
          <p:cNvSpPr txBox="1">
            <a:spLocks/>
          </p:cNvSpPr>
          <p:nvPr/>
        </p:nvSpPr>
        <p:spPr>
          <a:xfrm>
            <a:off x="4915660" y="533400"/>
            <a:ext cx="6757925" cy="730969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>
            <a:lvl1pPr>
              <a:defRPr sz="3000" b="0" i="0">
                <a:solidFill>
                  <a:schemeClr val="tx1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2700">
              <a:spcBef>
                <a:spcPts val="120"/>
              </a:spcBef>
            </a:pPr>
            <a:r>
              <a:rPr lang="ca-ES" sz="4650">
                <a:latin typeface="Calibri Light"/>
                <a:cs typeface="Calibri Light"/>
              </a:rPr>
              <a:t>Activitats en matèria de MD</a:t>
            </a:r>
            <a:endParaRPr lang="ca-ES" sz="4650" dirty="0">
              <a:latin typeface="Calibri Light"/>
              <a:cs typeface="Calibri Light"/>
            </a:endParaRPr>
          </a:p>
        </p:txBody>
      </p:sp>
      <p:sp>
        <p:nvSpPr>
          <p:cNvPr id="17" name="object 11">
            <a:extLst>
              <a:ext uri="{FF2B5EF4-FFF2-40B4-BE49-F238E27FC236}">
                <a16:creationId xmlns:a16="http://schemas.microsoft.com/office/drawing/2014/main" id="{416D219B-44B8-7AE5-1396-6315D17C7C35}"/>
              </a:ext>
            </a:extLst>
          </p:cNvPr>
          <p:cNvSpPr/>
          <p:nvPr/>
        </p:nvSpPr>
        <p:spPr>
          <a:xfrm>
            <a:off x="3979164" y="1503731"/>
            <a:ext cx="7501890" cy="0"/>
          </a:xfrm>
          <a:custGeom>
            <a:avLst/>
            <a:gdLst/>
            <a:ahLst/>
            <a:cxnLst/>
            <a:rect l="l" t="t" r="r" b="b"/>
            <a:pathLst>
              <a:path w="7501890">
                <a:moveTo>
                  <a:pt x="0" y="0"/>
                </a:moveTo>
                <a:lnTo>
                  <a:pt x="7501636" y="0"/>
                </a:lnTo>
              </a:path>
            </a:pathLst>
          </a:custGeom>
          <a:ln w="63500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13">
            <a:extLst>
              <a:ext uri="{FF2B5EF4-FFF2-40B4-BE49-F238E27FC236}">
                <a16:creationId xmlns:a16="http://schemas.microsoft.com/office/drawing/2014/main" id="{2463247F-C30C-42FC-C37C-725F7A327A61}"/>
              </a:ext>
            </a:extLst>
          </p:cNvPr>
          <p:cNvSpPr/>
          <p:nvPr/>
        </p:nvSpPr>
        <p:spPr>
          <a:xfrm>
            <a:off x="4057141" y="640131"/>
            <a:ext cx="667385" cy="667385"/>
          </a:xfrm>
          <a:custGeom>
            <a:avLst/>
            <a:gdLst/>
            <a:ahLst/>
            <a:cxnLst/>
            <a:rect l="l" t="t" r="r" b="b"/>
            <a:pathLst>
              <a:path w="667385" h="667385">
                <a:moveTo>
                  <a:pt x="333629" y="0"/>
                </a:moveTo>
                <a:lnTo>
                  <a:pt x="280900" y="4110"/>
                </a:lnTo>
                <a:lnTo>
                  <a:pt x="230196" y="16243"/>
                </a:lnTo>
                <a:lnTo>
                  <a:pt x="182259" y="36100"/>
                </a:lnTo>
                <a:lnTo>
                  <a:pt x="137833" y="63382"/>
                </a:lnTo>
                <a:lnTo>
                  <a:pt x="97662" y="97789"/>
                </a:lnTo>
                <a:lnTo>
                  <a:pt x="63287" y="137959"/>
                </a:lnTo>
                <a:lnTo>
                  <a:pt x="36050" y="182378"/>
                </a:lnTo>
                <a:lnTo>
                  <a:pt x="16226" y="230295"/>
                </a:lnTo>
                <a:lnTo>
                  <a:pt x="4108" y="280962"/>
                </a:lnTo>
                <a:lnTo>
                  <a:pt x="0" y="333628"/>
                </a:lnTo>
                <a:lnTo>
                  <a:pt x="4109" y="386357"/>
                </a:lnTo>
                <a:lnTo>
                  <a:pt x="16235" y="437061"/>
                </a:lnTo>
                <a:lnTo>
                  <a:pt x="36073" y="484998"/>
                </a:lnTo>
                <a:lnTo>
                  <a:pt x="63317" y="529424"/>
                </a:lnTo>
                <a:lnTo>
                  <a:pt x="97662" y="569595"/>
                </a:lnTo>
                <a:lnTo>
                  <a:pt x="137833" y="603940"/>
                </a:lnTo>
                <a:lnTo>
                  <a:pt x="182259" y="631184"/>
                </a:lnTo>
                <a:lnTo>
                  <a:pt x="230196" y="651022"/>
                </a:lnTo>
                <a:lnTo>
                  <a:pt x="280900" y="663148"/>
                </a:lnTo>
                <a:lnTo>
                  <a:pt x="333629" y="667258"/>
                </a:lnTo>
                <a:lnTo>
                  <a:pt x="386307" y="663148"/>
                </a:lnTo>
                <a:lnTo>
                  <a:pt x="436998" y="651022"/>
                </a:lnTo>
                <a:lnTo>
                  <a:pt x="445947" y="647319"/>
                </a:lnTo>
                <a:lnTo>
                  <a:pt x="333629" y="647319"/>
                </a:lnTo>
                <a:lnTo>
                  <a:pt x="284062" y="643450"/>
                </a:lnTo>
                <a:lnTo>
                  <a:pt x="236409" y="632034"/>
                </a:lnTo>
                <a:lnTo>
                  <a:pt x="191366" y="613358"/>
                </a:lnTo>
                <a:lnTo>
                  <a:pt x="149627" y="587708"/>
                </a:lnTo>
                <a:lnTo>
                  <a:pt x="111887" y="555371"/>
                </a:lnTo>
                <a:lnTo>
                  <a:pt x="79549" y="517630"/>
                </a:lnTo>
                <a:lnTo>
                  <a:pt x="53899" y="475891"/>
                </a:lnTo>
                <a:lnTo>
                  <a:pt x="35223" y="430848"/>
                </a:lnTo>
                <a:lnTo>
                  <a:pt x="23807" y="383195"/>
                </a:lnTo>
                <a:lnTo>
                  <a:pt x="19938" y="333628"/>
                </a:lnTo>
                <a:lnTo>
                  <a:pt x="23807" y="284111"/>
                </a:lnTo>
                <a:lnTo>
                  <a:pt x="35223" y="236464"/>
                </a:lnTo>
                <a:lnTo>
                  <a:pt x="53899" y="191403"/>
                </a:lnTo>
                <a:lnTo>
                  <a:pt x="79549" y="149639"/>
                </a:lnTo>
                <a:lnTo>
                  <a:pt x="111887" y="111887"/>
                </a:lnTo>
                <a:lnTo>
                  <a:pt x="149627" y="79611"/>
                </a:lnTo>
                <a:lnTo>
                  <a:pt x="191366" y="53999"/>
                </a:lnTo>
                <a:lnTo>
                  <a:pt x="236409" y="35342"/>
                </a:lnTo>
                <a:lnTo>
                  <a:pt x="284062" y="23933"/>
                </a:lnTo>
                <a:lnTo>
                  <a:pt x="333629" y="20065"/>
                </a:lnTo>
                <a:lnTo>
                  <a:pt x="446225" y="20065"/>
                </a:lnTo>
                <a:lnTo>
                  <a:pt x="436998" y="16243"/>
                </a:lnTo>
                <a:lnTo>
                  <a:pt x="386307" y="4110"/>
                </a:lnTo>
                <a:lnTo>
                  <a:pt x="333629" y="0"/>
                </a:lnTo>
                <a:close/>
              </a:path>
              <a:path w="667385" h="667385">
                <a:moveTo>
                  <a:pt x="446225" y="20065"/>
                </a:moveTo>
                <a:lnTo>
                  <a:pt x="333629" y="20065"/>
                </a:lnTo>
                <a:lnTo>
                  <a:pt x="383146" y="23933"/>
                </a:lnTo>
                <a:lnTo>
                  <a:pt x="430793" y="35342"/>
                </a:lnTo>
                <a:lnTo>
                  <a:pt x="475854" y="53999"/>
                </a:lnTo>
                <a:lnTo>
                  <a:pt x="517618" y="79611"/>
                </a:lnTo>
                <a:lnTo>
                  <a:pt x="555371" y="111887"/>
                </a:lnTo>
                <a:lnTo>
                  <a:pt x="587646" y="149639"/>
                </a:lnTo>
                <a:lnTo>
                  <a:pt x="613258" y="191403"/>
                </a:lnTo>
                <a:lnTo>
                  <a:pt x="631915" y="236464"/>
                </a:lnTo>
                <a:lnTo>
                  <a:pt x="643324" y="284111"/>
                </a:lnTo>
                <a:lnTo>
                  <a:pt x="647192" y="333628"/>
                </a:lnTo>
                <a:lnTo>
                  <a:pt x="643324" y="383195"/>
                </a:lnTo>
                <a:lnTo>
                  <a:pt x="631915" y="430848"/>
                </a:lnTo>
                <a:lnTo>
                  <a:pt x="613258" y="475891"/>
                </a:lnTo>
                <a:lnTo>
                  <a:pt x="587646" y="517630"/>
                </a:lnTo>
                <a:lnTo>
                  <a:pt x="555371" y="555371"/>
                </a:lnTo>
                <a:lnTo>
                  <a:pt x="517618" y="587708"/>
                </a:lnTo>
                <a:lnTo>
                  <a:pt x="475854" y="613358"/>
                </a:lnTo>
                <a:lnTo>
                  <a:pt x="430793" y="632034"/>
                </a:lnTo>
                <a:lnTo>
                  <a:pt x="383146" y="643450"/>
                </a:lnTo>
                <a:lnTo>
                  <a:pt x="333629" y="647319"/>
                </a:lnTo>
                <a:lnTo>
                  <a:pt x="445947" y="647319"/>
                </a:lnTo>
                <a:lnTo>
                  <a:pt x="484934" y="631184"/>
                </a:lnTo>
                <a:lnTo>
                  <a:pt x="529347" y="603940"/>
                </a:lnTo>
                <a:lnTo>
                  <a:pt x="569468" y="569595"/>
                </a:lnTo>
                <a:lnTo>
                  <a:pt x="603875" y="529424"/>
                </a:lnTo>
                <a:lnTo>
                  <a:pt x="631157" y="484998"/>
                </a:lnTo>
                <a:lnTo>
                  <a:pt x="651014" y="437061"/>
                </a:lnTo>
                <a:lnTo>
                  <a:pt x="663147" y="386357"/>
                </a:lnTo>
                <a:lnTo>
                  <a:pt x="667258" y="333628"/>
                </a:lnTo>
                <a:lnTo>
                  <a:pt x="663147" y="280962"/>
                </a:lnTo>
                <a:lnTo>
                  <a:pt x="651014" y="230295"/>
                </a:lnTo>
                <a:lnTo>
                  <a:pt x="631157" y="182378"/>
                </a:lnTo>
                <a:lnTo>
                  <a:pt x="603875" y="137959"/>
                </a:lnTo>
                <a:lnTo>
                  <a:pt x="569468" y="97789"/>
                </a:lnTo>
                <a:lnTo>
                  <a:pt x="529347" y="63382"/>
                </a:lnTo>
                <a:lnTo>
                  <a:pt x="484934" y="36100"/>
                </a:lnTo>
                <a:lnTo>
                  <a:pt x="446225" y="20065"/>
                </a:lnTo>
                <a:close/>
              </a:path>
            </a:pathLst>
          </a:custGeom>
          <a:solidFill>
            <a:srgbClr val="00AFE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1" name="Picture 6" descr="picto Recurs econòmic">
            <a:extLst>
              <a:ext uri="{FF2B5EF4-FFF2-40B4-BE49-F238E27FC236}">
                <a16:creationId xmlns:a16="http://schemas.microsoft.com/office/drawing/2014/main" id="{C4C39485-D8E3-4D7F-338F-CC7E2B14DA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2044" y="773798"/>
            <a:ext cx="400050" cy="400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object 9">
            <a:extLst>
              <a:ext uri="{FF2B5EF4-FFF2-40B4-BE49-F238E27FC236}">
                <a16:creationId xmlns:a16="http://schemas.microsoft.com/office/drawing/2014/main" id="{E3B43303-B0F6-287A-976A-AF1F636FF3EF}"/>
              </a:ext>
            </a:extLst>
          </p:cNvPr>
          <p:cNvSpPr txBox="1"/>
          <p:nvPr/>
        </p:nvSpPr>
        <p:spPr>
          <a:xfrm>
            <a:off x="730097" y="5659932"/>
            <a:ext cx="1784503" cy="450764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ts val="1670"/>
              </a:lnSpc>
              <a:spcBef>
                <a:spcPts val="115"/>
              </a:spcBef>
            </a:pPr>
            <a:r>
              <a:rPr sz="1450" dirty="0" err="1">
                <a:solidFill>
                  <a:srgbClr val="39393A"/>
                </a:solidFill>
                <a:latin typeface="Calibri Light"/>
                <a:cs typeface="Calibri Light"/>
              </a:rPr>
              <a:t>Catàleg</a:t>
            </a:r>
            <a:r>
              <a:rPr sz="1450" spc="204" dirty="0">
                <a:solidFill>
                  <a:srgbClr val="39393A"/>
                </a:solidFill>
                <a:latin typeface="Calibri Light"/>
                <a:cs typeface="Calibri Light"/>
              </a:rPr>
              <a:t> </a:t>
            </a:r>
            <a:r>
              <a:rPr lang="ca-ES" sz="1450" dirty="0">
                <a:solidFill>
                  <a:srgbClr val="39393A"/>
                </a:solidFill>
                <a:latin typeface="Calibri Light"/>
                <a:cs typeface="Calibri Light"/>
              </a:rPr>
              <a:t>2027</a:t>
            </a:r>
            <a:endParaRPr sz="1450" dirty="0">
              <a:latin typeface="Calibri Light"/>
              <a:cs typeface="Calibri Light"/>
            </a:endParaRPr>
          </a:p>
          <a:p>
            <a:pPr marL="12700">
              <a:lnSpc>
                <a:spcPts val="1670"/>
              </a:lnSpc>
            </a:pPr>
            <a:r>
              <a:rPr lang="ca-ES" sz="1450" dirty="0">
                <a:solidFill>
                  <a:srgbClr val="39393A"/>
                </a:solidFill>
                <a:latin typeface="Calibri Light"/>
                <a:cs typeface="Calibri Light"/>
              </a:rPr>
              <a:t>Memòria democràtica</a:t>
            </a:r>
            <a:endParaRPr sz="1450" dirty="0">
              <a:latin typeface="Calibri Light"/>
              <a:cs typeface="Calibri Light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A73A3D1-D626-BE6F-3D83-E38F717584E6}"/>
              </a:ext>
            </a:extLst>
          </p:cNvPr>
          <p:cNvSpPr/>
          <p:nvPr/>
        </p:nvSpPr>
        <p:spPr>
          <a:xfrm>
            <a:off x="4175589" y="1800840"/>
            <a:ext cx="7497996" cy="430985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 typeface="Arial" panose="020B0604020202020204" pitchFamily="34" charset="0"/>
              <a:buChar char="•"/>
            </a:pPr>
            <a:endParaRPr lang="es-ES" dirty="0">
              <a:solidFill>
                <a:schemeClr val="tx1"/>
              </a:solidFill>
              <a:latin typeface="+mn-lt"/>
              <a:ea typeface="+mn-ea"/>
              <a:cs typeface="Calibri Light"/>
            </a:endParaRPr>
          </a:p>
          <a:p>
            <a:pPr algn="l"/>
            <a:r>
              <a:rPr lang="ca-ES" dirty="0">
                <a:solidFill>
                  <a:schemeClr val="tx1"/>
                </a:solidFill>
                <a:latin typeface="DiBa"/>
              </a:rPr>
              <a:t>Cada sol·licitud podrà incloure un </a:t>
            </a:r>
            <a:r>
              <a:rPr lang="ca-ES" b="1" dirty="0">
                <a:solidFill>
                  <a:srgbClr val="00B0F0"/>
                </a:solidFill>
                <a:latin typeface="DiBa"/>
              </a:rPr>
              <a:t>màxim de dues línies d'actuació</a:t>
            </a:r>
            <a:r>
              <a:rPr lang="ca-ES" dirty="0">
                <a:solidFill>
                  <a:schemeClr val="tx1"/>
                </a:solidFill>
                <a:latin typeface="DiBa"/>
              </a:rPr>
              <a:t>. </a:t>
            </a:r>
            <a:br>
              <a:rPr lang="ca-ES" dirty="0">
                <a:solidFill>
                  <a:schemeClr val="tx1"/>
                </a:solidFill>
                <a:latin typeface="DiBa"/>
              </a:rPr>
            </a:br>
            <a:r>
              <a:rPr lang="ca-ES" dirty="0">
                <a:solidFill>
                  <a:schemeClr val="tx1"/>
                </a:solidFill>
                <a:latin typeface="DiBa"/>
              </a:rPr>
              <a:t>Les línies </a:t>
            </a:r>
            <a:r>
              <a:rPr lang="ca-ES" b="1" dirty="0">
                <a:solidFill>
                  <a:srgbClr val="00B0F0"/>
                </a:solidFill>
                <a:latin typeface="DiBa"/>
              </a:rPr>
              <a:t>A i B són excloents</a:t>
            </a:r>
            <a:r>
              <a:rPr lang="ca-ES" dirty="0">
                <a:solidFill>
                  <a:schemeClr val="tx1"/>
                </a:solidFill>
                <a:latin typeface="DiBa"/>
              </a:rPr>
              <a:t>, no es poden sol·licitar simultàniament.</a:t>
            </a:r>
          </a:p>
          <a:p>
            <a:pPr algn="l"/>
            <a:br>
              <a:rPr lang="ca-ES" dirty="0">
                <a:solidFill>
                  <a:schemeClr val="tx1"/>
                </a:solidFill>
                <a:latin typeface="DiBa"/>
              </a:rPr>
            </a:br>
            <a:r>
              <a:rPr lang="ca-ES" dirty="0">
                <a:solidFill>
                  <a:schemeClr val="tx1"/>
                </a:solidFill>
                <a:latin typeface="DiBa"/>
              </a:rPr>
              <a:t>L'import total sol·licitat no podrà superar l'import màxim resultant de la suma dels imports màxims establerts per a cadascuna de les línies seleccionades.</a:t>
            </a:r>
          </a:p>
          <a:p>
            <a:pPr algn="l"/>
            <a:endParaRPr lang="ca-ES" dirty="0">
              <a:solidFill>
                <a:schemeClr val="tx1"/>
              </a:solidFill>
              <a:latin typeface="DiBa"/>
            </a:endParaRPr>
          </a:p>
          <a:p>
            <a:pPr algn="l"/>
            <a:endParaRPr lang="ca-ES" dirty="0">
              <a:solidFill>
                <a:schemeClr val="tx1"/>
              </a:solidFill>
              <a:latin typeface="DiBa"/>
            </a:endParaRPr>
          </a:p>
          <a:p>
            <a:pPr algn="l"/>
            <a:endParaRPr lang="ca-ES" dirty="0">
              <a:solidFill>
                <a:schemeClr val="tx1"/>
              </a:solidFill>
              <a:latin typeface="DiBa"/>
            </a:endParaRPr>
          </a:p>
          <a:p>
            <a:pPr algn="l"/>
            <a:endParaRPr lang="ca-ES" dirty="0">
              <a:solidFill>
                <a:schemeClr val="tx1"/>
              </a:solidFill>
              <a:latin typeface="DiBa"/>
            </a:endParaRPr>
          </a:p>
          <a:p>
            <a:pPr algn="l"/>
            <a:endParaRPr lang="ca-ES" dirty="0">
              <a:solidFill>
                <a:schemeClr val="tx1"/>
              </a:solidFill>
              <a:latin typeface="DiBa"/>
            </a:endParaRPr>
          </a:p>
          <a:p>
            <a:pPr algn="l"/>
            <a:br>
              <a:rPr lang="ca-ES" dirty="0">
                <a:solidFill>
                  <a:schemeClr val="tx1"/>
                </a:solidFill>
                <a:latin typeface="DiBa"/>
              </a:rPr>
            </a:br>
            <a:br>
              <a:rPr lang="ca-ES" dirty="0">
                <a:solidFill>
                  <a:schemeClr val="tx1"/>
                </a:solidFill>
                <a:latin typeface="DiBa"/>
              </a:rPr>
            </a:br>
            <a:r>
              <a:rPr lang="ca-ES" dirty="0">
                <a:solidFill>
                  <a:schemeClr val="tx1"/>
                </a:solidFill>
                <a:latin typeface="DiBa"/>
              </a:rPr>
              <a:t>La selecció de la línia o línies d'actuació haurà de ser </a:t>
            </a:r>
            <a:r>
              <a:rPr lang="ca-ES" b="1" dirty="0">
                <a:solidFill>
                  <a:srgbClr val="00B0F0"/>
                </a:solidFill>
                <a:latin typeface="DiBa"/>
              </a:rPr>
              <a:t>coherent amb la naturalesa del projecte</a:t>
            </a:r>
            <a:r>
              <a:rPr lang="ca-ES" dirty="0">
                <a:solidFill>
                  <a:schemeClr val="tx1"/>
                </a:solidFill>
                <a:latin typeface="DiBa"/>
              </a:rPr>
              <a:t>. En cas contrari, serà motiu de requeriment d'esmena</a:t>
            </a:r>
            <a:r>
              <a:rPr lang="ca-ES" dirty="0">
                <a:solidFill>
                  <a:schemeClr val="lt1"/>
                </a:solidFill>
                <a:latin typeface="DiBa"/>
              </a:rPr>
              <a:t>.</a:t>
            </a:r>
            <a:br>
              <a:rPr lang="ca-ES" dirty="0">
                <a:latin typeface="DiBa"/>
              </a:rPr>
            </a:br>
            <a:endParaRPr lang="es-ES" dirty="0">
              <a:solidFill>
                <a:schemeClr val="tx1"/>
              </a:solidFill>
              <a:latin typeface="DiBa"/>
              <a:cs typeface="Calibri Light"/>
            </a:endParaRPr>
          </a:p>
          <a:p>
            <a:pPr algn="ctr"/>
            <a:endParaRPr lang="es-ES" sz="1600" b="1" dirty="0">
              <a:solidFill>
                <a:schemeClr val="tx1"/>
              </a:solidFill>
            </a:endParaRPr>
          </a:p>
        </p:txBody>
      </p:sp>
      <p:graphicFrame>
        <p:nvGraphicFramePr>
          <p:cNvPr id="7" name="Taula 6">
            <a:extLst>
              <a:ext uri="{FF2B5EF4-FFF2-40B4-BE49-F238E27FC236}">
                <a16:creationId xmlns:a16="http://schemas.microsoft.com/office/drawing/2014/main" id="{A0E5F05A-DE2E-B9DE-BC76-8B4A325467B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751400"/>
              </p:ext>
            </p:extLst>
          </p:nvPr>
        </p:nvGraphicFramePr>
        <p:xfrm>
          <a:off x="6673663" y="3444604"/>
          <a:ext cx="2501847" cy="1556654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1130247">
                  <a:extLst>
                    <a:ext uri="{9D8B030D-6E8A-4147-A177-3AD203B41FA5}">
                      <a16:colId xmlns:a16="http://schemas.microsoft.com/office/drawing/2014/main" val="4198969870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103342462"/>
                    </a:ext>
                  </a:extLst>
                </a:gridCol>
              </a:tblGrid>
              <a:tr h="29617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a-ES" sz="1500" b="1" dirty="0">
                          <a:solidFill>
                            <a:srgbClr val="00B0F0"/>
                          </a:solidFill>
                          <a:effectLst/>
                        </a:rPr>
                        <a:t>Combinació</a:t>
                      </a:r>
                    </a:p>
                  </a:txBody>
                  <a:tcPr marL="74044" marR="74044" marT="37022" marB="37022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a-ES" sz="1500" b="1" dirty="0">
                          <a:solidFill>
                            <a:srgbClr val="00B0F0"/>
                          </a:solidFill>
                          <a:effectLst/>
                        </a:rPr>
                        <a:t>Import màxim</a:t>
                      </a:r>
                    </a:p>
                  </a:txBody>
                  <a:tcPr marL="74044" marR="74044" marT="37022" marB="37022" anchor="ctr"/>
                </a:tc>
                <a:extLst>
                  <a:ext uri="{0D108BD9-81ED-4DB2-BD59-A6C34878D82A}">
                    <a16:rowId xmlns:a16="http://schemas.microsoft.com/office/drawing/2014/main" val="2063105699"/>
                  </a:ext>
                </a:extLst>
              </a:tr>
              <a:tr h="29617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a-ES" sz="1500">
                          <a:effectLst/>
                        </a:rPr>
                        <a:t>A + C</a:t>
                      </a:r>
                    </a:p>
                  </a:txBody>
                  <a:tcPr marL="74044" marR="74044" marT="37022" marB="37022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a-ES" sz="1500">
                          <a:effectLst/>
                        </a:rPr>
                        <a:t>5.000 €</a:t>
                      </a:r>
                    </a:p>
                  </a:txBody>
                  <a:tcPr marL="74044" marR="74044" marT="37022" marB="37022" anchor="ctr"/>
                </a:tc>
                <a:extLst>
                  <a:ext uri="{0D108BD9-81ED-4DB2-BD59-A6C34878D82A}">
                    <a16:rowId xmlns:a16="http://schemas.microsoft.com/office/drawing/2014/main" val="3136341244"/>
                  </a:ext>
                </a:extLst>
              </a:tr>
              <a:tr h="11945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a-ES" sz="1500">
                          <a:effectLst/>
                        </a:rPr>
                        <a:t>A + D</a:t>
                      </a:r>
                    </a:p>
                  </a:txBody>
                  <a:tcPr marL="74044" marR="74044" marT="37022" marB="37022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a-ES" sz="1500" dirty="0">
                          <a:effectLst/>
                        </a:rPr>
                        <a:t>5.500 €</a:t>
                      </a:r>
                    </a:p>
                  </a:txBody>
                  <a:tcPr marL="74044" marR="74044" marT="37022" marB="37022" anchor="ctr"/>
                </a:tc>
                <a:extLst>
                  <a:ext uri="{0D108BD9-81ED-4DB2-BD59-A6C34878D82A}">
                    <a16:rowId xmlns:a16="http://schemas.microsoft.com/office/drawing/2014/main" val="2934304072"/>
                  </a:ext>
                </a:extLst>
              </a:tr>
              <a:tr h="29617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a-ES" sz="1500" dirty="0">
                          <a:effectLst/>
                        </a:rPr>
                        <a:t>B + C</a:t>
                      </a:r>
                    </a:p>
                  </a:txBody>
                  <a:tcPr marL="74044" marR="74044" marT="37022" marB="37022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a-ES" sz="1500">
                          <a:effectLst/>
                        </a:rPr>
                        <a:t>7.500 €</a:t>
                      </a:r>
                    </a:p>
                  </a:txBody>
                  <a:tcPr marL="74044" marR="74044" marT="37022" marB="37022" anchor="ctr"/>
                </a:tc>
                <a:extLst>
                  <a:ext uri="{0D108BD9-81ED-4DB2-BD59-A6C34878D82A}">
                    <a16:rowId xmlns:a16="http://schemas.microsoft.com/office/drawing/2014/main" val="4039079633"/>
                  </a:ext>
                </a:extLst>
              </a:tr>
              <a:tr h="33839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a-ES" sz="1500">
                          <a:effectLst/>
                        </a:rPr>
                        <a:t>B + D</a:t>
                      </a:r>
                    </a:p>
                  </a:txBody>
                  <a:tcPr marL="74044" marR="74044" marT="37022" marB="37022" anchor="ctr"/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9048"/>
                        </a:lnSpc>
                        <a:buNone/>
                      </a:pPr>
                      <a:r>
                        <a:rPr lang="ca-ES" sz="1500" dirty="0">
                          <a:effectLst/>
                        </a:rPr>
                        <a:t>7.000 €</a:t>
                      </a:r>
                      <a:endParaRPr lang="ca-ES" sz="900" b="0" i="0" dirty="0"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74044" marR="74044" marT="37022" marB="37022" anchor="ctr"/>
                </a:tc>
                <a:extLst>
                  <a:ext uri="{0D108BD9-81ED-4DB2-BD59-A6C34878D82A}">
                    <a16:rowId xmlns:a16="http://schemas.microsoft.com/office/drawing/2014/main" val="39431235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202184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D7C7AC5F-14CB-5E8A-D539-2694121686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>
            <a:extLst>
              <a:ext uri="{FF2B5EF4-FFF2-40B4-BE49-F238E27FC236}">
                <a16:creationId xmlns:a16="http://schemas.microsoft.com/office/drawing/2014/main" id="{2EF91979-012A-D2FC-C2A1-55217BD87C20}"/>
              </a:ext>
            </a:extLst>
          </p:cNvPr>
          <p:cNvGrpSpPr/>
          <p:nvPr/>
        </p:nvGrpSpPr>
        <p:grpSpPr>
          <a:xfrm>
            <a:off x="0" y="28575"/>
            <a:ext cx="3493135" cy="6858000"/>
            <a:chOff x="0" y="0"/>
            <a:chExt cx="3493135" cy="6858000"/>
          </a:xfrm>
        </p:grpSpPr>
        <p:pic>
          <p:nvPicPr>
            <p:cNvPr id="3" name="object 3">
              <a:extLst>
                <a:ext uri="{FF2B5EF4-FFF2-40B4-BE49-F238E27FC236}">
                  <a16:creationId xmlns:a16="http://schemas.microsoft.com/office/drawing/2014/main" id="{A68D15A9-B5EC-7C04-A33C-35B724B7D21D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38200" y="333743"/>
              <a:ext cx="1331722" cy="442099"/>
            </a:xfrm>
            <a:prstGeom prst="rect">
              <a:avLst/>
            </a:prstGeom>
          </p:spPr>
        </p:pic>
        <p:sp>
          <p:nvSpPr>
            <p:cNvPr id="4" name="object 4">
              <a:extLst>
                <a:ext uri="{FF2B5EF4-FFF2-40B4-BE49-F238E27FC236}">
                  <a16:creationId xmlns:a16="http://schemas.microsoft.com/office/drawing/2014/main" id="{86CBD602-A784-B1F4-92D4-2D06E5FF3A95}"/>
                </a:ext>
              </a:extLst>
            </p:cNvPr>
            <p:cNvSpPr/>
            <p:nvPr/>
          </p:nvSpPr>
          <p:spPr>
            <a:xfrm>
              <a:off x="0" y="0"/>
              <a:ext cx="3244215" cy="6858000"/>
            </a:xfrm>
            <a:custGeom>
              <a:avLst/>
              <a:gdLst/>
              <a:ahLst/>
              <a:cxnLst/>
              <a:rect l="l" t="t" r="r" b="b"/>
              <a:pathLst>
                <a:path w="3244215" h="6858000">
                  <a:moveTo>
                    <a:pt x="3243961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3243961" y="6858000"/>
                  </a:lnTo>
                  <a:lnTo>
                    <a:pt x="3243961" y="0"/>
                  </a:lnTo>
                  <a:close/>
                </a:path>
              </a:pathLst>
            </a:custGeom>
            <a:solidFill>
              <a:srgbClr val="39393A">
                <a:alpha val="470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>
              <a:extLst>
                <a:ext uri="{FF2B5EF4-FFF2-40B4-BE49-F238E27FC236}">
                  <a16:creationId xmlns:a16="http://schemas.microsoft.com/office/drawing/2014/main" id="{2290BB67-95C9-481D-162B-D7D37D071842}"/>
                </a:ext>
              </a:extLst>
            </p:cNvPr>
            <p:cNvSpPr/>
            <p:nvPr/>
          </p:nvSpPr>
          <p:spPr>
            <a:xfrm>
              <a:off x="2994786" y="3178682"/>
              <a:ext cx="498475" cy="501015"/>
            </a:xfrm>
            <a:custGeom>
              <a:avLst/>
              <a:gdLst/>
              <a:ahLst/>
              <a:cxnLst/>
              <a:rect l="l" t="t" r="r" b="b"/>
              <a:pathLst>
                <a:path w="498475" h="501014">
                  <a:moveTo>
                    <a:pt x="249174" y="0"/>
                  </a:moveTo>
                  <a:lnTo>
                    <a:pt x="204337" y="4215"/>
                  </a:lnTo>
                  <a:lnTo>
                    <a:pt x="162156" y="15968"/>
                  </a:lnTo>
                  <a:lnTo>
                    <a:pt x="123331" y="34558"/>
                  </a:lnTo>
                  <a:lnTo>
                    <a:pt x="88560" y="59281"/>
                  </a:lnTo>
                  <a:lnTo>
                    <a:pt x="58543" y="89435"/>
                  </a:lnTo>
                  <a:lnTo>
                    <a:pt x="33979" y="124318"/>
                  </a:lnTo>
                  <a:lnTo>
                    <a:pt x="15568" y="163228"/>
                  </a:lnTo>
                  <a:lnTo>
                    <a:pt x="4008" y="205461"/>
                  </a:lnTo>
                  <a:lnTo>
                    <a:pt x="0" y="250316"/>
                  </a:lnTo>
                  <a:lnTo>
                    <a:pt x="4008" y="295172"/>
                  </a:lnTo>
                  <a:lnTo>
                    <a:pt x="15568" y="337405"/>
                  </a:lnTo>
                  <a:lnTo>
                    <a:pt x="33979" y="376315"/>
                  </a:lnTo>
                  <a:lnTo>
                    <a:pt x="58543" y="411198"/>
                  </a:lnTo>
                  <a:lnTo>
                    <a:pt x="88560" y="441352"/>
                  </a:lnTo>
                  <a:lnTo>
                    <a:pt x="123331" y="466075"/>
                  </a:lnTo>
                  <a:lnTo>
                    <a:pt x="162156" y="484665"/>
                  </a:lnTo>
                  <a:lnTo>
                    <a:pt x="204337" y="496418"/>
                  </a:lnTo>
                  <a:lnTo>
                    <a:pt x="249174" y="500633"/>
                  </a:lnTo>
                  <a:lnTo>
                    <a:pt x="294010" y="496418"/>
                  </a:lnTo>
                  <a:lnTo>
                    <a:pt x="336191" y="484665"/>
                  </a:lnTo>
                  <a:lnTo>
                    <a:pt x="375016" y="466075"/>
                  </a:lnTo>
                  <a:lnTo>
                    <a:pt x="409787" y="441352"/>
                  </a:lnTo>
                  <a:lnTo>
                    <a:pt x="439804" y="411198"/>
                  </a:lnTo>
                  <a:lnTo>
                    <a:pt x="464368" y="376315"/>
                  </a:lnTo>
                  <a:lnTo>
                    <a:pt x="482779" y="337405"/>
                  </a:lnTo>
                  <a:lnTo>
                    <a:pt x="494339" y="295172"/>
                  </a:lnTo>
                  <a:lnTo>
                    <a:pt x="498348" y="250316"/>
                  </a:lnTo>
                  <a:lnTo>
                    <a:pt x="494339" y="205461"/>
                  </a:lnTo>
                  <a:lnTo>
                    <a:pt x="482779" y="163228"/>
                  </a:lnTo>
                  <a:lnTo>
                    <a:pt x="464368" y="124318"/>
                  </a:lnTo>
                  <a:lnTo>
                    <a:pt x="439804" y="89435"/>
                  </a:lnTo>
                  <a:lnTo>
                    <a:pt x="409787" y="59281"/>
                  </a:lnTo>
                  <a:lnTo>
                    <a:pt x="375016" y="34558"/>
                  </a:lnTo>
                  <a:lnTo>
                    <a:pt x="336191" y="15968"/>
                  </a:lnTo>
                  <a:lnTo>
                    <a:pt x="294010" y="4215"/>
                  </a:lnTo>
                  <a:lnTo>
                    <a:pt x="249174" y="0"/>
                  </a:lnTo>
                  <a:close/>
                </a:path>
              </a:pathLst>
            </a:custGeom>
            <a:solidFill>
              <a:srgbClr val="00AF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>
              <a:extLst>
                <a:ext uri="{FF2B5EF4-FFF2-40B4-BE49-F238E27FC236}">
                  <a16:creationId xmlns:a16="http://schemas.microsoft.com/office/drawing/2014/main" id="{1D9692C6-773E-66D9-B91A-E3884F20CE23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120770" y="3342766"/>
              <a:ext cx="246380" cy="170434"/>
            </a:xfrm>
            <a:prstGeom prst="rect">
              <a:avLst/>
            </a:prstGeom>
          </p:spPr>
        </p:pic>
      </p:grpSp>
      <p:pic>
        <p:nvPicPr>
          <p:cNvPr id="15" name="object 15">
            <a:extLst>
              <a:ext uri="{FF2B5EF4-FFF2-40B4-BE49-F238E27FC236}">
                <a16:creationId xmlns:a16="http://schemas.microsoft.com/office/drawing/2014/main" id="{653F8EA4-2DA8-6F5C-3CC5-D98A78627BE7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52398" y="4466716"/>
            <a:ext cx="920889" cy="990600"/>
          </a:xfrm>
          <a:prstGeom prst="rect">
            <a:avLst/>
          </a:prstGeom>
        </p:spPr>
      </p:pic>
      <p:sp>
        <p:nvSpPr>
          <p:cNvPr id="18" name="QuadreDeText 17">
            <a:extLst>
              <a:ext uri="{FF2B5EF4-FFF2-40B4-BE49-F238E27FC236}">
                <a16:creationId xmlns:a16="http://schemas.microsoft.com/office/drawing/2014/main" id="{3A730484-93EE-4E68-84F0-E14E28E62F8B}"/>
              </a:ext>
            </a:extLst>
          </p:cNvPr>
          <p:cNvSpPr txBox="1"/>
          <p:nvPr/>
        </p:nvSpPr>
        <p:spPr>
          <a:xfrm>
            <a:off x="4915660" y="7010400"/>
            <a:ext cx="751187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00B0F0"/>
              </a:buClr>
            </a:pPr>
            <a:br>
              <a:rPr lang="ca-ES" sz="1200" dirty="0"/>
            </a:br>
            <a:endParaRPr lang="ca-E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QuadreDeText 11">
            <a:extLst>
              <a:ext uri="{FF2B5EF4-FFF2-40B4-BE49-F238E27FC236}">
                <a16:creationId xmlns:a16="http://schemas.microsoft.com/office/drawing/2014/main" id="{B1C9C624-D916-E482-55E5-D2CD73C5E9B7}"/>
              </a:ext>
            </a:extLst>
          </p:cNvPr>
          <p:cNvSpPr txBox="1"/>
          <p:nvPr/>
        </p:nvSpPr>
        <p:spPr>
          <a:xfrm>
            <a:off x="4156539" y="1800839"/>
            <a:ext cx="152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dirty="0">
                <a:solidFill>
                  <a:schemeClr val="bg1"/>
                </a:solidFill>
              </a:rPr>
              <a:t>D</a:t>
            </a:r>
          </a:p>
        </p:txBody>
      </p:sp>
      <p:sp>
        <p:nvSpPr>
          <p:cNvPr id="16" name="QuadreDeText 15">
            <a:extLst>
              <a:ext uri="{FF2B5EF4-FFF2-40B4-BE49-F238E27FC236}">
                <a16:creationId xmlns:a16="http://schemas.microsoft.com/office/drawing/2014/main" id="{CA3C02FA-4D92-3C6A-78B8-72D749A4DD8F}"/>
              </a:ext>
            </a:extLst>
          </p:cNvPr>
          <p:cNvSpPr txBox="1"/>
          <p:nvPr/>
        </p:nvSpPr>
        <p:spPr>
          <a:xfrm>
            <a:off x="4655014" y="1831062"/>
            <a:ext cx="6826040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a-ES" sz="2000" dirty="0">
                <a:solidFill>
                  <a:srgbClr val="00B0F0"/>
                </a:solidFill>
                <a:latin typeface="+mj-lt"/>
              </a:rPr>
              <a:t>CRITERIS DE VALORACIÓ</a:t>
            </a:r>
          </a:p>
          <a:p>
            <a:endParaRPr lang="ca-ES" sz="1400" dirty="0">
              <a:latin typeface="+mj-lt"/>
            </a:endParaRPr>
          </a:p>
        </p:txBody>
      </p:sp>
      <p:sp>
        <p:nvSpPr>
          <p:cNvPr id="14" name="object 7">
            <a:extLst>
              <a:ext uri="{FF2B5EF4-FFF2-40B4-BE49-F238E27FC236}">
                <a16:creationId xmlns:a16="http://schemas.microsoft.com/office/drawing/2014/main" id="{12A248F9-E1FB-1AC1-0084-0C14FB905E43}"/>
              </a:ext>
            </a:extLst>
          </p:cNvPr>
          <p:cNvSpPr txBox="1">
            <a:spLocks/>
          </p:cNvSpPr>
          <p:nvPr/>
        </p:nvSpPr>
        <p:spPr>
          <a:xfrm>
            <a:off x="4915660" y="533400"/>
            <a:ext cx="6757925" cy="730969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>
            <a:lvl1pPr>
              <a:defRPr sz="3000" b="0" i="0">
                <a:solidFill>
                  <a:schemeClr val="tx1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2700">
              <a:spcBef>
                <a:spcPts val="120"/>
              </a:spcBef>
            </a:pPr>
            <a:r>
              <a:rPr lang="ca-ES" sz="4650">
                <a:latin typeface="Calibri Light"/>
                <a:cs typeface="Calibri Light"/>
              </a:rPr>
              <a:t>Activitats en matèria de MD</a:t>
            </a:r>
            <a:endParaRPr lang="ca-ES" sz="4650" dirty="0">
              <a:latin typeface="Calibri Light"/>
              <a:cs typeface="Calibri Light"/>
            </a:endParaRPr>
          </a:p>
        </p:txBody>
      </p:sp>
      <p:sp>
        <p:nvSpPr>
          <p:cNvPr id="17" name="object 11">
            <a:extLst>
              <a:ext uri="{FF2B5EF4-FFF2-40B4-BE49-F238E27FC236}">
                <a16:creationId xmlns:a16="http://schemas.microsoft.com/office/drawing/2014/main" id="{107F9ACF-170E-6BB4-866F-BE2EFAB83FD1}"/>
              </a:ext>
            </a:extLst>
          </p:cNvPr>
          <p:cNvSpPr/>
          <p:nvPr/>
        </p:nvSpPr>
        <p:spPr>
          <a:xfrm>
            <a:off x="3979164" y="1503731"/>
            <a:ext cx="7501890" cy="0"/>
          </a:xfrm>
          <a:custGeom>
            <a:avLst/>
            <a:gdLst/>
            <a:ahLst/>
            <a:cxnLst/>
            <a:rect l="l" t="t" r="r" b="b"/>
            <a:pathLst>
              <a:path w="7501890">
                <a:moveTo>
                  <a:pt x="0" y="0"/>
                </a:moveTo>
                <a:lnTo>
                  <a:pt x="7501636" y="0"/>
                </a:lnTo>
              </a:path>
            </a:pathLst>
          </a:custGeom>
          <a:ln w="63500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13">
            <a:extLst>
              <a:ext uri="{FF2B5EF4-FFF2-40B4-BE49-F238E27FC236}">
                <a16:creationId xmlns:a16="http://schemas.microsoft.com/office/drawing/2014/main" id="{509E22EF-8A23-567E-9342-9B66C244B05D}"/>
              </a:ext>
            </a:extLst>
          </p:cNvPr>
          <p:cNvSpPr/>
          <p:nvPr/>
        </p:nvSpPr>
        <p:spPr>
          <a:xfrm>
            <a:off x="4057141" y="640131"/>
            <a:ext cx="667385" cy="667385"/>
          </a:xfrm>
          <a:custGeom>
            <a:avLst/>
            <a:gdLst/>
            <a:ahLst/>
            <a:cxnLst/>
            <a:rect l="l" t="t" r="r" b="b"/>
            <a:pathLst>
              <a:path w="667385" h="667385">
                <a:moveTo>
                  <a:pt x="333629" y="0"/>
                </a:moveTo>
                <a:lnTo>
                  <a:pt x="280900" y="4110"/>
                </a:lnTo>
                <a:lnTo>
                  <a:pt x="230196" y="16243"/>
                </a:lnTo>
                <a:lnTo>
                  <a:pt x="182259" y="36100"/>
                </a:lnTo>
                <a:lnTo>
                  <a:pt x="137833" y="63382"/>
                </a:lnTo>
                <a:lnTo>
                  <a:pt x="97662" y="97789"/>
                </a:lnTo>
                <a:lnTo>
                  <a:pt x="63287" y="137959"/>
                </a:lnTo>
                <a:lnTo>
                  <a:pt x="36050" y="182378"/>
                </a:lnTo>
                <a:lnTo>
                  <a:pt x="16226" y="230295"/>
                </a:lnTo>
                <a:lnTo>
                  <a:pt x="4108" y="280962"/>
                </a:lnTo>
                <a:lnTo>
                  <a:pt x="0" y="333628"/>
                </a:lnTo>
                <a:lnTo>
                  <a:pt x="4109" y="386357"/>
                </a:lnTo>
                <a:lnTo>
                  <a:pt x="16235" y="437061"/>
                </a:lnTo>
                <a:lnTo>
                  <a:pt x="36073" y="484998"/>
                </a:lnTo>
                <a:lnTo>
                  <a:pt x="63317" y="529424"/>
                </a:lnTo>
                <a:lnTo>
                  <a:pt x="97662" y="569595"/>
                </a:lnTo>
                <a:lnTo>
                  <a:pt x="137833" y="603940"/>
                </a:lnTo>
                <a:lnTo>
                  <a:pt x="182259" y="631184"/>
                </a:lnTo>
                <a:lnTo>
                  <a:pt x="230196" y="651022"/>
                </a:lnTo>
                <a:lnTo>
                  <a:pt x="280900" y="663148"/>
                </a:lnTo>
                <a:lnTo>
                  <a:pt x="333629" y="667258"/>
                </a:lnTo>
                <a:lnTo>
                  <a:pt x="386307" y="663148"/>
                </a:lnTo>
                <a:lnTo>
                  <a:pt x="436998" y="651022"/>
                </a:lnTo>
                <a:lnTo>
                  <a:pt x="445947" y="647319"/>
                </a:lnTo>
                <a:lnTo>
                  <a:pt x="333629" y="647319"/>
                </a:lnTo>
                <a:lnTo>
                  <a:pt x="284062" y="643450"/>
                </a:lnTo>
                <a:lnTo>
                  <a:pt x="236409" y="632034"/>
                </a:lnTo>
                <a:lnTo>
                  <a:pt x="191366" y="613358"/>
                </a:lnTo>
                <a:lnTo>
                  <a:pt x="149627" y="587708"/>
                </a:lnTo>
                <a:lnTo>
                  <a:pt x="111887" y="555371"/>
                </a:lnTo>
                <a:lnTo>
                  <a:pt x="79549" y="517630"/>
                </a:lnTo>
                <a:lnTo>
                  <a:pt x="53899" y="475891"/>
                </a:lnTo>
                <a:lnTo>
                  <a:pt x="35223" y="430848"/>
                </a:lnTo>
                <a:lnTo>
                  <a:pt x="23807" y="383195"/>
                </a:lnTo>
                <a:lnTo>
                  <a:pt x="19938" y="333628"/>
                </a:lnTo>
                <a:lnTo>
                  <a:pt x="23807" y="284111"/>
                </a:lnTo>
                <a:lnTo>
                  <a:pt x="35223" y="236464"/>
                </a:lnTo>
                <a:lnTo>
                  <a:pt x="53899" y="191403"/>
                </a:lnTo>
                <a:lnTo>
                  <a:pt x="79549" y="149639"/>
                </a:lnTo>
                <a:lnTo>
                  <a:pt x="111887" y="111887"/>
                </a:lnTo>
                <a:lnTo>
                  <a:pt x="149627" y="79611"/>
                </a:lnTo>
                <a:lnTo>
                  <a:pt x="191366" y="53999"/>
                </a:lnTo>
                <a:lnTo>
                  <a:pt x="236409" y="35342"/>
                </a:lnTo>
                <a:lnTo>
                  <a:pt x="284062" y="23933"/>
                </a:lnTo>
                <a:lnTo>
                  <a:pt x="333629" y="20065"/>
                </a:lnTo>
                <a:lnTo>
                  <a:pt x="446225" y="20065"/>
                </a:lnTo>
                <a:lnTo>
                  <a:pt x="436998" y="16243"/>
                </a:lnTo>
                <a:lnTo>
                  <a:pt x="386307" y="4110"/>
                </a:lnTo>
                <a:lnTo>
                  <a:pt x="333629" y="0"/>
                </a:lnTo>
                <a:close/>
              </a:path>
              <a:path w="667385" h="667385">
                <a:moveTo>
                  <a:pt x="446225" y="20065"/>
                </a:moveTo>
                <a:lnTo>
                  <a:pt x="333629" y="20065"/>
                </a:lnTo>
                <a:lnTo>
                  <a:pt x="383146" y="23933"/>
                </a:lnTo>
                <a:lnTo>
                  <a:pt x="430793" y="35342"/>
                </a:lnTo>
                <a:lnTo>
                  <a:pt x="475854" y="53999"/>
                </a:lnTo>
                <a:lnTo>
                  <a:pt x="517618" y="79611"/>
                </a:lnTo>
                <a:lnTo>
                  <a:pt x="555371" y="111887"/>
                </a:lnTo>
                <a:lnTo>
                  <a:pt x="587646" y="149639"/>
                </a:lnTo>
                <a:lnTo>
                  <a:pt x="613258" y="191403"/>
                </a:lnTo>
                <a:lnTo>
                  <a:pt x="631915" y="236464"/>
                </a:lnTo>
                <a:lnTo>
                  <a:pt x="643324" y="284111"/>
                </a:lnTo>
                <a:lnTo>
                  <a:pt x="647192" y="333628"/>
                </a:lnTo>
                <a:lnTo>
                  <a:pt x="643324" y="383195"/>
                </a:lnTo>
                <a:lnTo>
                  <a:pt x="631915" y="430848"/>
                </a:lnTo>
                <a:lnTo>
                  <a:pt x="613258" y="475891"/>
                </a:lnTo>
                <a:lnTo>
                  <a:pt x="587646" y="517630"/>
                </a:lnTo>
                <a:lnTo>
                  <a:pt x="555371" y="555371"/>
                </a:lnTo>
                <a:lnTo>
                  <a:pt x="517618" y="587708"/>
                </a:lnTo>
                <a:lnTo>
                  <a:pt x="475854" y="613358"/>
                </a:lnTo>
                <a:lnTo>
                  <a:pt x="430793" y="632034"/>
                </a:lnTo>
                <a:lnTo>
                  <a:pt x="383146" y="643450"/>
                </a:lnTo>
                <a:lnTo>
                  <a:pt x="333629" y="647319"/>
                </a:lnTo>
                <a:lnTo>
                  <a:pt x="445947" y="647319"/>
                </a:lnTo>
                <a:lnTo>
                  <a:pt x="484934" y="631184"/>
                </a:lnTo>
                <a:lnTo>
                  <a:pt x="529347" y="603940"/>
                </a:lnTo>
                <a:lnTo>
                  <a:pt x="569468" y="569595"/>
                </a:lnTo>
                <a:lnTo>
                  <a:pt x="603875" y="529424"/>
                </a:lnTo>
                <a:lnTo>
                  <a:pt x="631157" y="484998"/>
                </a:lnTo>
                <a:lnTo>
                  <a:pt x="651014" y="437061"/>
                </a:lnTo>
                <a:lnTo>
                  <a:pt x="663147" y="386357"/>
                </a:lnTo>
                <a:lnTo>
                  <a:pt x="667258" y="333628"/>
                </a:lnTo>
                <a:lnTo>
                  <a:pt x="663147" y="280962"/>
                </a:lnTo>
                <a:lnTo>
                  <a:pt x="651014" y="230295"/>
                </a:lnTo>
                <a:lnTo>
                  <a:pt x="631157" y="182378"/>
                </a:lnTo>
                <a:lnTo>
                  <a:pt x="603875" y="137959"/>
                </a:lnTo>
                <a:lnTo>
                  <a:pt x="569468" y="97789"/>
                </a:lnTo>
                <a:lnTo>
                  <a:pt x="529347" y="63382"/>
                </a:lnTo>
                <a:lnTo>
                  <a:pt x="484934" y="36100"/>
                </a:lnTo>
                <a:lnTo>
                  <a:pt x="446225" y="20065"/>
                </a:lnTo>
                <a:close/>
              </a:path>
            </a:pathLst>
          </a:custGeom>
          <a:solidFill>
            <a:srgbClr val="00AFE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1" name="Picture 6" descr="picto Recurs econòmic">
            <a:extLst>
              <a:ext uri="{FF2B5EF4-FFF2-40B4-BE49-F238E27FC236}">
                <a16:creationId xmlns:a16="http://schemas.microsoft.com/office/drawing/2014/main" id="{3C6A1C6C-1C9F-7020-6C35-400DFF34C0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2044" y="773798"/>
            <a:ext cx="400050" cy="400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object 9">
            <a:extLst>
              <a:ext uri="{FF2B5EF4-FFF2-40B4-BE49-F238E27FC236}">
                <a16:creationId xmlns:a16="http://schemas.microsoft.com/office/drawing/2014/main" id="{74B44FC4-D50A-CCAB-0B96-A425E2412ED8}"/>
              </a:ext>
            </a:extLst>
          </p:cNvPr>
          <p:cNvSpPr txBox="1"/>
          <p:nvPr/>
        </p:nvSpPr>
        <p:spPr>
          <a:xfrm>
            <a:off x="730097" y="5659932"/>
            <a:ext cx="1784503" cy="450764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ts val="1670"/>
              </a:lnSpc>
              <a:spcBef>
                <a:spcPts val="115"/>
              </a:spcBef>
            </a:pPr>
            <a:r>
              <a:rPr sz="1450" dirty="0" err="1">
                <a:solidFill>
                  <a:srgbClr val="39393A"/>
                </a:solidFill>
                <a:latin typeface="Calibri Light"/>
                <a:cs typeface="Calibri Light"/>
              </a:rPr>
              <a:t>Catàleg</a:t>
            </a:r>
            <a:r>
              <a:rPr sz="1450" spc="204" dirty="0">
                <a:solidFill>
                  <a:srgbClr val="39393A"/>
                </a:solidFill>
                <a:latin typeface="Calibri Light"/>
                <a:cs typeface="Calibri Light"/>
              </a:rPr>
              <a:t> </a:t>
            </a:r>
            <a:r>
              <a:rPr lang="ca-ES" sz="1450" dirty="0">
                <a:solidFill>
                  <a:srgbClr val="39393A"/>
                </a:solidFill>
                <a:latin typeface="Calibri Light"/>
                <a:cs typeface="Calibri Light"/>
              </a:rPr>
              <a:t>2027</a:t>
            </a:r>
            <a:endParaRPr sz="1450" dirty="0">
              <a:latin typeface="Calibri Light"/>
              <a:cs typeface="Calibri Light"/>
            </a:endParaRPr>
          </a:p>
          <a:p>
            <a:pPr marL="12700">
              <a:lnSpc>
                <a:spcPts val="1670"/>
              </a:lnSpc>
            </a:pPr>
            <a:r>
              <a:rPr lang="ca-ES" sz="1450" dirty="0">
                <a:solidFill>
                  <a:srgbClr val="39393A"/>
                </a:solidFill>
                <a:latin typeface="Calibri Light"/>
                <a:cs typeface="Calibri Light"/>
              </a:rPr>
              <a:t>Memòria democràtica</a:t>
            </a:r>
            <a:endParaRPr sz="1450" dirty="0">
              <a:latin typeface="Calibri Light"/>
              <a:cs typeface="Calibri Light"/>
            </a:endParaRPr>
          </a:p>
        </p:txBody>
      </p:sp>
      <p:graphicFrame>
        <p:nvGraphicFramePr>
          <p:cNvPr id="7" name="Taula 6">
            <a:extLst>
              <a:ext uri="{FF2B5EF4-FFF2-40B4-BE49-F238E27FC236}">
                <a16:creationId xmlns:a16="http://schemas.microsoft.com/office/drawing/2014/main" id="{FF391875-378D-D46A-8756-CEC97163213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6227530"/>
              </p:ext>
            </p:extLst>
          </p:nvPr>
        </p:nvGraphicFramePr>
        <p:xfrm>
          <a:off x="4562094" y="2444241"/>
          <a:ext cx="6252365" cy="1854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88466">
                  <a:extLst>
                    <a:ext uri="{9D8B030D-6E8A-4147-A177-3AD203B41FA5}">
                      <a16:colId xmlns:a16="http://schemas.microsoft.com/office/drawing/2014/main" val="238582864"/>
                    </a:ext>
                  </a:extLst>
                </a:gridCol>
                <a:gridCol w="4087499">
                  <a:extLst>
                    <a:ext uri="{9D8B030D-6E8A-4147-A177-3AD203B41FA5}">
                      <a16:colId xmlns:a16="http://schemas.microsoft.com/office/drawing/2014/main" val="2718642154"/>
                    </a:ext>
                  </a:extLst>
                </a:gridCol>
                <a:gridCol w="1676400">
                  <a:extLst>
                    <a:ext uri="{9D8B030D-6E8A-4147-A177-3AD203B41FA5}">
                      <a16:colId xmlns:a16="http://schemas.microsoft.com/office/drawing/2014/main" val="2776113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ca-ES" sz="1800" b="0" dirty="0">
                          <a:solidFill>
                            <a:schemeClr val="tx1"/>
                          </a:solidFill>
                          <a:latin typeface="DiBa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ca-ES" sz="1800" b="0" dirty="0">
                          <a:solidFill>
                            <a:schemeClr val="tx1"/>
                          </a:solidFill>
                          <a:latin typeface="DiBa"/>
                        </a:rPr>
                        <a:t>Qualitat tècnica del projecte 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a-ES" sz="1800" b="0" dirty="0">
                          <a:solidFill>
                            <a:schemeClr val="tx1"/>
                          </a:solidFill>
                          <a:latin typeface="DiBa"/>
                        </a:rPr>
                        <a:t>30 punts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18935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a-ES" sz="1800" b="0" dirty="0">
                          <a:solidFill>
                            <a:schemeClr val="tx1"/>
                          </a:solidFill>
                          <a:latin typeface="DiBa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a-ES" sz="1800" b="0" dirty="0">
                          <a:solidFill>
                            <a:schemeClr val="tx1"/>
                          </a:solidFill>
                          <a:latin typeface="DiBa"/>
                        </a:rPr>
                        <a:t>Comunicació i retorn social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a-ES" sz="1800" dirty="0">
                          <a:latin typeface="DiBa"/>
                        </a:rPr>
                        <a:t>30 punts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50384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a-ES" sz="1800" b="0" dirty="0">
                          <a:solidFill>
                            <a:schemeClr val="tx1"/>
                          </a:solidFill>
                          <a:latin typeface="DiBa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a-ES" sz="1800" b="0" dirty="0">
                          <a:solidFill>
                            <a:schemeClr val="tx1"/>
                          </a:solidFill>
                          <a:latin typeface="DiBa"/>
                        </a:rPr>
                        <a:t>Col·laboració amb centres educatius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a-ES" sz="1800" dirty="0">
                          <a:latin typeface="DiBa"/>
                        </a:rPr>
                        <a:t>20 punts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65797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a-ES" sz="1800" b="0" dirty="0">
                          <a:solidFill>
                            <a:schemeClr val="tx1"/>
                          </a:solidFill>
                          <a:latin typeface="DiBa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a-ES" sz="1800" b="0" dirty="0">
                          <a:solidFill>
                            <a:schemeClr val="tx1"/>
                          </a:solidFill>
                          <a:latin typeface="DiBa"/>
                        </a:rPr>
                        <a:t>Detall del pressupost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a-ES" sz="1800" dirty="0">
                          <a:latin typeface="DiBa"/>
                        </a:rPr>
                        <a:t>10 punts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53291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a-ES" sz="1800" b="0" dirty="0">
                          <a:solidFill>
                            <a:schemeClr val="tx1"/>
                          </a:solidFill>
                          <a:latin typeface="DiBa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a-ES" sz="1800" b="0" dirty="0">
                          <a:solidFill>
                            <a:schemeClr val="tx1"/>
                          </a:solidFill>
                          <a:latin typeface="DiBa"/>
                        </a:rPr>
                        <a:t>Enfocaments específics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a-ES" sz="1800" dirty="0">
                          <a:latin typeface="DiBa"/>
                        </a:rPr>
                        <a:t>10 punts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5146008"/>
                  </a:ext>
                </a:extLst>
              </a:tr>
            </a:tbl>
          </a:graphicData>
        </a:graphic>
      </p:graphicFrame>
      <p:sp>
        <p:nvSpPr>
          <p:cNvPr id="10" name="QuadreDeText 9">
            <a:extLst>
              <a:ext uri="{FF2B5EF4-FFF2-40B4-BE49-F238E27FC236}">
                <a16:creationId xmlns:a16="http://schemas.microsoft.com/office/drawing/2014/main" id="{5A88ED2A-7ADC-182C-BC15-6F3BF4880482}"/>
              </a:ext>
            </a:extLst>
          </p:cNvPr>
          <p:cNvSpPr txBox="1"/>
          <p:nvPr/>
        </p:nvSpPr>
        <p:spPr>
          <a:xfrm>
            <a:off x="4562094" y="4724400"/>
            <a:ext cx="6486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800" b="1" dirty="0"/>
              <a:t>Per accedir al recurs s'estableix </a:t>
            </a:r>
            <a:r>
              <a:rPr lang="ca-ES" b="1" dirty="0"/>
              <a:t>un mínim de 60 punts. </a:t>
            </a:r>
          </a:p>
        </p:txBody>
      </p:sp>
    </p:spTree>
    <p:extLst>
      <p:ext uri="{BB962C8B-B14F-4D97-AF65-F5344CB8AC3E}">
        <p14:creationId xmlns:p14="http://schemas.microsoft.com/office/powerpoint/2010/main" val="35924651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72D0C9F4-72F8-F036-19C1-CE6D8B95C2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>
            <a:extLst>
              <a:ext uri="{FF2B5EF4-FFF2-40B4-BE49-F238E27FC236}">
                <a16:creationId xmlns:a16="http://schemas.microsoft.com/office/drawing/2014/main" id="{987B79EB-E81E-BD69-4D82-7DDE63075641}"/>
              </a:ext>
            </a:extLst>
          </p:cNvPr>
          <p:cNvGrpSpPr/>
          <p:nvPr/>
        </p:nvGrpSpPr>
        <p:grpSpPr>
          <a:xfrm>
            <a:off x="0" y="28575"/>
            <a:ext cx="3493135" cy="6858000"/>
            <a:chOff x="0" y="0"/>
            <a:chExt cx="3493135" cy="6858000"/>
          </a:xfrm>
        </p:grpSpPr>
        <p:pic>
          <p:nvPicPr>
            <p:cNvPr id="3" name="object 3">
              <a:extLst>
                <a:ext uri="{FF2B5EF4-FFF2-40B4-BE49-F238E27FC236}">
                  <a16:creationId xmlns:a16="http://schemas.microsoft.com/office/drawing/2014/main" id="{4646FEF6-13FE-A719-75DF-4ACD887921D9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38200" y="333743"/>
              <a:ext cx="1331722" cy="442099"/>
            </a:xfrm>
            <a:prstGeom prst="rect">
              <a:avLst/>
            </a:prstGeom>
          </p:spPr>
        </p:pic>
        <p:sp>
          <p:nvSpPr>
            <p:cNvPr id="4" name="object 4">
              <a:extLst>
                <a:ext uri="{FF2B5EF4-FFF2-40B4-BE49-F238E27FC236}">
                  <a16:creationId xmlns:a16="http://schemas.microsoft.com/office/drawing/2014/main" id="{DA3E63E8-3DB6-ABA1-BDD5-465ED99DC85A}"/>
                </a:ext>
              </a:extLst>
            </p:cNvPr>
            <p:cNvSpPr/>
            <p:nvPr/>
          </p:nvSpPr>
          <p:spPr>
            <a:xfrm>
              <a:off x="0" y="0"/>
              <a:ext cx="3244215" cy="6858000"/>
            </a:xfrm>
            <a:custGeom>
              <a:avLst/>
              <a:gdLst/>
              <a:ahLst/>
              <a:cxnLst/>
              <a:rect l="l" t="t" r="r" b="b"/>
              <a:pathLst>
                <a:path w="3244215" h="6858000">
                  <a:moveTo>
                    <a:pt x="3243961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3243961" y="6858000"/>
                  </a:lnTo>
                  <a:lnTo>
                    <a:pt x="3243961" y="0"/>
                  </a:lnTo>
                  <a:close/>
                </a:path>
              </a:pathLst>
            </a:custGeom>
            <a:solidFill>
              <a:srgbClr val="39393A">
                <a:alpha val="470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>
              <a:extLst>
                <a:ext uri="{FF2B5EF4-FFF2-40B4-BE49-F238E27FC236}">
                  <a16:creationId xmlns:a16="http://schemas.microsoft.com/office/drawing/2014/main" id="{E616F2E8-4109-540D-0749-443D94B0338F}"/>
                </a:ext>
              </a:extLst>
            </p:cNvPr>
            <p:cNvSpPr/>
            <p:nvPr/>
          </p:nvSpPr>
          <p:spPr>
            <a:xfrm>
              <a:off x="2994786" y="3178682"/>
              <a:ext cx="498475" cy="501015"/>
            </a:xfrm>
            <a:custGeom>
              <a:avLst/>
              <a:gdLst/>
              <a:ahLst/>
              <a:cxnLst/>
              <a:rect l="l" t="t" r="r" b="b"/>
              <a:pathLst>
                <a:path w="498475" h="501014">
                  <a:moveTo>
                    <a:pt x="249174" y="0"/>
                  </a:moveTo>
                  <a:lnTo>
                    <a:pt x="204337" y="4215"/>
                  </a:lnTo>
                  <a:lnTo>
                    <a:pt x="162156" y="15968"/>
                  </a:lnTo>
                  <a:lnTo>
                    <a:pt x="123331" y="34558"/>
                  </a:lnTo>
                  <a:lnTo>
                    <a:pt x="88560" y="59281"/>
                  </a:lnTo>
                  <a:lnTo>
                    <a:pt x="58543" y="89435"/>
                  </a:lnTo>
                  <a:lnTo>
                    <a:pt x="33979" y="124318"/>
                  </a:lnTo>
                  <a:lnTo>
                    <a:pt x="15568" y="163228"/>
                  </a:lnTo>
                  <a:lnTo>
                    <a:pt x="4008" y="205461"/>
                  </a:lnTo>
                  <a:lnTo>
                    <a:pt x="0" y="250316"/>
                  </a:lnTo>
                  <a:lnTo>
                    <a:pt x="4008" y="295172"/>
                  </a:lnTo>
                  <a:lnTo>
                    <a:pt x="15568" y="337405"/>
                  </a:lnTo>
                  <a:lnTo>
                    <a:pt x="33979" y="376315"/>
                  </a:lnTo>
                  <a:lnTo>
                    <a:pt x="58543" y="411198"/>
                  </a:lnTo>
                  <a:lnTo>
                    <a:pt x="88560" y="441352"/>
                  </a:lnTo>
                  <a:lnTo>
                    <a:pt x="123331" y="466075"/>
                  </a:lnTo>
                  <a:lnTo>
                    <a:pt x="162156" y="484665"/>
                  </a:lnTo>
                  <a:lnTo>
                    <a:pt x="204337" y="496418"/>
                  </a:lnTo>
                  <a:lnTo>
                    <a:pt x="249174" y="500633"/>
                  </a:lnTo>
                  <a:lnTo>
                    <a:pt x="294010" y="496418"/>
                  </a:lnTo>
                  <a:lnTo>
                    <a:pt x="336191" y="484665"/>
                  </a:lnTo>
                  <a:lnTo>
                    <a:pt x="375016" y="466075"/>
                  </a:lnTo>
                  <a:lnTo>
                    <a:pt x="409787" y="441352"/>
                  </a:lnTo>
                  <a:lnTo>
                    <a:pt x="439804" y="411198"/>
                  </a:lnTo>
                  <a:lnTo>
                    <a:pt x="464368" y="376315"/>
                  </a:lnTo>
                  <a:lnTo>
                    <a:pt x="482779" y="337405"/>
                  </a:lnTo>
                  <a:lnTo>
                    <a:pt x="494339" y="295172"/>
                  </a:lnTo>
                  <a:lnTo>
                    <a:pt x="498348" y="250316"/>
                  </a:lnTo>
                  <a:lnTo>
                    <a:pt x="494339" y="205461"/>
                  </a:lnTo>
                  <a:lnTo>
                    <a:pt x="482779" y="163228"/>
                  </a:lnTo>
                  <a:lnTo>
                    <a:pt x="464368" y="124318"/>
                  </a:lnTo>
                  <a:lnTo>
                    <a:pt x="439804" y="89435"/>
                  </a:lnTo>
                  <a:lnTo>
                    <a:pt x="409787" y="59281"/>
                  </a:lnTo>
                  <a:lnTo>
                    <a:pt x="375016" y="34558"/>
                  </a:lnTo>
                  <a:lnTo>
                    <a:pt x="336191" y="15968"/>
                  </a:lnTo>
                  <a:lnTo>
                    <a:pt x="294010" y="4215"/>
                  </a:lnTo>
                  <a:lnTo>
                    <a:pt x="249174" y="0"/>
                  </a:lnTo>
                  <a:close/>
                </a:path>
              </a:pathLst>
            </a:custGeom>
            <a:solidFill>
              <a:srgbClr val="00AF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>
              <a:extLst>
                <a:ext uri="{FF2B5EF4-FFF2-40B4-BE49-F238E27FC236}">
                  <a16:creationId xmlns:a16="http://schemas.microsoft.com/office/drawing/2014/main" id="{45490407-85F7-A438-0CC5-64D0E56D2DC4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120770" y="3342766"/>
              <a:ext cx="246380" cy="170434"/>
            </a:xfrm>
            <a:prstGeom prst="rect">
              <a:avLst/>
            </a:prstGeom>
          </p:spPr>
        </p:pic>
      </p:grpSp>
      <p:pic>
        <p:nvPicPr>
          <p:cNvPr id="15" name="object 15">
            <a:extLst>
              <a:ext uri="{FF2B5EF4-FFF2-40B4-BE49-F238E27FC236}">
                <a16:creationId xmlns:a16="http://schemas.microsoft.com/office/drawing/2014/main" id="{8FDAD777-4CDE-1E96-0367-D9315A48F1E9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52398" y="4466716"/>
            <a:ext cx="920889" cy="990600"/>
          </a:xfrm>
          <a:prstGeom prst="rect">
            <a:avLst/>
          </a:prstGeom>
        </p:spPr>
      </p:pic>
      <p:sp>
        <p:nvSpPr>
          <p:cNvPr id="18" name="QuadreDeText 17">
            <a:extLst>
              <a:ext uri="{FF2B5EF4-FFF2-40B4-BE49-F238E27FC236}">
                <a16:creationId xmlns:a16="http://schemas.microsoft.com/office/drawing/2014/main" id="{FFE3E8AB-F0A5-E953-2A61-F0A3C06414D1}"/>
              </a:ext>
            </a:extLst>
          </p:cNvPr>
          <p:cNvSpPr txBox="1"/>
          <p:nvPr/>
        </p:nvSpPr>
        <p:spPr>
          <a:xfrm>
            <a:off x="4915660" y="7010400"/>
            <a:ext cx="751187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00B0F0"/>
              </a:buClr>
            </a:pPr>
            <a:br>
              <a:rPr lang="ca-ES" sz="1200" dirty="0"/>
            </a:br>
            <a:endParaRPr lang="ca-E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QuadreDeText 11">
            <a:extLst>
              <a:ext uri="{FF2B5EF4-FFF2-40B4-BE49-F238E27FC236}">
                <a16:creationId xmlns:a16="http://schemas.microsoft.com/office/drawing/2014/main" id="{F6A1069A-3100-57BA-6191-14C4519AB21F}"/>
              </a:ext>
            </a:extLst>
          </p:cNvPr>
          <p:cNvSpPr txBox="1"/>
          <p:nvPr/>
        </p:nvSpPr>
        <p:spPr>
          <a:xfrm>
            <a:off x="4156539" y="1800839"/>
            <a:ext cx="152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dirty="0">
                <a:solidFill>
                  <a:schemeClr val="bg1"/>
                </a:solidFill>
              </a:rPr>
              <a:t>D</a:t>
            </a:r>
          </a:p>
        </p:txBody>
      </p:sp>
      <p:sp>
        <p:nvSpPr>
          <p:cNvPr id="16" name="QuadreDeText 15">
            <a:extLst>
              <a:ext uri="{FF2B5EF4-FFF2-40B4-BE49-F238E27FC236}">
                <a16:creationId xmlns:a16="http://schemas.microsoft.com/office/drawing/2014/main" id="{7ED6CBF2-C481-4F5D-295C-D7D540EC032B}"/>
              </a:ext>
            </a:extLst>
          </p:cNvPr>
          <p:cNvSpPr txBox="1"/>
          <p:nvPr/>
        </p:nvSpPr>
        <p:spPr>
          <a:xfrm>
            <a:off x="4655014" y="1831062"/>
            <a:ext cx="6826040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a-ES" sz="2000" dirty="0">
                <a:solidFill>
                  <a:srgbClr val="00B0F0"/>
                </a:solidFill>
                <a:latin typeface="+mj-lt"/>
              </a:rPr>
              <a:t>CRITERIS DE VALORACIÓ</a:t>
            </a:r>
          </a:p>
          <a:p>
            <a:endParaRPr lang="ca-ES" sz="1400" dirty="0">
              <a:latin typeface="+mj-lt"/>
            </a:endParaRPr>
          </a:p>
        </p:txBody>
      </p:sp>
      <p:sp>
        <p:nvSpPr>
          <p:cNvPr id="14" name="object 7">
            <a:extLst>
              <a:ext uri="{FF2B5EF4-FFF2-40B4-BE49-F238E27FC236}">
                <a16:creationId xmlns:a16="http://schemas.microsoft.com/office/drawing/2014/main" id="{8A585BA9-634A-E6A8-3BFD-07FF0818E4B6}"/>
              </a:ext>
            </a:extLst>
          </p:cNvPr>
          <p:cNvSpPr txBox="1">
            <a:spLocks/>
          </p:cNvSpPr>
          <p:nvPr/>
        </p:nvSpPr>
        <p:spPr>
          <a:xfrm>
            <a:off x="4915660" y="533400"/>
            <a:ext cx="6757925" cy="730969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>
            <a:lvl1pPr>
              <a:defRPr sz="3000" b="0" i="0">
                <a:solidFill>
                  <a:schemeClr val="tx1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2700">
              <a:spcBef>
                <a:spcPts val="120"/>
              </a:spcBef>
            </a:pPr>
            <a:r>
              <a:rPr lang="ca-ES" sz="4650">
                <a:latin typeface="Calibri Light"/>
                <a:cs typeface="Calibri Light"/>
              </a:rPr>
              <a:t>Activitats en matèria de MD</a:t>
            </a:r>
            <a:endParaRPr lang="ca-ES" sz="4650" dirty="0">
              <a:latin typeface="Calibri Light"/>
              <a:cs typeface="Calibri Light"/>
            </a:endParaRPr>
          </a:p>
        </p:txBody>
      </p:sp>
      <p:sp>
        <p:nvSpPr>
          <p:cNvPr id="17" name="object 11">
            <a:extLst>
              <a:ext uri="{FF2B5EF4-FFF2-40B4-BE49-F238E27FC236}">
                <a16:creationId xmlns:a16="http://schemas.microsoft.com/office/drawing/2014/main" id="{0626D155-04DF-6004-469B-1CCD391C059E}"/>
              </a:ext>
            </a:extLst>
          </p:cNvPr>
          <p:cNvSpPr/>
          <p:nvPr/>
        </p:nvSpPr>
        <p:spPr>
          <a:xfrm>
            <a:off x="3979164" y="1503731"/>
            <a:ext cx="7501890" cy="0"/>
          </a:xfrm>
          <a:custGeom>
            <a:avLst/>
            <a:gdLst/>
            <a:ahLst/>
            <a:cxnLst/>
            <a:rect l="l" t="t" r="r" b="b"/>
            <a:pathLst>
              <a:path w="7501890">
                <a:moveTo>
                  <a:pt x="0" y="0"/>
                </a:moveTo>
                <a:lnTo>
                  <a:pt x="7501636" y="0"/>
                </a:lnTo>
              </a:path>
            </a:pathLst>
          </a:custGeom>
          <a:ln w="63500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13">
            <a:extLst>
              <a:ext uri="{FF2B5EF4-FFF2-40B4-BE49-F238E27FC236}">
                <a16:creationId xmlns:a16="http://schemas.microsoft.com/office/drawing/2014/main" id="{D9A1672E-3521-77E0-D2D3-509615253AD8}"/>
              </a:ext>
            </a:extLst>
          </p:cNvPr>
          <p:cNvSpPr/>
          <p:nvPr/>
        </p:nvSpPr>
        <p:spPr>
          <a:xfrm>
            <a:off x="4057141" y="640131"/>
            <a:ext cx="667385" cy="667385"/>
          </a:xfrm>
          <a:custGeom>
            <a:avLst/>
            <a:gdLst/>
            <a:ahLst/>
            <a:cxnLst/>
            <a:rect l="l" t="t" r="r" b="b"/>
            <a:pathLst>
              <a:path w="667385" h="667385">
                <a:moveTo>
                  <a:pt x="333629" y="0"/>
                </a:moveTo>
                <a:lnTo>
                  <a:pt x="280900" y="4110"/>
                </a:lnTo>
                <a:lnTo>
                  <a:pt x="230196" y="16243"/>
                </a:lnTo>
                <a:lnTo>
                  <a:pt x="182259" y="36100"/>
                </a:lnTo>
                <a:lnTo>
                  <a:pt x="137833" y="63382"/>
                </a:lnTo>
                <a:lnTo>
                  <a:pt x="97662" y="97789"/>
                </a:lnTo>
                <a:lnTo>
                  <a:pt x="63287" y="137959"/>
                </a:lnTo>
                <a:lnTo>
                  <a:pt x="36050" y="182378"/>
                </a:lnTo>
                <a:lnTo>
                  <a:pt x="16226" y="230295"/>
                </a:lnTo>
                <a:lnTo>
                  <a:pt x="4108" y="280962"/>
                </a:lnTo>
                <a:lnTo>
                  <a:pt x="0" y="333628"/>
                </a:lnTo>
                <a:lnTo>
                  <a:pt x="4109" y="386357"/>
                </a:lnTo>
                <a:lnTo>
                  <a:pt x="16235" y="437061"/>
                </a:lnTo>
                <a:lnTo>
                  <a:pt x="36073" y="484998"/>
                </a:lnTo>
                <a:lnTo>
                  <a:pt x="63317" y="529424"/>
                </a:lnTo>
                <a:lnTo>
                  <a:pt x="97662" y="569595"/>
                </a:lnTo>
                <a:lnTo>
                  <a:pt x="137833" y="603940"/>
                </a:lnTo>
                <a:lnTo>
                  <a:pt x="182259" y="631184"/>
                </a:lnTo>
                <a:lnTo>
                  <a:pt x="230196" y="651022"/>
                </a:lnTo>
                <a:lnTo>
                  <a:pt x="280900" y="663148"/>
                </a:lnTo>
                <a:lnTo>
                  <a:pt x="333629" y="667258"/>
                </a:lnTo>
                <a:lnTo>
                  <a:pt x="386307" y="663148"/>
                </a:lnTo>
                <a:lnTo>
                  <a:pt x="436998" y="651022"/>
                </a:lnTo>
                <a:lnTo>
                  <a:pt x="445947" y="647319"/>
                </a:lnTo>
                <a:lnTo>
                  <a:pt x="333629" y="647319"/>
                </a:lnTo>
                <a:lnTo>
                  <a:pt x="284062" y="643450"/>
                </a:lnTo>
                <a:lnTo>
                  <a:pt x="236409" y="632034"/>
                </a:lnTo>
                <a:lnTo>
                  <a:pt x="191366" y="613358"/>
                </a:lnTo>
                <a:lnTo>
                  <a:pt x="149627" y="587708"/>
                </a:lnTo>
                <a:lnTo>
                  <a:pt x="111887" y="555371"/>
                </a:lnTo>
                <a:lnTo>
                  <a:pt x="79549" y="517630"/>
                </a:lnTo>
                <a:lnTo>
                  <a:pt x="53899" y="475891"/>
                </a:lnTo>
                <a:lnTo>
                  <a:pt x="35223" y="430848"/>
                </a:lnTo>
                <a:lnTo>
                  <a:pt x="23807" y="383195"/>
                </a:lnTo>
                <a:lnTo>
                  <a:pt x="19938" y="333628"/>
                </a:lnTo>
                <a:lnTo>
                  <a:pt x="23807" y="284111"/>
                </a:lnTo>
                <a:lnTo>
                  <a:pt x="35223" y="236464"/>
                </a:lnTo>
                <a:lnTo>
                  <a:pt x="53899" y="191403"/>
                </a:lnTo>
                <a:lnTo>
                  <a:pt x="79549" y="149639"/>
                </a:lnTo>
                <a:lnTo>
                  <a:pt x="111887" y="111887"/>
                </a:lnTo>
                <a:lnTo>
                  <a:pt x="149627" y="79611"/>
                </a:lnTo>
                <a:lnTo>
                  <a:pt x="191366" y="53999"/>
                </a:lnTo>
                <a:lnTo>
                  <a:pt x="236409" y="35342"/>
                </a:lnTo>
                <a:lnTo>
                  <a:pt x="284062" y="23933"/>
                </a:lnTo>
                <a:lnTo>
                  <a:pt x="333629" y="20065"/>
                </a:lnTo>
                <a:lnTo>
                  <a:pt x="446225" y="20065"/>
                </a:lnTo>
                <a:lnTo>
                  <a:pt x="436998" y="16243"/>
                </a:lnTo>
                <a:lnTo>
                  <a:pt x="386307" y="4110"/>
                </a:lnTo>
                <a:lnTo>
                  <a:pt x="333629" y="0"/>
                </a:lnTo>
                <a:close/>
              </a:path>
              <a:path w="667385" h="667385">
                <a:moveTo>
                  <a:pt x="446225" y="20065"/>
                </a:moveTo>
                <a:lnTo>
                  <a:pt x="333629" y="20065"/>
                </a:lnTo>
                <a:lnTo>
                  <a:pt x="383146" y="23933"/>
                </a:lnTo>
                <a:lnTo>
                  <a:pt x="430793" y="35342"/>
                </a:lnTo>
                <a:lnTo>
                  <a:pt x="475854" y="53999"/>
                </a:lnTo>
                <a:lnTo>
                  <a:pt x="517618" y="79611"/>
                </a:lnTo>
                <a:lnTo>
                  <a:pt x="555371" y="111887"/>
                </a:lnTo>
                <a:lnTo>
                  <a:pt x="587646" y="149639"/>
                </a:lnTo>
                <a:lnTo>
                  <a:pt x="613258" y="191403"/>
                </a:lnTo>
                <a:lnTo>
                  <a:pt x="631915" y="236464"/>
                </a:lnTo>
                <a:lnTo>
                  <a:pt x="643324" y="284111"/>
                </a:lnTo>
                <a:lnTo>
                  <a:pt x="647192" y="333628"/>
                </a:lnTo>
                <a:lnTo>
                  <a:pt x="643324" y="383195"/>
                </a:lnTo>
                <a:lnTo>
                  <a:pt x="631915" y="430848"/>
                </a:lnTo>
                <a:lnTo>
                  <a:pt x="613258" y="475891"/>
                </a:lnTo>
                <a:lnTo>
                  <a:pt x="587646" y="517630"/>
                </a:lnTo>
                <a:lnTo>
                  <a:pt x="555371" y="555371"/>
                </a:lnTo>
                <a:lnTo>
                  <a:pt x="517618" y="587708"/>
                </a:lnTo>
                <a:lnTo>
                  <a:pt x="475854" y="613358"/>
                </a:lnTo>
                <a:lnTo>
                  <a:pt x="430793" y="632034"/>
                </a:lnTo>
                <a:lnTo>
                  <a:pt x="383146" y="643450"/>
                </a:lnTo>
                <a:lnTo>
                  <a:pt x="333629" y="647319"/>
                </a:lnTo>
                <a:lnTo>
                  <a:pt x="445947" y="647319"/>
                </a:lnTo>
                <a:lnTo>
                  <a:pt x="484934" y="631184"/>
                </a:lnTo>
                <a:lnTo>
                  <a:pt x="529347" y="603940"/>
                </a:lnTo>
                <a:lnTo>
                  <a:pt x="569468" y="569595"/>
                </a:lnTo>
                <a:lnTo>
                  <a:pt x="603875" y="529424"/>
                </a:lnTo>
                <a:lnTo>
                  <a:pt x="631157" y="484998"/>
                </a:lnTo>
                <a:lnTo>
                  <a:pt x="651014" y="437061"/>
                </a:lnTo>
                <a:lnTo>
                  <a:pt x="663147" y="386357"/>
                </a:lnTo>
                <a:lnTo>
                  <a:pt x="667258" y="333628"/>
                </a:lnTo>
                <a:lnTo>
                  <a:pt x="663147" y="280962"/>
                </a:lnTo>
                <a:lnTo>
                  <a:pt x="651014" y="230295"/>
                </a:lnTo>
                <a:lnTo>
                  <a:pt x="631157" y="182378"/>
                </a:lnTo>
                <a:lnTo>
                  <a:pt x="603875" y="137959"/>
                </a:lnTo>
                <a:lnTo>
                  <a:pt x="569468" y="97789"/>
                </a:lnTo>
                <a:lnTo>
                  <a:pt x="529347" y="63382"/>
                </a:lnTo>
                <a:lnTo>
                  <a:pt x="484934" y="36100"/>
                </a:lnTo>
                <a:lnTo>
                  <a:pt x="446225" y="20065"/>
                </a:lnTo>
                <a:close/>
              </a:path>
            </a:pathLst>
          </a:custGeom>
          <a:solidFill>
            <a:srgbClr val="00AFE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1" name="Picture 6" descr="picto Recurs econòmic">
            <a:extLst>
              <a:ext uri="{FF2B5EF4-FFF2-40B4-BE49-F238E27FC236}">
                <a16:creationId xmlns:a16="http://schemas.microsoft.com/office/drawing/2014/main" id="{A8FA7342-E805-A5E8-1181-D6EF6C6121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2044" y="773798"/>
            <a:ext cx="400050" cy="400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object 9">
            <a:extLst>
              <a:ext uri="{FF2B5EF4-FFF2-40B4-BE49-F238E27FC236}">
                <a16:creationId xmlns:a16="http://schemas.microsoft.com/office/drawing/2014/main" id="{AD25D79C-67DE-7545-484E-B678AE93A4F1}"/>
              </a:ext>
            </a:extLst>
          </p:cNvPr>
          <p:cNvSpPr txBox="1"/>
          <p:nvPr/>
        </p:nvSpPr>
        <p:spPr>
          <a:xfrm>
            <a:off x="730097" y="5659932"/>
            <a:ext cx="1784503" cy="450764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ts val="1670"/>
              </a:lnSpc>
              <a:spcBef>
                <a:spcPts val="115"/>
              </a:spcBef>
            </a:pPr>
            <a:r>
              <a:rPr sz="1450" dirty="0" err="1">
                <a:solidFill>
                  <a:srgbClr val="39393A"/>
                </a:solidFill>
                <a:latin typeface="Calibri Light"/>
                <a:cs typeface="Calibri Light"/>
              </a:rPr>
              <a:t>Catàleg</a:t>
            </a:r>
            <a:r>
              <a:rPr sz="1450" spc="204" dirty="0">
                <a:solidFill>
                  <a:srgbClr val="39393A"/>
                </a:solidFill>
                <a:latin typeface="Calibri Light"/>
                <a:cs typeface="Calibri Light"/>
              </a:rPr>
              <a:t> </a:t>
            </a:r>
            <a:r>
              <a:rPr lang="ca-ES" sz="1450" dirty="0">
                <a:solidFill>
                  <a:srgbClr val="39393A"/>
                </a:solidFill>
                <a:latin typeface="Calibri Light"/>
                <a:cs typeface="Calibri Light"/>
              </a:rPr>
              <a:t>2027</a:t>
            </a:r>
            <a:endParaRPr sz="1450" dirty="0">
              <a:latin typeface="Calibri Light"/>
              <a:cs typeface="Calibri Light"/>
            </a:endParaRPr>
          </a:p>
          <a:p>
            <a:pPr marL="12700">
              <a:lnSpc>
                <a:spcPts val="1670"/>
              </a:lnSpc>
            </a:pPr>
            <a:r>
              <a:rPr lang="ca-ES" sz="1450" dirty="0">
                <a:solidFill>
                  <a:srgbClr val="39393A"/>
                </a:solidFill>
                <a:latin typeface="Calibri Light"/>
                <a:cs typeface="Calibri Light"/>
              </a:rPr>
              <a:t>Memòria democràtica</a:t>
            </a:r>
            <a:endParaRPr sz="1450" dirty="0">
              <a:latin typeface="Calibri Light"/>
              <a:cs typeface="Calibri Light"/>
            </a:endParaRPr>
          </a:p>
        </p:txBody>
      </p:sp>
      <p:graphicFrame>
        <p:nvGraphicFramePr>
          <p:cNvPr id="7" name="Taula 6">
            <a:extLst>
              <a:ext uri="{FF2B5EF4-FFF2-40B4-BE49-F238E27FC236}">
                <a16:creationId xmlns:a16="http://schemas.microsoft.com/office/drawing/2014/main" id="{32716F85-786A-8155-DD54-194DE23AF6C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3771166"/>
              </p:ext>
            </p:extLst>
          </p:nvPr>
        </p:nvGraphicFramePr>
        <p:xfrm>
          <a:off x="4562094" y="2444241"/>
          <a:ext cx="6252365" cy="370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88466">
                  <a:extLst>
                    <a:ext uri="{9D8B030D-6E8A-4147-A177-3AD203B41FA5}">
                      <a16:colId xmlns:a16="http://schemas.microsoft.com/office/drawing/2014/main" val="238582864"/>
                    </a:ext>
                  </a:extLst>
                </a:gridCol>
                <a:gridCol w="4087499">
                  <a:extLst>
                    <a:ext uri="{9D8B030D-6E8A-4147-A177-3AD203B41FA5}">
                      <a16:colId xmlns:a16="http://schemas.microsoft.com/office/drawing/2014/main" val="2718642154"/>
                    </a:ext>
                  </a:extLst>
                </a:gridCol>
                <a:gridCol w="1676400">
                  <a:extLst>
                    <a:ext uri="{9D8B030D-6E8A-4147-A177-3AD203B41FA5}">
                      <a16:colId xmlns:a16="http://schemas.microsoft.com/office/drawing/2014/main" val="2776113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ca-ES" b="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ca-ES" sz="1800" b="0" dirty="0">
                          <a:solidFill>
                            <a:schemeClr val="tx1"/>
                          </a:solidFill>
                        </a:rPr>
                        <a:t>Qualitat tècnica del projecte  </a:t>
                      </a:r>
                      <a:endParaRPr lang="ca-ES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a-ES" b="0" dirty="0">
                          <a:solidFill>
                            <a:schemeClr val="tx1"/>
                          </a:solidFill>
                        </a:rPr>
                        <a:t>30 punts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1893528"/>
                  </a:ext>
                </a:extLst>
              </a:tr>
            </a:tbl>
          </a:graphicData>
        </a:graphic>
      </p:graphicFrame>
      <p:sp>
        <p:nvSpPr>
          <p:cNvPr id="10" name="QuadreDeText 9">
            <a:extLst>
              <a:ext uri="{FF2B5EF4-FFF2-40B4-BE49-F238E27FC236}">
                <a16:creationId xmlns:a16="http://schemas.microsoft.com/office/drawing/2014/main" id="{3D1745C8-3E1D-8B34-39F4-F411934D1003}"/>
              </a:ext>
            </a:extLst>
          </p:cNvPr>
          <p:cNvSpPr txBox="1"/>
          <p:nvPr/>
        </p:nvSpPr>
        <p:spPr>
          <a:xfrm>
            <a:off x="4390832" y="3045356"/>
            <a:ext cx="7090221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a-ES" sz="1800" i="0" dirty="0">
                <a:solidFill>
                  <a:sysClr val="windowText" lastClr="000000"/>
                </a:solidFill>
                <a:effectLst/>
                <a:latin typeface="DiBa"/>
              </a:rPr>
              <a:t>Claredat i coherència global del projecte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a-ES" dirty="0">
                <a:latin typeface="DiBa"/>
              </a:rPr>
              <a:t>Activitats detallades, equip de treball, calendari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a-ES" sz="1800" i="0" dirty="0">
                <a:solidFill>
                  <a:sysClr val="windowText" lastClr="000000"/>
                </a:solidFill>
                <a:effectLst/>
                <a:latin typeface="DiBa"/>
              </a:rPr>
              <a:t>Treball en xarxa amb entitats vinculades a l'àmbit memorialista o històric</a:t>
            </a:r>
            <a:br>
              <a:rPr lang="ca-ES" dirty="0"/>
            </a:br>
            <a:br>
              <a:rPr lang="ca-ES" dirty="0"/>
            </a:br>
            <a:endParaRPr lang="ca-ES" dirty="0"/>
          </a:p>
        </p:txBody>
      </p:sp>
    </p:spTree>
    <p:extLst>
      <p:ext uri="{BB962C8B-B14F-4D97-AF65-F5344CB8AC3E}">
        <p14:creationId xmlns:p14="http://schemas.microsoft.com/office/powerpoint/2010/main" val="20184653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A0233B68-9469-FDB7-D759-E3E5A14D98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>
            <a:extLst>
              <a:ext uri="{FF2B5EF4-FFF2-40B4-BE49-F238E27FC236}">
                <a16:creationId xmlns:a16="http://schemas.microsoft.com/office/drawing/2014/main" id="{F9D691CC-52B6-CB24-3F2E-758FF1C8EBCF}"/>
              </a:ext>
            </a:extLst>
          </p:cNvPr>
          <p:cNvGrpSpPr/>
          <p:nvPr/>
        </p:nvGrpSpPr>
        <p:grpSpPr>
          <a:xfrm>
            <a:off x="0" y="28575"/>
            <a:ext cx="3493135" cy="6858000"/>
            <a:chOff x="0" y="0"/>
            <a:chExt cx="3493135" cy="6858000"/>
          </a:xfrm>
        </p:grpSpPr>
        <p:pic>
          <p:nvPicPr>
            <p:cNvPr id="3" name="object 3">
              <a:extLst>
                <a:ext uri="{FF2B5EF4-FFF2-40B4-BE49-F238E27FC236}">
                  <a16:creationId xmlns:a16="http://schemas.microsoft.com/office/drawing/2014/main" id="{3EFAAA43-58E3-E868-2730-E0C2313A60D9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38200" y="333743"/>
              <a:ext cx="1331722" cy="442099"/>
            </a:xfrm>
            <a:prstGeom prst="rect">
              <a:avLst/>
            </a:prstGeom>
          </p:spPr>
        </p:pic>
        <p:sp>
          <p:nvSpPr>
            <p:cNvPr id="4" name="object 4">
              <a:extLst>
                <a:ext uri="{FF2B5EF4-FFF2-40B4-BE49-F238E27FC236}">
                  <a16:creationId xmlns:a16="http://schemas.microsoft.com/office/drawing/2014/main" id="{0106DC4D-F2C4-8F3F-1348-C59CBBC2B9B2}"/>
                </a:ext>
              </a:extLst>
            </p:cNvPr>
            <p:cNvSpPr/>
            <p:nvPr/>
          </p:nvSpPr>
          <p:spPr>
            <a:xfrm>
              <a:off x="0" y="0"/>
              <a:ext cx="3244215" cy="6858000"/>
            </a:xfrm>
            <a:custGeom>
              <a:avLst/>
              <a:gdLst/>
              <a:ahLst/>
              <a:cxnLst/>
              <a:rect l="l" t="t" r="r" b="b"/>
              <a:pathLst>
                <a:path w="3244215" h="6858000">
                  <a:moveTo>
                    <a:pt x="3243961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3243961" y="6858000"/>
                  </a:lnTo>
                  <a:lnTo>
                    <a:pt x="3243961" y="0"/>
                  </a:lnTo>
                  <a:close/>
                </a:path>
              </a:pathLst>
            </a:custGeom>
            <a:solidFill>
              <a:srgbClr val="39393A">
                <a:alpha val="470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>
              <a:extLst>
                <a:ext uri="{FF2B5EF4-FFF2-40B4-BE49-F238E27FC236}">
                  <a16:creationId xmlns:a16="http://schemas.microsoft.com/office/drawing/2014/main" id="{3E15B303-920E-4A1E-22D8-6B150877A4D0}"/>
                </a:ext>
              </a:extLst>
            </p:cNvPr>
            <p:cNvSpPr/>
            <p:nvPr/>
          </p:nvSpPr>
          <p:spPr>
            <a:xfrm>
              <a:off x="2994786" y="3178682"/>
              <a:ext cx="498475" cy="501015"/>
            </a:xfrm>
            <a:custGeom>
              <a:avLst/>
              <a:gdLst/>
              <a:ahLst/>
              <a:cxnLst/>
              <a:rect l="l" t="t" r="r" b="b"/>
              <a:pathLst>
                <a:path w="498475" h="501014">
                  <a:moveTo>
                    <a:pt x="249174" y="0"/>
                  </a:moveTo>
                  <a:lnTo>
                    <a:pt x="204337" y="4215"/>
                  </a:lnTo>
                  <a:lnTo>
                    <a:pt x="162156" y="15968"/>
                  </a:lnTo>
                  <a:lnTo>
                    <a:pt x="123331" y="34558"/>
                  </a:lnTo>
                  <a:lnTo>
                    <a:pt x="88560" y="59281"/>
                  </a:lnTo>
                  <a:lnTo>
                    <a:pt x="58543" y="89435"/>
                  </a:lnTo>
                  <a:lnTo>
                    <a:pt x="33979" y="124318"/>
                  </a:lnTo>
                  <a:lnTo>
                    <a:pt x="15568" y="163228"/>
                  </a:lnTo>
                  <a:lnTo>
                    <a:pt x="4008" y="205461"/>
                  </a:lnTo>
                  <a:lnTo>
                    <a:pt x="0" y="250316"/>
                  </a:lnTo>
                  <a:lnTo>
                    <a:pt x="4008" y="295172"/>
                  </a:lnTo>
                  <a:lnTo>
                    <a:pt x="15568" y="337405"/>
                  </a:lnTo>
                  <a:lnTo>
                    <a:pt x="33979" y="376315"/>
                  </a:lnTo>
                  <a:lnTo>
                    <a:pt x="58543" y="411198"/>
                  </a:lnTo>
                  <a:lnTo>
                    <a:pt x="88560" y="441352"/>
                  </a:lnTo>
                  <a:lnTo>
                    <a:pt x="123331" y="466075"/>
                  </a:lnTo>
                  <a:lnTo>
                    <a:pt x="162156" y="484665"/>
                  </a:lnTo>
                  <a:lnTo>
                    <a:pt x="204337" y="496418"/>
                  </a:lnTo>
                  <a:lnTo>
                    <a:pt x="249174" y="500633"/>
                  </a:lnTo>
                  <a:lnTo>
                    <a:pt x="294010" y="496418"/>
                  </a:lnTo>
                  <a:lnTo>
                    <a:pt x="336191" y="484665"/>
                  </a:lnTo>
                  <a:lnTo>
                    <a:pt x="375016" y="466075"/>
                  </a:lnTo>
                  <a:lnTo>
                    <a:pt x="409787" y="441352"/>
                  </a:lnTo>
                  <a:lnTo>
                    <a:pt x="439804" y="411198"/>
                  </a:lnTo>
                  <a:lnTo>
                    <a:pt x="464368" y="376315"/>
                  </a:lnTo>
                  <a:lnTo>
                    <a:pt x="482779" y="337405"/>
                  </a:lnTo>
                  <a:lnTo>
                    <a:pt x="494339" y="295172"/>
                  </a:lnTo>
                  <a:lnTo>
                    <a:pt x="498348" y="250316"/>
                  </a:lnTo>
                  <a:lnTo>
                    <a:pt x="494339" y="205461"/>
                  </a:lnTo>
                  <a:lnTo>
                    <a:pt x="482779" y="163228"/>
                  </a:lnTo>
                  <a:lnTo>
                    <a:pt x="464368" y="124318"/>
                  </a:lnTo>
                  <a:lnTo>
                    <a:pt x="439804" y="89435"/>
                  </a:lnTo>
                  <a:lnTo>
                    <a:pt x="409787" y="59281"/>
                  </a:lnTo>
                  <a:lnTo>
                    <a:pt x="375016" y="34558"/>
                  </a:lnTo>
                  <a:lnTo>
                    <a:pt x="336191" y="15968"/>
                  </a:lnTo>
                  <a:lnTo>
                    <a:pt x="294010" y="4215"/>
                  </a:lnTo>
                  <a:lnTo>
                    <a:pt x="249174" y="0"/>
                  </a:lnTo>
                  <a:close/>
                </a:path>
              </a:pathLst>
            </a:custGeom>
            <a:solidFill>
              <a:srgbClr val="00AF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>
              <a:extLst>
                <a:ext uri="{FF2B5EF4-FFF2-40B4-BE49-F238E27FC236}">
                  <a16:creationId xmlns:a16="http://schemas.microsoft.com/office/drawing/2014/main" id="{DA2F0382-6C7A-1E88-062C-322D759009FF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120770" y="3342766"/>
              <a:ext cx="246380" cy="170434"/>
            </a:xfrm>
            <a:prstGeom prst="rect">
              <a:avLst/>
            </a:prstGeom>
          </p:spPr>
        </p:pic>
      </p:grpSp>
      <p:pic>
        <p:nvPicPr>
          <p:cNvPr id="15" name="object 15">
            <a:extLst>
              <a:ext uri="{FF2B5EF4-FFF2-40B4-BE49-F238E27FC236}">
                <a16:creationId xmlns:a16="http://schemas.microsoft.com/office/drawing/2014/main" id="{99D623F7-BEA9-DF80-0F83-06D847D24D6C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52398" y="4466716"/>
            <a:ext cx="920889" cy="990600"/>
          </a:xfrm>
          <a:prstGeom prst="rect">
            <a:avLst/>
          </a:prstGeom>
        </p:spPr>
      </p:pic>
      <p:sp>
        <p:nvSpPr>
          <p:cNvPr id="18" name="QuadreDeText 17">
            <a:extLst>
              <a:ext uri="{FF2B5EF4-FFF2-40B4-BE49-F238E27FC236}">
                <a16:creationId xmlns:a16="http://schemas.microsoft.com/office/drawing/2014/main" id="{25360DA0-1DC4-B1BF-92AC-B81702251946}"/>
              </a:ext>
            </a:extLst>
          </p:cNvPr>
          <p:cNvSpPr txBox="1"/>
          <p:nvPr/>
        </p:nvSpPr>
        <p:spPr>
          <a:xfrm>
            <a:off x="4915660" y="7010400"/>
            <a:ext cx="751187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00B0F0"/>
              </a:buClr>
            </a:pPr>
            <a:br>
              <a:rPr lang="ca-ES" sz="1200" dirty="0"/>
            </a:br>
            <a:endParaRPr lang="ca-E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QuadreDeText 11">
            <a:extLst>
              <a:ext uri="{FF2B5EF4-FFF2-40B4-BE49-F238E27FC236}">
                <a16:creationId xmlns:a16="http://schemas.microsoft.com/office/drawing/2014/main" id="{851FF7F3-02E9-A124-FA71-BDC89B87E05B}"/>
              </a:ext>
            </a:extLst>
          </p:cNvPr>
          <p:cNvSpPr txBox="1"/>
          <p:nvPr/>
        </p:nvSpPr>
        <p:spPr>
          <a:xfrm>
            <a:off x="4156539" y="1800839"/>
            <a:ext cx="152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dirty="0">
                <a:solidFill>
                  <a:schemeClr val="bg1"/>
                </a:solidFill>
              </a:rPr>
              <a:t>D</a:t>
            </a:r>
          </a:p>
        </p:txBody>
      </p:sp>
      <p:sp>
        <p:nvSpPr>
          <p:cNvPr id="16" name="QuadreDeText 15">
            <a:extLst>
              <a:ext uri="{FF2B5EF4-FFF2-40B4-BE49-F238E27FC236}">
                <a16:creationId xmlns:a16="http://schemas.microsoft.com/office/drawing/2014/main" id="{65B0AE46-D8B0-9C51-9440-B693603854EB}"/>
              </a:ext>
            </a:extLst>
          </p:cNvPr>
          <p:cNvSpPr txBox="1"/>
          <p:nvPr/>
        </p:nvSpPr>
        <p:spPr>
          <a:xfrm>
            <a:off x="4655014" y="1831062"/>
            <a:ext cx="6826040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a-ES" sz="2000" dirty="0">
                <a:solidFill>
                  <a:srgbClr val="00B0F0"/>
                </a:solidFill>
                <a:latin typeface="+mj-lt"/>
              </a:rPr>
              <a:t>CRITERIS DE VALORACIÓ</a:t>
            </a:r>
          </a:p>
          <a:p>
            <a:endParaRPr lang="ca-ES" sz="1400" dirty="0">
              <a:latin typeface="+mj-lt"/>
            </a:endParaRPr>
          </a:p>
        </p:txBody>
      </p:sp>
      <p:sp>
        <p:nvSpPr>
          <p:cNvPr id="14" name="object 7">
            <a:extLst>
              <a:ext uri="{FF2B5EF4-FFF2-40B4-BE49-F238E27FC236}">
                <a16:creationId xmlns:a16="http://schemas.microsoft.com/office/drawing/2014/main" id="{EAE66281-B7FE-6D77-08A1-3555C074B6C8}"/>
              </a:ext>
            </a:extLst>
          </p:cNvPr>
          <p:cNvSpPr txBox="1">
            <a:spLocks/>
          </p:cNvSpPr>
          <p:nvPr/>
        </p:nvSpPr>
        <p:spPr>
          <a:xfrm>
            <a:off x="4915660" y="533400"/>
            <a:ext cx="6757925" cy="730969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>
            <a:lvl1pPr>
              <a:defRPr sz="3000" b="0" i="0">
                <a:solidFill>
                  <a:schemeClr val="tx1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2700">
              <a:spcBef>
                <a:spcPts val="120"/>
              </a:spcBef>
            </a:pPr>
            <a:r>
              <a:rPr lang="ca-ES" sz="4650">
                <a:latin typeface="Calibri Light"/>
                <a:cs typeface="Calibri Light"/>
              </a:rPr>
              <a:t>Activitats en matèria de MD</a:t>
            </a:r>
            <a:endParaRPr lang="ca-ES" sz="4650" dirty="0">
              <a:latin typeface="Calibri Light"/>
              <a:cs typeface="Calibri Light"/>
            </a:endParaRPr>
          </a:p>
        </p:txBody>
      </p:sp>
      <p:sp>
        <p:nvSpPr>
          <p:cNvPr id="17" name="object 11">
            <a:extLst>
              <a:ext uri="{FF2B5EF4-FFF2-40B4-BE49-F238E27FC236}">
                <a16:creationId xmlns:a16="http://schemas.microsoft.com/office/drawing/2014/main" id="{9618E200-7C71-0937-0D87-6F74D8EA6C8F}"/>
              </a:ext>
            </a:extLst>
          </p:cNvPr>
          <p:cNvSpPr/>
          <p:nvPr/>
        </p:nvSpPr>
        <p:spPr>
          <a:xfrm>
            <a:off x="3979164" y="1503731"/>
            <a:ext cx="7501890" cy="0"/>
          </a:xfrm>
          <a:custGeom>
            <a:avLst/>
            <a:gdLst/>
            <a:ahLst/>
            <a:cxnLst/>
            <a:rect l="l" t="t" r="r" b="b"/>
            <a:pathLst>
              <a:path w="7501890">
                <a:moveTo>
                  <a:pt x="0" y="0"/>
                </a:moveTo>
                <a:lnTo>
                  <a:pt x="7501636" y="0"/>
                </a:lnTo>
              </a:path>
            </a:pathLst>
          </a:custGeom>
          <a:ln w="63500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13">
            <a:extLst>
              <a:ext uri="{FF2B5EF4-FFF2-40B4-BE49-F238E27FC236}">
                <a16:creationId xmlns:a16="http://schemas.microsoft.com/office/drawing/2014/main" id="{44418BEC-DD74-2A69-DD56-C5D37DB1F737}"/>
              </a:ext>
            </a:extLst>
          </p:cNvPr>
          <p:cNvSpPr/>
          <p:nvPr/>
        </p:nvSpPr>
        <p:spPr>
          <a:xfrm>
            <a:off x="4057141" y="640131"/>
            <a:ext cx="667385" cy="667385"/>
          </a:xfrm>
          <a:custGeom>
            <a:avLst/>
            <a:gdLst/>
            <a:ahLst/>
            <a:cxnLst/>
            <a:rect l="l" t="t" r="r" b="b"/>
            <a:pathLst>
              <a:path w="667385" h="667385">
                <a:moveTo>
                  <a:pt x="333629" y="0"/>
                </a:moveTo>
                <a:lnTo>
                  <a:pt x="280900" y="4110"/>
                </a:lnTo>
                <a:lnTo>
                  <a:pt x="230196" y="16243"/>
                </a:lnTo>
                <a:lnTo>
                  <a:pt x="182259" y="36100"/>
                </a:lnTo>
                <a:lnTo>
                  <a:pt x="137833" y="63382"/>
                </a:lnTo>
                <a:lnTo>
                  <a:pt x="97662" y="97789"/>
                </a:lnTo>
                <a:lnTo>
                  <a:pt x="63287" y="137959"/>
                </a:lnTo>
                <a:lnTo>
                  <a:pt x="36050" y="182378"/>
                </a:lnTo>
                <a:lnTo>
                  <a:pt x="16226" y="230295"/>
                </a:lnTo>
                <a:lnTo>
                  <a:pt x="4108" y="280962"/>
                </a:lnTo>
                <a:lnTo>
                  <a:pt x="0" y="333628"/>
                </a:lnTo>
                <a:lnTo>
                  <a:pt x="4109" y="386357"/>
                </a:lnTo>
                <a:lnTo>
                  <a:pt x="16235" y="437061"/>
                </a:lnTo>
                <a:lnTo>
                  <a:pt x="36073" y="484998"/>
                </a:lnTo>
                <a:lnTo>
                  <a:pt x="63317" y="529424"/>
                </a:lnTo>
                <a:lnTo>
                  <a:pt x="97662" y="569595"/>
                </a:lnTo>
                <a:lnTo>
                  <a:pt x="137833" y="603940"/>
                </a:lnTo>
                <a:lnTo>
                  <a:pt x="182259" y="631184"/>
                </a:lnTo>
                <a:lnTo>
                  <a:pt x="230196" y="651022"/>
                </a:lnTo>
                <a:lnTo>
                  <a:pt x="280900" y="663148"/>
                </a:lnTo>
                <a:lnTo>
                  <a:pt x="333629" y="667258"/>
                </a:lnTo>
                <a:lnTo>
                  <a:pt x="386307" y="663148"/>
                </a:lnTo>
                <a:lnTo>
                  <a:pt x="436998" y="651022"/>
                </a:lnTo>
                <a:lnTo>
                  <a:pt x="445947" y="647319"/>
                </a:lnTo>
                <a:lnTo>
                  <a:pt x="333629" y="647319"/>
                </a:lnTo>
                <a:lnTo>
                  <a:pt x="284062" y="643450"/>
                </a:lnTo>
                <a:lnTo>
                  <a:pt x="236409" y="632034"/>
                </a:lnTo>
                <a:lnTo>
                  <a:pt x="191366" y="613358"/>
                </a:lnTo>
                <a:lnTo>
                  <a:pt x="149627" y="587708"/>
                </a:lnTo>
                <a:lnTo>
                  <a:pt x="111887" y="555371"/>
                </a:lnTo>
                <a:lnTo>
                  <a:pt x="79549" y="517630"/>
                </a:lnTo>
                <a:lnTo>
                  <a:pt x="53899" y="475891"/>
                </a:lnTo>
                <a:lnTo>
                  <a:pt x="35223" y="430848"/>
                </a:lnTo>
                <a:lnTo>
                  <a:pt x="23807" y="383195"/>
                </a:lnTo>
                <a:lnTo>
                  <a:pt x="19938" y="333628"/>
                </a:lnTo>
                <a:lnTo>
                  <a:pt x="23807" y="284111"/>
                </a:lnTo>
                <a:lnTo>
                  <a:pt x="35223" y="236464"/>
                </a:lnTo>
                <a:lnTo>
                  <a:pt x="53899" y="191403"/>
                </a:lnTo>
                <a:lnTo>
                  <a:pt x="79549" y="149639"/>
                </a:lnTo>
                <a:lnTo>
                  <a:pt x="111887" y="111887"/>
                </a:lnTo>
                <a:lnTo>
                  <a:pt x="149627" y="79611"/>
                </a:lnTo>
                <a:lnTo>
                  <a:pt x="191366" y="53999"/>
                </a:lnTo>
                <a:lnTo>
                  <a:pt x="236409" y="35342"/>
                </a:lnTo>
                <a:lnTo>
                  <a:pt x="284062" y="23933"/>
                </a:lnTo>
                <a:lnTo>
                  <a:pt x="333629" y="20065"/>
                </a:lnTo>
                <a:lnTo>
                  <a:pt x="446225" y="20065"/>
                </a:lnTo>
                <a:lnTo>
                  <a:pt x="436998" y="16243"/>
                </a:lnTo>
                <a:lnTo>
                  <a:pt x="386307" y="4110"/>
                </a:lnTo>
                <a:lnTo>
                  <a:pt x="333629" y="0"/>
                </a:lnTo>
                <a:close/>
              </a:path>
              <a:path w="667385" h="667385">
                <a:moveTo>
                  <a:pt x="446225" y="20065"/>
                </a:moveTo>
                <a:lnTo>
                  <a:pt x="333629" y="20065"/>
                </a:lnTo>
                <a:lnTo>
                  <a:pt x="383146" y="23933"/>
                </a:lnTo>
                <a:lnTo>
                  <a:pt x="430793" y="35342"/>
                </a:lnTo>
                <a:lnTo>
                  <a:pt x="475854" y="53999"/>
                </a:lnTo>
                <a:lnTo>
                  <a:pt x="517618" y="79611"/>
                </a:lnTo>
                <a:lnTo>
                  <a:pt x="555371" y="111887"/>
                </a:lnTo>
                <a:lnTo>
                  <a:pt x="587646" y="149639"/>
                </a:lnTo>
                <a:lnTo>
                  <a:pt x="613258" y="191403"/>
                </a:lnTo>
                <a:lnTo>
                  <a:pt x="631915" y="236464"/>
                </a:lnTo>
                <a:lnTo>
                  <a:pt x="643324" y="284111"/>
                </a:lnTo>
                <a:lnTo>
                  <a:pt x="647192" y="333628"/>
                </a:lnTo>
                <a:lnTo>
                  <a:pt x="643324" y="383195"/>
                </a:lnTo>
                <a:lnTo>
                  <a:pt x="631915" y="430848"/>
                </a:lnTo>
                <a:lnTo>
                  <a:pt x="613258" y="475891"/>
                </a:lnTo>
                <a:lnTo>
                  <a:pt x="587646" y="517630"/>
                </a:lnTo>
                <a:lnTo>
                  <a:pt x="555371" y="555371"/>
                </a:lnTo>
                <a:lnTo>
                  <a:pt x="517618" y="587708"/>
                </a:lnTo>
                <a:lnTo>
                  <a:pt x="475854" y="613358"/>
                </a:lnTo>
                <a:lnTo>
                  <a:pt x="430793" y="632034"/>
                </a:lnTo>
                <a:lnTo>
                  <a:pt x="383146" y="643450"/>
                </a:lnTo>
                <a:lnTo>
                  <a:pt x="333629" y="647319"/>
                </a:lnTo>
                <a:lnTo>
                  <a:pt x="445947" y="647319"/>
                </a:lnTo>
                <a:lnTo>
                  <a:pt x="484934" y="631184"/>
                </a:lnTo>
                <a:lnTo>
                  <a:pt x="529347" y="603940"/>
                </a:lnTo>
                <a:lnTo>
                  <a:pt x="569468" y="569595"/>
                </a:lnTo>
                <a:lnTo>
                  <a:pt x="603875" y="529424"/>
                </a:lnTo>
                <a:lnTo>
                  <a:pt x="631157" y="484998"/>
                </a:lnTo>
                <a:lnTo>
                  <a:pt x="651014" y="437061"/>
                </a:lnTo>
                <a:lnTo>
                  <a:pt x="663147" y="386357"/>
                </a:lnTo>
                <a:lnTo>
                  <a:pt x="667258" y="333628"/>
                </a:lnTo>
                <a:lnTo>
                  <a:pt x="663147" y="280962"/>
                </a:lnTo>
                <a:lnTo>
                  <a:pt x="651014" y="230295"/>
                </a:lnTo>
                <a:lnTo>
                  <a:pt x="631157" y="182378"/>
                </a:lnTo>
                <a:lnTo>
                  <a:pt x="603875" y="137959"/>
                </a:lnTo>
                <a:lnTo>
                  <a:pt x="569468" y="97789"/>
                </a:lnTo>
                <a:lnTo>
                  <a:pt x="529347" y="63382"/>
                </a:lnTo>
                <a:lnTo>
                  <a:pt x="484934" y="36100"/>
                </a:lnTo>
                <a:lnTo>
                  <a:pt x="446225" y="20065"/>
                </a:lnTo>
                <a:close/>
              </a:path>
            </a:pathLst>
          </a:custGeom>
          <a:solidFill>
            <a:srgbClr val="00AFE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1" name="Picture 6" descr="picto Recurs econòmic">
            <a:extLst>
              <a:ext uri="{FF2B5EF4-FFF2-40B4-BE49-F238E27FC236}">
                <a16:creationId xmlns:a16="http://schemas.microsoft.com/office/drawing/2014/main" id="{2680DB3B-D194-4C1F-5F0D-0B69620F02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2044" y="773798"/>
            <a:ext cx="400050" cy="400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object 9">
            <a:extLst>
              <a:ext uri="{FF2B5EF4-FFF2-40B4-BE49-F238E27FC236}">
                <a16:creationId xmlns:a16="http://schemas.microsoft.com/office/drawing/2014/main" id="{3059A21D-DC63-1EFF-2D55-884C4CDF5070}"/>
              </a:ext>
            </a:extLst>
          </p:cNvPr>
          <p:cNvSpPr txBox="1"/>
          <p:nvPr/>
        </p:nvSpPr>
        <p:spPr>
          <a:xfrm>
            <a:off x="730097" y="5659932"/>
            <a:ext cx="1784503" cy="450764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ts val="1670"/>
              </a:lnSpc>
              <a:spcBef>
                <a:spcPts val="115"/>
              </a:spcBef>
            </a:pPr>
            <a:r>
              <a:rPr sz="1450" dirty="0" err="1">
                <a:solidFill>
                  <a:srgbClr val="39393A"/>
                </a:solidFill>
                <a:latin typeface="Calibri Light"/>
                <a:cs typeface="Calibri Light"/>
              </a:rPr>
              <a:t>Catàleg</a:t>
            </a:r>
            <a:r>
              <a:rPr sz="1450" spc="204" dirty="0">
                <a:solidFill>
                  <a:srgbClr val="39393A"/>
                </a:solidFill>
                <a:latin typeface="Calibri Light"/>
                <a:cs typeface="Calibri Light"/>
              </a:rPr>
              <a:t> </a:t>
            </a:r>
            <a:r>
              <a:rPr lang="ca-ES" sz="1450" dirty="0">
                <a:solidFill>
                  <a:srgbClr val="39393A"/>
                </a:solidFill>
                <a:latin typeface="Calibri Light"/>
                <a:cs typeface="Calibri Light"/>
              </a:rPr>
              <a:t>2027</a:t>
            </a:r>
            <a:endParaRPr sz="1450" dirty="0">
              <a:latin typeface="Calibri Light"/>
              <a:cs typeface="Calibri Light"/>
            </a:endParaRPr>
          </a:p>
          <a:p>
            <a:pPr marL="12700">
              <a:lnSpc>
                <a:spcPts val="1670"/>
              </a:lnSpc>
            </a:pPr>
            <a:r>
              <a:rPr lang="ca-ES" sz="1450" dirty="0">
                <a:solidFill>
                  <a:srgbClr val="39393A"/>
                </a:solidFill>
                <a:latin typeface="Calibri Light"/>
                <a:cs typeface="Calibri Light"/>
              </a:rPr>
              <a:t>Memòria democràtica</a:t>
            </a:r>
            <a:endParaRPr sz="1450" dirty="0">
              <a:latin typeface="Calibri Light"/>
              <a:cs typeface="Calibri Light"/>
            </a:endParaRPr>
          </a:p>
        </p:txBody>
      </p:sp>
      <p:graphicFrame>
        <p:nvGraphicFramePr>
          <p:cNvPr id="7" name="Taula 6">
            <a:extLst>
              <a:ext uri="{FF2B5EF4-FFF2-40B4-BE49-F238E27FC236}">
                <a16:creationId xmlns:a16="http://schemas.microsoft.com/office/drawing/2014/main" id="{A7296F96-F6E4-C366-9A0C-47B47913A8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0503942"/>
              </p:ext>
            </p:extLst>
          </p:nvPr>
        </p:nvGraphicFramePr>
        <p:xfrm>
          <a:off x="4562094" y="2444241"/>
          <a:ext cx="6252365" cy="370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88466">
                  <a:extLst>
                    <a:ext uri="{9D8B030D-6E8A-4147-A177-3AD203B41FA5}">
                      <a16:colId xmlns:a16="http://schemas.microsoft.com/office/drawing/2014/main" val="238582864"/>
                    </a:ext>
                  </a:extLst>
                </a:gridCol>
                <a:gridCol w="4087499">
                  <a:extLst>
                    <a:ext uri="{9D8B030D-6E8A-4147-A177-3AD203B41FA5}">
                      <a16:colId xmlns:a16="http://schemas.microsoft.com/office/drawing/2014/main" val="2718642154"/>
                    </a:ext>
                  </a:extLst>
                </a:gridCol>
                <a:gridCol w="1676400">
                  <a:extLst>
                    <a:ext uri="{9D8B030D-6E8A-4147-A177-3AD203B41FA5}">
                      <a16:colId xmlns:a16="http://schemas.microsoft.com/office/drawing/2014/main" val="2776113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ca-ES" b="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a-ES" b="0" dirty="0">
                          <a:solidFill>
                            <a:schemeClr val="tx1"/>
                          </a:solidFill>
                        </a:rPr>
                        <a:t>Comunicació i retorn social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a-ES" dirty="0"/>
                        <a:t>30 punts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5038409"/>
                  </a:ext>
                </a:extLst>
              </a:tr>
            </a:tbl>
          </a:graphicData>
        </a:graphic>
      </p:graphicFrame>
      <p:sp>
        <p:nvSpPr>
          <p:cNvPr id="11" name="QuadreDeText 10">
            <a:extLst>
              <a:ext uri="{FF2B5EF4-FFF2-40B4-BE49-F238E27FC236}">
                <a16:creationId xmlns:a16="http://schemas.microsoft.com/office/drawing/2014/main" id="{5FE7459B-71FD-A484-ABDD-667A8A51430A}"/>
              </a:ext>
            </a:extLst>
          </p:cNvPr>
          <p:cNvSpPr txBox="1"/>
          <p:nvPr/>
        </p:nvSpPr>
        <p:spPr>
          <a:xfrm>
            <a:off x="4390832" y="3045356"/>
            <a:ext cx="709022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a-ES" dirty="0">
                <a:latin typeface="DiBa"/>
              </a:rPr>
              <a:t>Descripció i planificació d'accions de comunicació i difusió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a-ES" dirty="0">
                <a:latin typeface="DiBa"/>
              </a:rPr>
              <a:t>Definició del públic destinatari i accions de comunicació específiques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a-ES" dirty="0">
                <a:latin typeface="DiBa"/>
              </a:rPr>
              <a:t>Descripció de mecanismes de valoració</a:t>
            </a:r>
            <a:endParaRPr lang="ca-ES" dirty="0"/>
          </a:p>
        </p:txBody>
      </p:sp>
    </p:spTree>
    <p:extLst>
      <p:ext uri="{BB962C8B-B14F-4D97-AF65-F5344CB8AC3E}">
        <p14:creationId xmlns:p14="http://schemas.microsoft.com/office/powerpoint/2010/main" val="299108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A7E30145-F88D-5350-CF92-49147B5D0E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>
            <a:extLst>
              <a:ext uri="{FF2B5EF4-FFF2-40B4-BE49-F238E27FC236}">
                <a16:creationId xmlns:a16="http://schemas.microsoft.com/office/drawing/2014/main" id="{1164DDAF-31C8-64A1-CC8C-56394F2ED276}"/>
              </a:ext>
            </a:extLst>
          </p:cNvPr>
          <p:cNvGrpSpPr/>
          <p:nvPr/>
        </p:nvGrpSpPr>
        <p:grpSpPr>
          <a:xfrm>
            <a:off x="0" y="28575"/>
            <a:ext cx="3493135" cy="6858000"/>
            <a:chOff x="0" y="0"/>
            <a:chExt cx="3493135" cy="6858000"/>
          </a:xfrm>
        </p:grpSpPr>
        <p:pic>
          <p:nvPicPr>
            <p:cNvPr id="3" name="object 3">
              <a:extLst>
                <a:ext uri="{FF2B5EF4-FFF2-40B4-BE49-F238E27FC236}">
                  <a16:creationId xmlns:a16="http://schemas.microsoft.com/office/drawing/2014/main" id="{E6C73ACB-3D19-D564-665A-D5DF20122B3B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38200" y="333743"/>
              <a:ext cx="1331722" cy="442099"/>
            </a:xfrm>
            <a:prstGeom prst="rect">
              <a:avLst/>
            </a:prstGeom>
          </p:spPr>
        </p:pic>
        <p:sp>
          <p:nvSpPr>
            <p:cNvPr id="4" name="object 4">
              <a:extLst>
                <a:ext uri="{FF2B5EF4-FFF2-40B4-BE49-F238E27FC236}">
                  <a16:creationId xmlns:a16="http://schemas.microsoft.com/office/drawing/2014/main" id="{53AE28FC-9162-6ED1-ADAF-E813196AD4F0}"/>
                </a:ext>
              </a:extLst>
            </p:cNvPr>
            <p:cNvSpPr/>
            <p:nvPr/>
          </p:nvSpPr>
          <p:spPr>
            <a:xfrm>
              <a:off x="0" y="0"/>
              <a:ext cx="3244215" cy="6858000"/>
            </a:xfrm>
            <a:custGeom>
              <a:avLst/>
              <a:gdLst/>
              <a:ahLst/>
              <a:cxnLst/>
              <a:rect l="l" t="t" r="r" b="b"/>
              <a:pathLst>
                <a:path w="3244215" h="6858000">
                  <a:moveTo>
                    <a:pt x="3243961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3243961" y="6858000"/>
                  </a:lnTo>
                  <a:lnTo>
                    <a:pt x="3243961" y="0"/>
                  </a:lnTo>
                  <a:close/>
                </a:path>
              </a:pathLst>
            </a:custGeom>
            <a:solidFill>
              <a:srgbClr val="39393A">
                <a:alpha val="470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>
              <a:extLst>
                <a:ext uri="{FF2B5EF4-FFF2-40B4-BE49-F238E27FC236}">
                  <a16:creationId xmlns:a16="http://schemas.microsoft.com/office/drawing/2014/main" id="{5100378C-85CF-3239-C7A7-B32532C77E91}"/>
                </a:ext>
              </a:extLst>
            </p:cNvPr>
            <p:cNvSpPr/>
            <p:nvPr/>
          </p:nvSpPr>
          <p:spPr>
            <a:xfrm>
              <a:off x="2994786" y="3178682"/>
              <a:ext cx="498475" cy="501015"/>
            </a:xfrm>
            <a:custGeom>
              <a:avLst/>
              <a:gdLst/>
              <a:ahLst/>
              <a:cxnLst/>
              <a:rect l="l" t="t" r="r" b="b"/>
              <a:pathLst>
                <a:path w="498475" h="501014">
                  <a:moveTo>
                    <a:pt x="249174" y="0"/>
                  </a:moveTo>
                  <a:lnTo>
                    <a:pt x="204337" y="4215"/>
                  </a:lnTo>
                  <a:lnTo>
                    <a:pt x="162156" y="15968"/>
                  </a:lnTo>
                  <a:lnTo>
                    <a:pt x="123331" y="34558"/>
                  </a:lnTo>
                  <a:lnTo>
                    <a:pt x="88560" y="59281"/>
                  </a:lnTo>
                  <a:lnTo>
                    <a:pt x="58543" y="89435"/>
                  </a:lnTo>
                  <a:lnTo>
                    <a:pt x="33979" y="124318"/>
                  </a:lnTo>
                  <a:lnTo>
                    <a:pt x="15568" y="163228"/>
                  </a:lnTo>
                  <a:lnTo>
                    <a:pt x="4008" y="205461"/>
                  </a:lnTo>
                  <a:lnTo>
                    <a:pt x="0" y="250316"/>
                  </a:lnTo>
                  <a:lnTo>
                    <a:pt x="4008" y="295172"/>
                  </a:lnTo>
                  <a:lnTo>
                    <a:pt x="15568" y="337405"/>
                  </a:lnTo>
                  <a:lnTo>
                    <a:pt x="33979" y="376315"/>
                  </a:lnTo>
                  <a:lnTo>
                    <a:pt x="58543" y="411198"/>
                  </a:lnTo>
                  <a:lnTo>
                    <a:pt x="88560" y="441352"/>
                  </a:lnTo>
                  <a:lnTo>
                    <a:pt x="123331" y="466075"/>
                  </a:lnTo>
                  <a:lnTo>
                    <a:pt x="162156" y="484665"/>
                  </a:lnTo>
                  <a:lnTo>
                    <a:pt x="204337" y="496418"/>
                  </a:lnTo>
                  <a:lnTo>
                    <a:pt x="249174" y="500633"/>
                  </a:lnTo>
                  <a:lnTo>
                    <a:pt x="294010" y="496418"/>
                  </a:lnTo>
                  <a:lnTo>
                    <a:pt x="336191" y="484665"/>
                  </a:lnTo>
                  <a:lnTo>
                    <a:pt x="375016" y="466075"/>
                  </a:lnTo>
                  <a:lnTo>
                    <a:pt x="409787" y="441352"/>
                  </a:lnTo>
                  <a:lnTo>
                    <a:pt x="439804" y="411198"/>
                  </a:lnTo>
                  <a:lnTo>
                    <a:pt x="464368" y="376315"/>
                  </a:lnTo>
                  <a:lnTo>
                    <a:pt x="482779" y="337405"/>
                  </a:lnTo>
                  <a:lnTo>
                    <a:pt x="494339" y="295172"/>
                  </a:lnTo>
                  <a:lnTo>
                    <a:pt x="498348" y="250316"/>
                  </a:lnTo>
                  <a:lnTo>
                    <a:pt x="494339" y="205461"/>
                  </a:lnTo>
                  <a:lnTo>
                    <a:pt x="482779" y="163228"/>
                  </a:lnTo>
                  <a:lnTo>
                    <a:pt x="464368" y="124318"/>
                  </a:lnTo>
                  <a:lnTo>
                    <a:pt x="439804" y="89435"/>
                  </a:lnTo>
                  <a:lnTo>
                    <a:pt x="409787" y="59281"/>
                  </a:lnTo>
                  <a:lnTo>
                    <a:pt x="375016" y="34558"/>
                  </a:lnTo>
                  <a:lnTo>
                    <a:pt x="336191" y="15968"/>
                  </a:lnTo>
                  <a:lnTo>
                    <a:pt x="294010" y="4215"/>
                  </a:lnTo>
                  <a:lnTo>
                    <a:pt x="249174" y="0"/>
                  </a:lnTo>
                  <a:close/>
                </a:path>
              </a:pathLst>
            </a:custGeom>
            <a:solidFill>
              <a:srgbClr val="00AF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>
              <a:extLst>
                <a:ext uri="{FF2B5EF4-FFF2-40B4-BE49-F238E27FC236}">
                  <a16:creationId xmlns:a16="http://schemas.microsoft.com/office/drawing/2014/main" id="{28B9E726-2AC4-29C8-EADB-CBE8A781C489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120770" y="3342766"/>
              <a:ext cx="246380" cy="170434"/>
            </a:xfrm>
            <a:prstGeom prst="rect">
              <a:avLst/>
            </a:prstGeom>
          </p:spPr>
        </p:pic>
      </p:grpSp>
      <p:pic>
        <p:nvPicPr>
          <p:cNvPr id="15" name="object 15">
            <a:extLst>
              <a:ext uri="{FF2B5EF4-FFF2-40B4-BE49-F238E27FC236}">
                <a16:creationId xmlns:a16="http://schemas.microsoft.com/office/drawing/2014/main" id="{81FB6D4F-53EC-5261-106B-617EDB83A811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52398" y="4466716"/>
            <a:ext cx="920889" cy="990600"/>
          </a:xfrm>
          <a:prstGeom prst="rect">
            <a:avLst/>
          </a:prstGeom>
        </p:spPr>
      </p:pic>
      <p:sp>
        <p:nvSpPr>
          <p:cNvPr id="18" name="QuadreDeText 17">
            <a:extLst>
              <a:ext uri="{FF2B5EF4-FFF2-40B4-BE49-F238E27FC236}">
                <a16:creationId xmlns:a16="http://schemas.microsoft.com/office/drawing/2014/main" id="{B14F12C7-9D4D-0E8F-96AA-8B0BD76CAB74}"/>
              </a:ext>
            </a:extLst>
          </p:cNvPr>
          <p:cNvSpPr txBox="1"/>
          <p:nvPr/>
        </p:nvSpPr>
        <p:spPr>
          <a:xfrm>
            <a:off x="4915660" y="7010400"/>
            <a:ext cx="751187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00B0F0"/>
              </a:buClr>
            </a:pPr>
            <a:br>
              <a:rPr lang="ca-ES" sz="1200" dirty="0"/>
            </a:br>
            <a:endParaRPr lang="ca-E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QuadreDeText 11">
            <a:extLst>
              <a:ext uri="{FF2B5EF4-FFF2-40B4-BE49-F238E27FC236}">
                <a16:creationId xmlns:a16="http://schemas.microsoft.com/office/drawing/2014/main" id="{15B702D4-84CE-FFDD-48A9-057B5C633738}"/>
              </a:ext>
            </a:extLst>
          </p:cNvPr>
          <p:cNvSpPr txBox="1"/>
          <p:nvPr/>
        </p:nvSpPr>
        <p:spPr>
          <a:xfrm>
            <a:off x="4156539" y="1800839"/>
            <a:ext cx="152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dirty="0">
                <a:solidFill>
                  <a:schemeClr val="bg1"/>
                </a:solidFill>
              </a:rPr>
              <a:t>D</a:t>
            </a:r>
          </a:p>
        </p:txBody>
      </p:sp>
      <p:sp>
        <p:nvSpPr>
          <p:cNvPr id="16" name="QuadreDeText 15">
            <a:extLst>
              <a:ext uri="{FF2B5EF4-FFF2-40B4-BE49-F238E27FC236}">
                <a16:creationId xmlns:a16="http://schemas.microsoft.com/office/drawing/2014/main" id="{394AF587-6497-E3D7-98BF-F362B6D4B24A}"/>
              </a:ext>
            </a:extLst>
          </p:cNvPr>
          <p:cNvSpPr txBox="1"/>
          <p:nvPr/>
        </p:nvSpPr>
        <p:spPr>
          <a:xfrm>
            <a:off x="4655014" y="1831062"/>
            <a:ext cx="6826040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a-ES" sz="2000" dirty="0">
                <a:solidFill>
                  <a:srgbClr val="00B0F0"/>
                </a:solidFill>
                <a:latin typeface="+mj-lt"/>
              </a:rPr>
              <a:t>CRITERIS DE VALORACIÓ</a:t>
            </a:r>
          </a:p>
          <a:p>
            <a:endParaRPr lang="ca-ES" sz="1400" dirty="0">
              <a:latin typeface="+mj-lt"/>
            </a:endParaRPr>
          </a:p>
        </p:txBody>
      </p:sp>
      <p:sp>
        <p:nvSpPr>
          <p:cNvPr id="14" name="object 7">
            <a:extLst>
              <a:ext uri="{FF2B5EF4-FFF2-40B4-BE49-F238E27FC236}">
                <a16:creationId xmlns:a16="http://schemas.microsoft.com/office/drawing/2014/main" id="{6F0ABAE5-757B-2A7E-6B79-B7AF6DE070A3}"/>
              </a:ext>
            </a:extLst>
          </p:cNvPr>
          <p:cNvSpPr txBox="1">
            <a:spLocks/>
          </p:cNvSpPr>
          <p:nvPr/>
        </p:nvSpPr>
        <p:spPr>
          <a:xfrm>
            <a:off x="4915660" y="533400"/>
            <a:ext cx="6757925" cy="730969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>
            <a:lvl1pPr>
              <a:defRPr sz="3000" b="0" i="0">
                <a:solidFill>
                  <a:schemeClr val="tx1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2700">
              <a:spcBef>
                <a:spcPts val="120"/>
              </a:spcBef>
            </a:pPr>
            <a:r>
              <a:rPr lang="ca-ES" sz="4650">
                <a:latin typeface="Calibri Light"/>
                <a:cs typeface="Calibri Light"/>
              </a:rPr>
              <a:t>Activitats en matèria de MD</a:t>
            </a:r>
            <a:endParaRPr lang="ca-ES" sz="4650" dirty="0">
              <a:latin typeface="Calibri Light"/>
              <a:cs typeface="Calibri Light"/>
            </a:endParaRPr>
          </a:p>
        </p:txBody>
      </p:sp>
      <p:sp>
        <p:nvSpPr>
          <p:cNvPr id="17" name="object 11">
            <a:extLst>
              <a:ext uri="{FF2B5EF4-FFF2-40B4-BE49-F238E27FC236}">
                <a16:creationId xmlns:a16="http://schemas.microsoft.com/office/drawing/2014/main" id="{19057DEA-80F5-A5DD-245D-589A0AF84828}"/>
              </a:ext>
            </a:extLst>
          </p:cNvPr>
          <p:cNvSpPr/>
          <p:nvPr/>
        </p:nvSpPr>
        <p:spPr>
          <a:xfrm>
            <a:off x="3979164" y="1503731"/>
            <a:ext cx="7501890" cy="0"/>
          </a:xfrm>
          <a:custGeom>
            <a:avLst/>
            <a:gdLst/>
            <a:ahLst/>
            <a:cxnLst/>
            <a:rect l="l" t="t" r="r" b="b"/>
            <a:pathLst>
              <a:path w="7501890">
                <a:moveTo>
                  <a:pt x="0" y="0"/>
                </a:moveTo>
                <a:lnTo>
                  <a:pt x="7501636" y="0"/>
                </a:lnTo>
              </a:path>
            </a:pathLst>
          </a:custGeom>
          <a:ln w="63500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13">
            <a:extLst>
              <a:ext uri="{FF2B5EF4-FFF2-40B4-BE49-F238E27FC236}">
                <a16:creationId xmlns:a16="http://schemas.microsoft.com/office/drawing/2014/main" id="{BB4522D5-399C-7817-7C77-03F920E588BC}"/>
              </a:ext>
            </a:extLst>
          </p:cNvPr>
          <p:cNvSpPr/>
          <p:nvPr/>
        </p:nvSpPr>
        <p:spPr>
          <a:xfrm>
            <a:off x="4057141" y="640131"/>
            <a:ext cx="667385" cy="667385"/>
          </a:xfrm>
          <a:custGeom>
            <a:avLst/>
            <a:gdLst/>
            <a:ahLst/>
            <a:cxnLst/>
            <a:rect l="l" t="t" r="r" b="b"/>
            <a:pathLst>
              <a:path w="667385" h="667385">
                <a:moveTo>
                  <a:pt x="333629" y="0"/>
                </a:moveTo>
                <a:lnTo>
                  <a:pt x="280900" y="4110"/>
                </a:lnTo>
                <a:lnTo>
                  <a:pt x="230196" y="16243"/>
                </a:lnTo>
                <a:lnTo>
                  <a:pt x="182259" y="36100"/>
                </a:lnTo>
                <a:lnTo>
                  <a:pt x="137833" y="63382"/>
                </a:lnTo>
                <a:lnTo>
                  <a:pt x="97662" y="97789"/>
                </a:lnTo>
                <a:lnTo>
                  <a:pt x="63287" y="137959"/>
                </a:lnTo>
                <a:lnTo>
                  <a:pt x="36050" y="182378"/>
                </a:lnTo>
                <a:lnTo>
                  <a:pt x="16226" y="230295"/>
                </a:lnTo>
                <a:lnTo>
                  <a:pt x="4108" y="280962"/>
                </a:lnTo>
                <a:lnTo>
                  <a:pt x="0" y="333628"/>
                </a:lnTo>
                <a:lnTo>
                  <a:pt x="4109" y="386357"/>
                </a:lnTo>
                <a:lnTo>
                  <a:pt x="16235" y="437061"/>
                </a:lnTo>
                <a:lnTo>
                  <a:pt x="36073" y="484998"/>
                </a:lnTo>
                <a:lnTo>
                  <a:pt x="63317" y="529424"/>
                </a:lnTo>
                <a:lnTo>
                  <a:pt x="97662" y="569595"/>
                </a:lnTo>
                <a:lnTo>
                  <a:pt x="137833" y="603940"/>
                </a:lnTo>
                <a:lnTo>
                  <a:pt x="182259" y="631184"/>
                </a:lnTo>
                <a:lnTo>
                  <a:pt x="230196" y="651022"/>
                </a:lnTo>
                <a:lnTo>
                  <a:pt x="280900" y="663148"/>
                </a:lnTo>
                <a:lnTo>
                  <a:pt x="333629" y="667258"/>
                </a:lnTo>
                <a:lnTo>
                  <a:pt x="386307" y="663148"/>
                </a:lnTo>
                <a:lnTo>
                  <a:pt x="436998" y="651022"/>
                </a:lnTo>
                <a:lnTo>
                  <a:pt x="445947" y="647319"/>
                </a:lnTo>
                <a:lnTo>
                  <a:pt x="333629" y="647319"/>
                </a:lnTo>
                <a:lnTo>
                  <a:pt x="284062" y="643450"/>
                </a:lnTo>
                <a:lnTo>
                  <a:pt x="236409" y="632034"/>
                </a:lnTo>
                <a:lnTo>
                  <a:pt x="191366" y="613358"/>
                </a:lnTo>
                <a:lnTo>
                  <a:pt x="149627" y="587708"/>
                </a:lnTo>
                <a:lnTo>
                  <a:pt x="111887" y="555371"/>
                </a:lnTo>
                <a:lnTo>
                  <a:pt x="79549" y="517630"/>
                </a:lnTo>
                <a:lnTo>
                  <a:pt x="53899" y="475891"/>
                </a:lnTo>
                <a:lnTo>
                  <a:pt x="35223" y="430848"/>
                </a:lnTo>
                <a:lnTo>
                  <a:pt x="23807" y="383195"/>
                </a:lnTo>
                <a:lnTo>
                  <a:pt x="19938" y="333628"/>
                </a:lnTo>
                <a:lnTo>
                  <a:pt x="23807" y="284111"/>
                </a:lnTo>
                <a:lnTo>
                  <a:pt x="35223" y="236464"/>
                </a:lnTo>
                <a:lnTo>
                  <a:pt x="53899" y="191403"/>
                </a:lnTo>
                <a:lnTo>
                  <a:pt x="79549" y="149639"/>
                </a:lnTo>
                <a:lnTo>
                  <a:pt x="111887" y="111887"/>
                </a:lnTo>
                <a:lnTo>
                  <a:pt x="149627" y="79611"/>
                </a:lnTo>
                <a:lnTo>
                  <a:pt x="191366" y="53999"/>
                </a:lnTo>
                <a:lnTo>
                  <a:pt x="236409" y="35342"/>
                </a:lnTo>
                <a:lnTo>
                  <a:pt x="284062" y="23933"/>
                </a:lnTo>
                <a:lnTo>
                  <a:pt x="333629" y="20065"/>
                </a:lnTo>
                <a:lnTo>
                  <a:pt x="446225" y="20065"/>
                </a:lnTo>
                <a:lnTo>
                  <a:pt x="436998" y="16243"/>
                </a:lnTo>
                <a:lnTo>
                  <a:pt x="386307" y="4110"/>
                </a:lnTo>
                <a:lnTo>
                  <a:pt x="333629" y="0"/>
                </a:lnTo>
                <a:close/>
              </a:path>
              <a:path w="667385" h="667385">
                <a:moveTo>
                  <a:pt x="446225" y="20065"/>
                </a:moveTo>
                <a:lnTo>
                  <a:pt x="333629" y="20065"/>
                </a:lnTo>
                <a:lnTo>
                  <a:pt x="383146" y="23933"/>
                </a:lnTo>
                <a:lnTo>
                  <a:pt x="430793" y="35342"/>
                </a:lnTo>
                <a:lnTo>
                  <a:pt x="475854" y="53999"/>
                </a:lnTo>
                <a:lnTo>
                  <a:pt x="517618" y="79611"/>
                </a:lnTo>
                <a:lnTo>
                  <a:pt x="555371" y="111887"/>
                </a:lnTo>
                <a:lnTo>
                  <a:pt x="587646" y="149639"/>
                </a:lnTo>
                <a:lnTo>
                  <a:pt x="613258" y="191403"/>
                </a:lnTo>
                <a:lnTo>
                  <a:pt x="631915" y="236464"/>
                </a:lnTo>
                <a:lnTo>
                  <a:pt x="643324" y="284111"/>
                </a:lnTo>
                <a:lnTo>
                  <a:pt x="647192" y="333628"/>
                </a:lnTo>
                <a:lnTo>
                  <a:pt x="643324" y="383195"/>
                </a:lnTo>
                <a:lnTo>
                  <a:pt x="631915" y="430848"/>
                </a:lnTo>
                <a:lnTo>
                  <a:pt x="613258" y="475891"/>
                </a:lnTo>
                <a:lnTo>
                  <a:pt x="587646" y="517630"/>
                </a:lnTo>
                <a:lnTo>
                  <a:pt x="555371" y="555371"/>
                </a:lnTo>
                <a:lnTo>
                  <a:pt x="517618" y="587708"/>
                </a:lnTo>
                <a:lnTo>
                  <a:pt x="475854" y="613358"/>
                </a:lnTo>
                <a:lnTo>
                  <a:pt x="430793" y="632034"/>
                </a:lnTo>
                <a:lnTo>
                  <a:pt x="383146" y="643450"/>
                </a:lnTo>
                <a:lnTo>
                  <a:pt x="333629" y="647319"/>
                </a:lnTo>
                <a:lnTo>
                  <a:pt x="445947" y="647319"/>
                </a:lnTo>
                <a:lnTo>
                  <a:pt x="484934" y="631184"/>
                </a:lnTo>
                <a:lnTo>
                  <a:pt x="529347" y="603940"/>
                </a:lnTo>
                <a:lnTo>
                  <a:pt x="569468" y="569595"/>
                </a:lnTo>
                <a:lnTo>
                  <a:pt x="603875" y="529424"/>
                </a:lnTo>
                <a:lnTo>
                  <a:pt x="631157" y="484998"/>
                </a:lnTo>
                <a:lnTo>
                  <a:pt x="651014" y="437061"/>
                </a:lnTo>
                <a:lnTo>
                  <a:pt x="663147" y="386357"/>
                </a:lnTo>
                <a:lnTo>
                  <a:pt x="667258" y="333628"/>
                </a:lnTo>
                <a:lnTo>
                  <a:pt x="663147" y="280962"/>
                </a:lnTo>
                <a:lnTo>
                  <a:pt x="651014" y="230295"/>
                </a:lnTo>
                <a:lnTo>
                  <a:pt x="631157" y="182378"/>
                </a:lnTo>
                <a:lnTo>
                  <a:pt x="603875" y="137959"/>
                </a:lnTo>
                <a:lnTo>
                  <a:pt x="569468" y="97789"/>
                </a:lnTo>
                <a:lnTo>
                  <a:pt x="529347" y="63382"/>
                </a:lnTo>
                <a:lnTo>
                  <a:pt x="484934" y="36100"/>
                </a:lnTo>
                <a:lnTo>
                  <a:pt x="446225" y="20065"/>
                </a:lnTo>
                <a:close/>
              </a:path>
            </a:pathLst>
          </a:custGeom>
          <a:solidFill>
            <a:srgbClr val="00AFE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1" name="Picture 6" descr="picto Recurs econòmic">
            <a:extLst>
              <a:ext uri="{FF2B5EF4-FFF2-40B4-BE49-F238E27FC236}">
                <a16:creationId xmlns:a16="http://schemas.microsoft.com/office/drawing/2014/main" id="{7495F3E6-C40F-6EA8-FE4A-BD35C04907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2044" y="773798"/>
            <a:ext cx="400050" cy="400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object 9">
            <a:extLst>
              <a:ext uri="{FF2B5EF4-FFF2-40B4-BE49-F238E27FC236}">
                <a16:creationId xmlns:a16="http://schemas.microsoft.com/office/drawing/2014/main" id="{190657B7-6759-4313-8CC6-715F3C81D50D}"/>
              </a:ext>
            </a:extLst>
          </p:cNvPr>
          <p:cNvSpPr txBox="1"/>
          <p:nvPr/>
        </p:nvSpPr>
        <p:spPr>
          <a:xfrm>
            <a:off x="730097" y="5659932"/>
            <a:ext cx="1784503" cy="450764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ts val="1670"/>
              </a:lnSpc>
              <a:spcBef>
                <a:spcPts val="115"/>
              </a:spcBef>
            </a:pPr>
            <a:r>
              <a:rPr sz="1450" dirty="0" err="1">
                <a:solidFill>
                  <a:srgbClr val="39393A"/>
                </a:solidFill>
                <a:latin typeface="Calibri Light"/>
                <a:cs typeface="Calibri Light"/>
              </a:rPr>
              <a:t>Catàleg</a:t>
            </a:r>
            <a:r>
              <a:rPr sz="1450" spc="204" dirty="0">
                <a:solidFill>
                  <a:srgbClr val="39393A"/>
                </a:solidFill>
                <a:latin typeface="Calibri Light"/>
                <a:cs typeface="Calibri Light"/>
              </a:rPr>
              <a:t> </a:t>
            </a:r>
            <a:r>
              <a:rPr lang="ca-ES" sz="1450" dirty="0">
                <a:solidFill>
                  <a:srgbClr val="39393A"/>
                </a:solidFill>
                <a:latin typeface="Calibri Light"/>
                <a:cs typeface="Calibri Light"/>
              </a:rPr>
              <a:t>2027</a:t>
            </a:r>
            <a:endParaRPr sz="1450" dirty="0">
              <a:latin typeface="Calibri Light"/>
              <a:cs typeface="Calibri Light"/>
            </a:endParaRPr>
          </a:p>
          <a:p>
            <a:pPr marL="12700">
              <a:lnSpc>
                <a:spcPts val="1670"/>
              </a:lnSpc>
            </a:pPr>
            <a:r>
              <a:rPr lang="ca-ES" sz="1450" dirty="0">
                <a:solidFill>
                  <a:srgbClr val="39393A"/>
                </a:solidFill>
                <a:latin typeface="Calibri Light"/>
                <a:cs typeface="Calibri Light"/>
              </a:rPr>
              <a:t>Memòria democràtica</a:t>
            </a:r>
            <a:endParaRPr sz="1450" dirty="0">
              <a:latin typeface="Calibri Light"/>
              <a:cs typeface="Calibri Light"/>
            </a:endParaRPr>
          </a:p>
        </p:txBody>
      </p:sp>
      <p:graphicFrame>
        <p:nvGraphicFramePr>
          <p:cNvPr id="7" name="Taula 6">
            <a:extLst>
              <a:ext uri="{FF2B5EF4-FFF2-40B4-BE49-F238E27FC236}">
                <a16:creationId xmlns:a16="http://schemas.microsoft.com/office/drawing/2014/main" id="{0656F232-A0A9-1ED8-E4DC-F6D527E8DAF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4714372"/>
              </p:ext>
            </p:extLst>
          </p:nvPr>
        </p:nvGraphicFramePr>
        <p:xfrm>
          <a:off x="4562094" y="2444241"/>
          <a:ext cx="6252365" cy="370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88466">
                  <a:extLst>
                    <a:ext uri="{9D8B030D-6E8A-4147-A177-3AD203B41FA5}">
                      <a16:colId xmlns:a16="http://schemas.microsoft.com/office/drawing/2014/main" val="238582864"/>
                    </a:ext>
                  </a:extLst>
                </a:gridCol>
                <a:gridCol w="4087499">
                  <a:extLst>
                    <a:ext uri="{9D8B030D-6E8A-4147-A177-3AD203B41FA5}">
                      <a16:colId xmlns:a16="http://schemas.microsoft.com/office/drawing/2014/main" val="2718642154"/>
                    </a:ext>
                  </a:extLst>
                </a:gridCol>
                <a:gridCol w="1676400">
                  <a:extLst>
                    <a:ext uri="{9D8B030D-6E8A-4147-A177-3AD203B41FA5}">
                      <a16:colId xmlns:a16="http://schemas.microsoft.com/office/drawing/2014/main" val="2776113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ca-ES" b="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a-ES" b="0" dirty="0">
                          <a:solidFill>
                            <a:schemeClr val="tx1"/>
                          </a:solidFill>
                        </a:rPr>
                        <a:t>Col·laboració amb centres educatius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a-ES" dirty="0"/>
                        <a:t>20 punts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5038409"/>
                  </a:ext>
                </a:extLst>
              </a:tr>
            </a:tbl>
          </a:graphicData>
        </a:graphic>
      </p:graphicFrame>
      <p:sp>
        <p:nvSpPr>
          <p:cNvPr id="11" name="QuadreDeText 10">
            <a:extLst>
              <a:ext uri="{FF2B5EF4-FFF2-40B4-BE49-F238E27FC236}">
                <a16:creationId xmlns:a16="http://schemas.microsoft.com/office/drawing/2014/main" id="{EB57A9A0-357B-9C48-4592-A6D7A6B903BD}"/>
              </a:ext>
            </a:extLst>
          </p:cNvPr>
          <p:cNvSpPr txBox="1"/>
          <p:nvPr/>
        </p:nvSpPr>
        <p:spPr>
          <a:xfrm>
            <a:off x="4390832" y="3045356"/>
            <a:ext cx="709022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a-ES" dirty="0">
                <a:latin typeface="DiBa"/>
              </a:rPr>
              <a:t>Activitats que es desenvolupen al propi centre o municipi: [10 punts]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a-ES" dirty="0">
                <a:latin typeface="DiBa"/>
              </a:rPr>
              <a:t>Sortides a espais de memòria de la província de Barcelona: [10 punts]</a:t>
            </a:r>
            <a:endParaRPr lang="ca-ES" dirty="0"/>
          </a:p>
        </p:txBody>
      </p:sp>
    </p:spTree>
    <p:extLst>
      <p:ext uri="{BB962C8B-B14F-4D97-AF65-F5344CB8AC3E}">
        <p14:creationId xmlns:p14="http://schemas.microsoft.com/office/powerpoint/2010/main" val="9498652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4ECD7A73-8A16-9D7C-89AB-998A288BCB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>
            <a:extLst>
              <a:ext uri="{FF2B5EF4-FFF2-40B4-BE49-F238E27FC236}">
                <a16:creationId xmlns:a16="http://schemas.microsoft.com/office/drawing/2014/main" id="{F8B80797-FA5F-552A-D135-7B09DD856391}"/>
              </a:ext>
            </a:extLst>
          </p:cNvPr>
          <p:cNvGrpSpPr/>
          <p:nvPr/>
        </p:nvGrpSpPr>
        <p:grpSpPr>
          <a:xfrm>
            <a:off x="0" y="28575"/>
            <a:ext cx="3493135" cy="6858000"/>
            <a:chOff x="0" y="0"/>
            <a:chExt cx="3493135" cy="6858000"/>
          </a:xfrm>
        </p:grpSpPr>
        <p:pic>
          <p:nvPicPr>
            <p:cNvPr id="3" name="object 3">
              <a:extLst>
                <a:ext uri="{FF2B5EF4-FFF2-40B4-BE49-F238E27FC236}">
                  <a16:creationId xmlns:a16="http://schemas.microsoft.com/office/drawing/2014/main" id="{4AA1B239-429A-075F-CC89-045F385955CA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38200" y="333743"/>
              <a:ext cx="1331722" cy="442099"/>
            </a:xfrm>
            <a:prstGeom prst="rect">
              <a:avLst/>
            </a:prstGeom>
          </p:spPr>
        </p:pic>
        <p:sp>
          <p:nvSpPr>
            <p:cNvPr id="4" name="object 4">
              <a:extLst>
                <a:ext uri="{FF2B5EF4-FFF2-40B4-BE49-F238E27FC236}">
                  <a16:creationId xmlns:a16="http://schemas.microsoft.com/office/drawing/2014/main" id="{92BFED3C-D2EF-3246-E6A6-7DAE818687EF}"/>
                </a:ext>
              </a:extLst>
            </p:cNvPr>
            <p:cNvSpPr/>
            <p:nvPr/>
          </p:nvSpPr>
          <p:spPr>
            <a:xfrm>
              <a:off x="0" y="0"/>
              <a:ext cx="3244215" cy="6858000"/>
            </a:xfrm>
            <a:custGeom>
              <a:avLst/>
              <a:gdLst/>
              <a:ahLst/>
              <a:cxnLst/>
              <a:rect l="l" t="t" r="r" b="b"/>
              <a:pathLst>
                <a:path w="3244215" h="6858000">
                  <a:moveTo>
                    <a:pt x="3243961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3243961" y="6858000"/>
                  </a:lnTo>
                  <a:lnTo>
                    <a:pt x="3243961" y="0"/>
                  </a:lnTo>
                  <a:close/>
                </a:path>
              </a:pathLst>
            </a:custGeom>
            <a:solidFill>
              <a:srgbClr val="39393A">
                <a:alpha val="470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>
              <a:extLst>
                <a:ext uri="{FF2B5EF4-FFF2-40B4-BE49-F238E27FC236}">
                  <a16:creationId xmlns:a16="http://schemas.microsoft.com/office/drawing/2014/main" id="{4AD78A35-76C7-1848-2E15-193D1C29C46E}"/>
                </a:ext>
              </a:extLst>
            </p:cNvPr>
            <p:cNvSpPr/>
            <p:nvPr/>
          </p:nvSpPr>
          <p:spPr>
            <a:xfrm>
              <a:off x="2994786" y="3178682"/>
              <a:ext cx="498475" cy="501015"/>
            </a:xfrm>
            <a:custGeom>
              <a:avLst/>
              <a:gdLst/>
              <a:ahLst/>
              <a:cxnLst/>
              <a:rect l="l" t="t" r="r" b="b"/>
              <a:pathLst>
                <a:path w="498475" h="501014">
                  <a:moveTo>
                    <a:pt x="249174" y="0"/>
                  </a:moveTo>
                  <a:lnTo>
                    <a:pt x="204337" y="4215"/>
                  </a:lnTo>
                  <a:lnTo>
                    <a:pt x="162156" y="15968"/>
                  </a:lnTo>
                  <a:lnTo>
                    <a:pt x="123331" y="34558"/>
                  </a:lnTo>
                  <a:lnTo>
                    <a:pt x="88560" y="59281"/>
                  </a:lnTo>
                  <a:lnTo>
                    <a:pt x="58543" y="89435"/>
                  </a:lnTo>
                  <a:lnTo>
                    <a:pt x="33979" y="124318"/>
                  </a:lnTo>
                  <a:lnTo>
                    <a:pt x="15568" y="163228"/>
                  </a:lnTo>
                  <a:lnTo>
                    <a:pt x="4008" y="205461"/>
                  </a:lnTo>
                  <a:lnTo>
                    <a:pt x="0" y="250316"/>
                  </a:lnTo>
                  <a:lnTo>
                    <a:pt x="4008" y="295172"/>
                  </a:lnTo>
                  <a:lnTo>
                    <a:pt x="15568" y="337405"/>
                  </a:lnTo>
                  <a:lnTo>
                    <a:pt x="33979" y="376315"/>
                  </a:lnTo>
                  <a:lnTo>
                    <a:pt x="58543" y="411198"/>
                  </a:lnTo>
                  <a:lnTo>
                    <a:pt x="88560" y="441352"/>
                  </a:lnTo>
                  <a:lnTo>
                    <a:pt x="123331" y="466075"/>
                  </a:lnTo>
                  <a:lnTo>
                    <a:pt x="162156" y="484665"/>
                  </a:lnTo>
                  <a:lnTo>
                    <a:pt x="204337" y="496418"/>
                  </a:lnTo>
                  <a:lnTo>
                    <a:pt x="249174" y="500633"/>
                  </a:lnTo>
                  <a:lnTo>
                    <a:pt x="294010" y="496418"/>
                  </a:lnTo>
                  <a:lnTo>
                    <a:pt x="336191" y="484665"/>
                  </a:lnTo>
                  <a:lnTo>
                    <a:pt x="375016" y="466075"/>
                  </a:lnTo>
                  <a:lnTo>
                    <a:pt x="409787" y="441352"/>
                  </a:lnTo>
                  <a:lnTo>
                    <a:pt x="439804" y="411198"/>
                  </a:lnTo>
                  <a:lnTo>
                    <a:pt x="464368" y="376315"/>
                  </a:lnTo>
                  <a:lnTo>
                    <a:pt x="482779" y="337405"/>
                  </a:lnTo>
                  <a:lnTo>
                    <a:pt x="494339" y="295172"/>
                  </a:lnTo>
                  <a:lnTo>
                    <a:pt x="498348" y="250316"/>
                  </a:lnTo>
                  <a:lnTo>
                    <a:pt x="494339" y="205461"/>
                  </a:lnTo>
                  <a:lnTo>
                    <a:pt x="482779" y="163228"/>
                  </a:lnTo>
                  <a:lnTo>
                    <a:pt x="464368" y="124318"/>
                  </a:lnTo>
                  <a:lnTo>
                    <a:pt x="439804" y="89435"/>
                  </a:lnTo>
                  <a:lnTo>
                    <a:pt x="409787" y="59281"/>
                  </a:lnTo>
                  <a:lnTo>
                    <a:pt x="375016" y="34558"/>
                  </a:lnTo>
                  <a:lnTo>
                    <a:pt x="336191" y="15968"/>
                  </a:lnTo>
                  <a:lnTo>
                    <a:pt x="294010" y="4215"/>
                  </a:lnTo>
                  <a:lnTo>
                    <a:pt x="249174" y="0"/>
                  </a:lnTo>
                  <a:close/>
                </a:path>
              </a:pathLst>
            </a:custGeom>
            <a:solidFill>
              <a:srgbClr val="00AF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>
              <a:extLst>
                <a:ext uri="{FF2B5EF4-FFF2-40B4-BE49-F238E27FC236}">
                  <a16:creationId xmlns:a16="http://schemas.microsoft.com/office/drawing/2014/main" id="{FA39E77E-573C-C7C1-E4AD-A8F083E4A651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120770" y="3342766"/>
              <a:ext cx="246380" cy="170434"/>
            </a:xfrm>
            <a:prstGeom prst="rect">
              <a:avLst/>
            </a:prstGeom>
          </p:spPr>
        </p:pic>
      </p:grpSp>
      <p:pic>
        <p:nvPicPr>
          <p:cNvPr id="15" name="object 15">
            <a:extLst>
              <a:ext uri="{FF2B5EF4-FFF2-40B4-BE49-F238E27FC236}">
                <a16:creationId xmlns:a16="http://schemas.microsoft.com/office/drawing/2014/main" id="{D2BE99A1-145B-0973-3DFF-6A7786F9E1C9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52398" y="4466716"/>
            <a:ext cx="920889" cy="990600"/>
          </a:xfrm>
          <a:prstGeom prst="rect">
            <a:avLst/>
          </a:prstGeom>
        </p:spPr>
      </p:pic>
      <p:sp>
        <p:nvSpPr>
          <p:cNvPr id="18" name="QuadreDeText 17">
            <a:extLst>
              <a:ext uri="{FF2B5EF4-FFF2-40B4-BE49-F238E27FC236}">
                <a16:creationId xmlns:a16="http://schemas.microsoft.com/office/drawing/2014/main" id="{FBF6FA0B-104E-C7F5-4A6E-09073EAF2DC4}"/>
              </a:ext>
            </a:extLst>
          </p:cNvPr>
          <p:cNvSpPr txBox="1"/>
          <p:nvPr/>
        </p:nvSpPr>
        <p:spPr>
          <a:xfrm>
            <a:off x="4915660" y="7010400"/>
            <a:ext cx="751187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00B0F0"/>
              </a:buClr>
            </a:pPr>
            <a:br>
              <a:rPr lang="ca-ES" sz="1200" dirty="0"/>
            </a:br>
            <a:endParaRPr lang="ca-E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QuadreDeText 11">
            <a:extLst>
              <a:ext uri="{FF2B5EF4-FFF2-40B4-BE49-F238E27FC236}">
                <a16:creationId xmlns:a16="http://schemas.microsoft.com/office/drawing/2014/main" id="{6FF815FC-D344-996F-E29A-1AFC9D98151D}"/>
              </a:ext>
            </a:extLst>
          </p:cNvPr>
          <p:cNvSpPr txBox="1"/>
          <p:nvPr/>
        </p:nvSpPr>
        <p:spPr>
          <a:xfrm>
            <a:off x="4156539" y="1800839"/>
            <a:ext cx="152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dirty="0">
                <a:solidFill>
                  <a:schemeClr val="bg1"/>
                </a:solidFill>
              </a:rPr>
              <a:t>D</a:t>
            </a:r>
          </a:p>
        </p:txBody>
      </p:sp>
      <p:sp>
        <p:nvSpPr>
          <p:cNvPr id="16" name="QuadreDeText 15">
            <a:extLst>
              <a:ext uri="{FF2B5EF4-FFF2-40B4-BE49-F238E27FC236}">
                <a16:creationId xmlns:a16="http://schemas.microsoft.com/office/drawing/2014/main" id="{7E99C814-F3DB-0004-5D3B-EBE784FEC946}"/>
              </a:ext>
            </a:extLst>
          </p:cNvPr>
          <p:cNvSpPr txBox="1"/>
          <p:nvPr/>
        </p:nvSpPr>
        <p:spPr>
          <a:xfrm>
            <a:off x="4655014" y="1831062"/>
            <a:ext cx="6826040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a-ES" sz="2000" dirty="0">
                <a:solidFill>
                  <a:srgbClr val="00B0F0"/>
                </a:solidFill>
                <a:latin typeface="+mj-lt"/>
              </a:rPr>
              <a:t>CRITERIS DE VALORACIÓ</a:t>
            </a:r>
          </a:p>
          <a:p>
            <a:endParaRPr lang="ca-ES" sz="1400" dirty="0">
              <a:latin typeface="+mj-lt"/>
            </a:endParaRPr>
          </a:p>
        </p:txBody>
      </p:sp>
      <p:sp>
        <p:nvSpPr>
          <p:cNvPr id="14" name="object 7">
            <a:extLst>
              <a:ext uri="{FF2B5EF4-FFF2-40B4-BE49-F238E27FC236}">
                <a16:creationId xmlns:a16="http://schemas.microsoft.com/office/drawing/2014/main" id="{C0937F15-22D8-408F-80FC-BAE7E4EE9EF1}"/>
              </a:ext>
            </a:extLst>
          </p:cNvPr>
          <p:cNvSpPr txBox="1">
            <a:spLocks/>
          </p:cNvSpPr>
          <p:nvPr/>
        </p:nvSpPr>
        <p:spPr>
          <a:xfrm>
            <a:off x="4915660" y="533400"/>
            <a:ext cx="6757925" cy="730969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>
            <a:lvl1pPr>
              <a:defRPr sz="3000" b="0" i="0">
                <a:solidFill>
                  <a:schemeClr val="tx1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2700">
              <a:spcBef>
                <a:spcPts val="120"/>
              </a:spcBef>
            </a:pPr>
            <a:r>
              <a:rPr lang="ca-ES" sz="4650">
                <a:latin typeface="Calibri Light"/>
                <a:cs typeface="Calibri Light"/>
              </a:rPr>
              <a:t>Activitats en matèria de MD</a:t>
            </a:r>
            <a:endParaRPr lang="ca-ES" sz="4650" dirty="0">
              <a:latin typeface="Calibri Light"/>
              <a:cs typeface="Calibri Light"/>
            </a:endParaRPr>
          </a:p>
        </p:txBody>
      </p:sp>
      <p:sp>
        <p:nvSpPr>
          <p:cNvPr id="17" name="object 11">
            <a:extLst>
              <a:ext uri="{FF2B5EF4-FFF2-40B4-BE49-F238E27FC236}">
                <a16:creationId xmlns:a16="http://schemas.microsoft.com/office/drawing/2014/main" id="{E8F33EDC-0EEA-7785-5871-37DEEF707833}"/>
              </a:ext>
            </a:extLst>
          </p:cNvPr>
          <p:cNvSpPr/>
          <p:nvPr/>
        </p:nvSpPr>
        <p:spPr>
          <a:xfrm>
            <a:off x="3979164" y="1503731"/>
            <a:ext cx="7501890" cy="0"/>
          </a:xfrm>
          <a:custGeom>
            <a:avLst/>
            <a:gdLst/>
            <a:ahLst/>
            <a:cxnLst/>
            <a:rect l="l" t="t" r="r" b="b"/>
            <a:pathLst>
              <a:path w="7501890">
                <a:moveTo>
                  <a:pt x="0" y="0"/>
                </a:moveTo>
                <a:lnTo>
                  <a:pt x="7501636" y="0"/>
                </a:lnTo>
              </a:path>
            </a:pathLst>
          </a:custGeom>
          <a:ln w="63500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13">
            <a:extLst>
              <a:ext uri="{FF2B5EF4-FFF2-40B4-BE49-F238E27FC236}">
                <a16:creationId xmlns:a16="http://schemas.microsoft.com/office/drawing/2014/main" id="{EE43520C-64A4-7D5A-C258-BCF35F192D2A}"/>
              </a:ext>
            </a:extLst>
          </p:cNvPr>
          <p:cNvSpPr/>
          <p:nvPr/>
        </p:nvSpPr>
        <p:spPr>
          <a:xfrm>
            <a:off x="4057141" y="640131"/>
            <a:ext cx="667385" cy="667385"/>
          </a:xfrm>
          <a:custGeom>
            <a:avLst/>
            <a:gdLst/>
            <a:ahLst/>
            <a:cxnLst/>
            <a:rect l="l" t="t" r="r" b="b"/>
            <a:pathLst>
              <a:path w="667385" h="667385">
                <a:moveTo>
                  <a:pt x="333629" y="0"/>
                </a:moveTo>
                <a:lnTo>
                  <a:pt x="280900" y="4110"/>
                </a:lnTo>
                <a:lnTo>
                  <a:pt x="230196" y="16243"/>
                </a:lnTo>
                <a:lnTo>
                  <a:pt x="182259" y="36100"/>
                </a:lnTo>
                <a:lnTo>
                  <a:pt x="137833" y="63382"/>
                </a:lnTo>
                <a:lnTo>
                  <a:pt x="97662" y="97789"/>
                </a:lnTo>
                <a:lnTo>
                  <a:pt x="63287" y="137959"/>
                </a:lnTo>
                <a:lnTo>
                  <a:pt x="36050" y="182378"/>
                </a:lnTo>
                <a:lnTo>
                  <a:pt x="16226" y="230295"/>
                </a:lnTo>
                <a:lnTo>
                  <a:pt x="4108" y="280962"/>
                </a:lnTo>
                <a:lnTo>
                  <a:pt x="0" y="333628"/>
                </a:lnTo>
                <a:lnTo>
                  <a:pt x="4109" y="386357"/>
                </a:lnTo>
                <a:lnTo>
                  <a:pt x="16235" y="437061"/>
                </a:lnTo>
                <a:lnTo>
                  <a:pt x="36073" y="484998"/>
                </a:lnTo>
                <a:lnTo>
                  <a:pt x="63317" y="529424"/>
                </a:lnTo>
                <a:lnTo>
                  <a:pt x="97662" y="569595"/>
                </a:lnTo>
                <a:lnTo>
                  <a:pt x="137833" y="603940"/>
                </a:lnTo>
                <a:lnTo>
                  <a:pt x="182259" y="631184"/>
                </a:lnTo>
                <a:lnTo>
                  <a:pt x="230196" y="651022"/>
                </a:lnTo>
                <a:lnTo>
                  <a:pt x="280900" y="663148"/>
                </a:lnTo>
                <a:lnTo>
                  <a:pt x="333629" y="667258"/>
                </a:lnTo>
                <a:lnTo>
                  <a:pt x="386307" y="663148"/>
                </a:lnTo>
                <a:lnTo>
                  <a:pt x="436998" y="651022"/>
                </a:lnTo>
                <a:lnTo>
                  <a:pt x="445947" y="647319"/>
                </a:lnTo>
                <a:lnTo>
                  <a:pt x="333629" y="647319"/>
                </a:lnTo>
                <a:lnTo>
                  <a:pt x="284062" y="643450"/>
                </a:lnTo>
                <a:lnTo>
                  <a:pt x="236409" y="632034"/>
                </a:lnTo>
                <a:lnTo>
                  <a:pt x="191366" y="613358"/>
                </a:lnTo>
                <a:lnTo>
                  <a:pt x="149627" y="587708"/>
                </a:lnTo>
                <a:lnTo>
                  <a:pt x="111887" y="555371"/>
                </a:lnTo>
                <a:lnTo>
                  <a:pt x="79549" y="517630"/>
                </a:lnTo>
                <a:lnTo>
                  <a:pt x="53899" y="475891"/>
                </a:lnTo>
                <a:lnTo>
                  <a:pt x="35223" y="430848"/>
                </a:lnTo>
                <a:lnTo>
                  <a:pt x="23807" y="383195"/>
                </a:lnTo>
                <a:lnTo>
                  <a:pt x="19938" y="333628"/>
                </a:lnTo>
                <a:lnTo>
                  <a:pt x="23807" y="284111"/>
                </a:lnTo>
                <a:lnTo>
                  <a:pt x="35223" y="236464"/>
                </a:lnTo>
                <a:lnTo>
                  <a:pt x="53899" y="191403"/>
                </a:lnTo>
                <a:lnTo>
                  <a:pt x="79549" y="149639"/>
                </a:lnTo>
                <a:lnTo>
                  <a:pt x="111887" y="111887"/>
                </a:lnTo>
                <a:lnTo>
                  <a:pt x="149627" y="79611"/>
                </a:lnTo>
                <a:lnTo>
                  <a:pt x="191366" y="53999"/>
                </a:lnTo>
                <a:lnTo>
                  <a:pt x="236409" y="35342"/>
                </a:lnTo>
                <a:lnTo>
                  <a:pt x="284062" y="23933"/>
                </a:lnTo>
                <a:lnTo>
                  <a:pt x="333629" y="20065"/>
                </a:lnTo>
                <a:lnTo>
                  <a:pt x="446225" y="20065"/>
                </a:lnTo>
                <a:lnTo>
                  <a:pt x="436998" y="16243"/>
                </a:lnTo>
                <a:lnTo>
                  <a:pt x="386307" y="4110"/>
                </a:lnTo>
                <a:lnTo>
                  <a:pt x="333629" y="0"/>
                </a:lnTo>
                <a:close/>
              </a:path>
              <a:path w="667385" h="667385">
                <a:moveTo>
                  <a:pt x="446225" y="20065"/>
                </a:moveTo>
                <a:lnTo>
                  <a:pt x="333629" y="20065"/>
                </a:lnTo>
                <a:lnTo>
                  <a:pt x="383146" y="23933"/>
                </a:lnTo>
                <a:lnTo>
                  <a:pt x="430793" y="35342"/>
                </a:lnTo>
                <a:lnTo>
                  <a:pt x="475854" y="53999"/>
                </a:lnTo>
                <a:lnTo>
                  <a:pt x="517618" y="79611"/>
                </a:lnTo>
                <a:lnTo>
                  <a:pt x="555371" y="111887"/>
                </a:lnTo>
                <a:lnTo>
                  <a:pt x="587646" y="149639"/>
                </a:lnTo>
                <a:lnTo>
                  <a:pt x="613258" y="191403"/>
                </a:lnTo>
                <a:lnTo>
                  <a:pt x="631915" y="236464"/>
                </a:lnTo>
                <a:lnTo>
                  <a:pt x="643324" y="284111"/>
                </a:lnTo>
                <a:lnTo>
                  <a:pt x="647192" y="333628"/>
                </a:lnTo>
                <a:lnTo>
                  <a:pt x="643324" y="383195"/>
                </a:lnTo>
                <a:lnTo>
                  <a:pt x="631915" y="430848"/>
                </a:lnTo>
                <a:lnTo>
                  <a:pt x="613258" y="475891"/>
                </a:lnTo>
                <a:lnTo>
                  <a:pt x="587646" y="517630"/>
                </a:lnTo>
                <a:lnTo>
                  <a:pt x="555371" y="555371"/>
                </a:lnTo>
                <a:lnTo>
                  <a:pt x="517618" y="587708"/>
                </a:lnTo>
                <a:lnTo>
                  <a:pt x="475854" y="613358"/>
                </a:lnTo>
                <a:lnTo>
                  <a:pt x="430793" y="632034"/>
                </a:lnTo>
                <a:lnTo>
                  <a:pt x="383146" y="643450"/>
                </a:lnTo>
                <a:lnTo>
                  <a:pt x="333629" y="647319"/>
                </a:lnTo>
                <a:lnTo>
                  <a:pt x="445947" y="647319"/>
                </a:lnTo>
                <a:lnTo>
                  <a:pt x="484934" y="631184"/>
                </a:lnTo>
                <a:lnTo>
                  <a:pt x="529347" y="603940"/>
                </a:lnTo>
                <a:lnTo>
                  <a:pt x="569468" y="569595"/>
                </a:lnTo>
                <a:lnTo>
                  <a:pt x="603875" y="529424"/>
                </a:lnTo>
                <a:lnTo>
                  <a:pt x="631157" y="484998"/>
                </a:lnTo>
                <a:lnTo>
                  <a:pt x="651014" y="437061"/>
                </a:lnTo>
                <a:lnTo>
                  <a:pt x="663147" y="386357"/>
                </a:lnTo>
                <a:lnTo>
                  <a:pt x="667258" y="333628"/>
                </a:lnTo>
                <a:lnTo>
                  <a:pt x="663147" y="280962"/>
                </a:lnTo>
                <a:lnTo>
                  <a:pt x="651014" y="230295"/>
                </a:lnTo>
                <a:lnTo>
                  <a:pt x="631157" y="182378"/>
                </a:lnTo>
                <a:lnTo>
                  <a:pt x="603875" y="137959"/>
                </a:lnTo>
                <a:lnTo>
                  <a:pt x="569468" y="97789"/>
                </a:lnTo>
                <a:lnTo>
                  <a:pt x="529347" y="63382"/>
                </a:lnTo>
                <a:lnTo>
                  <a:pt x="484934" y="36100"/>
                </a:lnTo>
                <a:lnTo>
                  <a:pt x="446225" y="20065"/>
                </a:lnTo>
                <a:close/>
              </a:path>
            </a:pathLst>
          </a:custGeom>
          <a:solidFill>
            <a:srgbClr val="00AFE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1" name="Picture 6" descr="picto Recurs econòmic">
            <a:extLst>
              <a:ext uri="{FF2B5EF4-FFF2-40B4-BE49-F238E27FC236}">
                <a16:creationId xmlns:a16="http://schemas.microsoft.com/office/drawing/2014/main" id="{98E9C758-F3B4-438C-4100-BE15008379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2044" y="773798"/>
            <a:ext cx="400050" cy="400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object 9">
            <a:extLst>
              <a:ext uri="{FF2B5EF4-FFF2-40B4-BE49-F238E27FC236}">
                <a16:creationId xmlns:a16="http://schemas.microsoft.com/office/drawing/2014/main" id="{E60059EA-1525-9E01-E60E-1B94F26A3DD4}"/>
              </a:ext>
            </a:extLst>
          </p:cNvPr>
          <p:cNvSpPr txBox="1"/>
          <p:nvPr/>
        </p:nvSpPr>
        <p:spPr>
          <a:xfrm>
            <a:off x="730097" y="5659932"/>
            <a:ext cx="1784503" cy="450764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ts val="1670"/>
              </a:lnSpc>
              <a:spcBef>
                <a:spcPts val="115"/>
              </a:spcBef>
            </a:pPr>
            <a:r>
              <a:rPr sz="1450" dirty="0" err="1">
                <a:solidFill>
                  <a:srgbClr val="39393A"/>
                </a:solidFill>
                <a:latin typeface="Calibri Light"/>
                <a:cs typeface="Calibri Light"/>
              </a:rPr>
              <a:t>Catàleg</a:t>
            </a:r>
            <a:r>
              <a:rPr sz="1450" spc="204" dirty="0">
                <a:solidFill>
                  <a:srgbClr val="39393A"/>
                </a:solidFill>
                <a:latin typeface="Calibri Light"/>
                <a:cs typeface="Calibri Light"/>
              </a:rPr>
              <a:t> </a:t>
            </a:r>
            <a:r>
              <a:rPr lang="ca-ES" sz="1450" dirty="0">
                <a:solidFill>
                  <a:srgbClr val="39393A"/>
                </a:solidFill>
                <a:latin typeface="Calibri Light"/>
                <a:cs typeface="Calibri Light"/>
              </a:rPr>
              <a:t>2027</a:t>
            </a:r>
            <a:endParaRPr sz="1450" dirty="0">
              <a:latin typeface="Calibri Light"/>
              <a:cs typeface="Calibri Light"/>
            </a:endParaRPr>
          </a:p>
          <a:p>
            <a:pPr marL="12700">
              <a:lnSpc>
                <a:spcPts val="1670"/>
              </a:lnSpc>
            </a:pPr>
            <a:r>
              <a:rPr lang="ca-ES" sz="1450" dirty="0">
                <a:solidFill>
                  <a:srgbClr val="39393A"/>
                </a:solidFill>
                <a:latin typeface="Calibri Light"/>
                <a:cs typeface="Calibri Light"/>
              </a:rPr>
              <a:t>Memòria democràtica</a:t>
            </a:r>
            <a:endParaRPr sz="1450" dirty="0">
              <a:latin typeface="Calibri Light"/>
              <a:cs typeface="Calibri Light"/>
            </a:endParaRPr>
          </a:p>
        </p:txBody>
      </p:sp>
      <p:graphicFrame>
        <p:nvGraphicFramePr>
          <p:cNvPr id="7" name="Taula 6">
            <a:extLst>
              <a:ext uri="{FF2B5EF4-FFF2-40B4-BE49-F238E27FC236}">
                <a16:creationId xmlns:a16="http://schemas.microsoft.com/office/drawing/2014/main" id="{AB7C0D76-E1B1-B0C5-E569-D169CDFD4A4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1391485"/>
              </p:ext>
            </p:extLst>
          </p:nvPr>
        </p:nvGraphicFramePr>
        <p:xfrm>
          <a:off x="4562094" y="2444241"/>
          <a:ext cx="6252365" cy="370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88466">
                  <a:extLst>
                    <a:ext uri="{9D8B030D-6E8A-4147-A177-3AD203B41FA5}">
                      <a16:colId xmlns:a16="http://schemas.microsoft.com/office/drawing/2014/main" val="238582864"/>
                    </a:ext>
                  </a:extLst>
                </a:gridCol>
                <a:gridCol w="4087499">
                  <a:extLst>
                    <a:ext uri="{9D8B030D-6E8A-4147-A177-3AD203B41FA5}">
                      <a16:colId xmlns:a16="http://schemas.microsoft.com/office/drawing/2014/main" val="2718642154"/>
                    </a:ext>
                  </a:extLst>
                </a:gridCol>
                <a:gridCol w="1676400">
                  <a:extLst>
                    <a:ext uri="{9D8B030D-6E8A-4147-A177-3AD203B41FA5}">
                      <a16:colId xmlns:a16="http://schemas.microsoft.com/office/drawing/2014/main" val="2776113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ca-ES" b="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a-ES" b="0" dirty="0">
                          <a:solidFill>
                            <a:schemeClr val="tx1"/>
                          </a:solidFill>
                        </a:rPr>
                        <a:t>Detall del pressupost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a-ES" dirty="0"/>
                        <a:t>10 punts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5038409"/>
                  </a:ext>
                </a:extLst>
              </a:tr>
            </a:tbl>
          </a:graphicData>
        </a:graphic>
      </p:graphicFrame>
      <p:sp>
        <p:nvSpPr>
          <p:cNvPr id="11" name="QuadreDeText 10">
            <a:extLst>
              <a:ext uri="{FF2B5EF4-FFF2-40B4-BE49-F238E27FC236}">
                <a16:creationId xmlns:a16="http://schemas.microsoft.com/office/drawing/2014/main" id="{0DF872E7-444C-21FA-A09E-D7207E09A1E0}"/>
              </a:ext>
            </a:extLst>
          </p:cNvPr>
          <p:cNvSpPr txBox="1"/>
          <p:nvPr/>
        </p:nvSpPr>
        <p:spPr>
          <a:xfrm>
            <a:off x="4390832" y="3045356"/>
            <a:ext cx="709022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a-ES" dirty="0">
                <a:latin typeface="DiBa"/>
              </a:rPr>
              <a:t>Pressupost rigorós amb partides detallades</a:t>
            </a:r>
          </a:p>
        </p:txBody>
      </p:sp>
    </p:spTree>
    <p:extLst>
      <p:ext uri="{BB962C8B-B14F-4D97-AF65-F5344CB8AC3E}">
        <p14:creationId xmlns:p14="http://schemas.microsoft.com/office/powerpoint/2010/main" val="11730230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E1DA6E94-B535-27DF-1A18-818BAC142C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>
            <a:extLst>
              <a:ext uri="{FF2B5EF4-FFF2-40B4-BE49-F238E27FC236}">
                <a16:creationId xmlns:a16="http://schemas.microsoft.com/office/drawing/2014/main" id="{4E1523CF-3091-DD2F-B09E-E6983C89361E}"/>
              </a:ext>
            </a:extLst>
          </p:cNvPr>
          <p:cNvGrpSpPr/>
          <p:nvPr/>
        </p:nvGrpSpPr>
        <p:grpSpPr>
          <a:xfrm>
            <a:off x="0" y="28575"/>
            <a:ext cx="3493135" cy="6858000"/>
            <a:chOff x="0" y="0"/>
            <a:chExt cx="3493135" cy="6858000"/>
          </a:xfrm>
        </p:grpSpPr>
        <p:pic>
          <p:nvPicPr>
            <p:cNvPr id="3" name="object 3">
              <a:extLst>
                <a:ext uri="{FF2B5EF4-FFF2-40B4-BE49-F238E27FC236}">
                  <a16:creationId xmlns:a16="http://schemas.microsoft.com/office/drawing/2014/main" id="{4272E7E1-7AF3-AA55-4E3E-A60757984CA6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38200" y="333743"/>
              <a:ext cx="1331722" cy="442099"/>
            </a:xfrm>
            <a:prstGeom prst="rect">
              <a:avLst/>
            </a:prstGeom>
          </p:spPr>
        </p:pic>
        <p:sp>
          <p:nvSpPr>
            <p:cNvPr id="4" name="object 4">
              <a:extLst>
                <a:ext uri="{FF2B5EF4-FFF2-40B4-BE49-F238E27FC236}">
                  <a16:creationId xmlns:a16="http://schemas.microsoft.com/office/drawing/2014/main" id="{190D7F66-303E-A70B-A9DB-430D0EE623A9}"/>
                </a:ext>
              </a:extLst>
            </p:cNvPr>
            <p:cNvSpPr/>
            <p:nvPr/>
          </p:nvSpPr>
          <p:spPr>
            <a:xfrm>
              <a:off x="0" y="0"/>
              <a:ext cx="3244215" cy="6858000"/>
            </a:xfrm>
            <a:custGeom>
              <a:avLst/>
              <a:gdLst/>
              <a:ahLst/>
              <a:cxnLst/>
              <a:rect l="l" t="t" r="r" b="b"/>
              <a:pathLst>
                <a:path w="3244215" h="6858000">
                  <a:moveTo>
                    <a:pt x="3243961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3243961" y="6858000"/>
                  </a:lnTo>
                  <a:lnTo>
                    <a:pt x="3243961" y="0"/>
                  </a:lnTo>
                  <a:close/>
                </a:path>
              </a:pathLst>
            </a:custGeom>
            <a:solidFill>
              <a:srgbClr val="39393A">
                <a:alpha val="470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>
              <a:extLst>
                <a:ext uri="{FF2B5EF4-FFF2-40B4-BE49-F238E27FC236}">
                  <a16:creationId xmlns:a16="http://schemas.microsoft.com/office/drawing/2014/main" id="{5BA71E0B-EAFC-92BB-B738-66EE3B091B5D}"/>
                </a:ext>
              </a:extLst>
            </p:cNvPr>
            <p:cNvSpPr/>
            <p:nvPr/>
          </p:nvSpPr>
          <p:spPr>
            <a:xfrm>
              <a:off x="2994786" y="3178682"/>
              <a:ext cx="498475" cy="501015"/>
            </a:xfrm>
            <a:custGeom>
              <a:avLst/>
              <a:gdLst/>
              <a:ahLst/>
              <a:cxnLst/>
              <a:rect l="l" t="t" r="r" b="b"/>
              <a:pathLst>
                <a:path w="498475" h="501014">
                  <a:moveTo>
                    <a:pt x="249174" y="0"/>
                  </a:moveTo>
                  <a:lnTo>
                    <a:pt x="204337" y="4215"/>
                  </a:lnTo>
                  <a:lnTo>
                    <a:pt x="162156" y="15968"/>
                  </a:lnTo>
                  <a:lnTo>
                    <a:pt x="123331" y="34558"/>
                  </a:lnTo>
                  <a:lnTo>
                    <a:pt x="88560" y="59281"/>
                  </a:lnTo>
                  <a:lnTo>
                    <a:pt x="58543" y="89435"/>
                  </a:lnTo>
                  <a:lnTo>
                    <a:pt x="33979" y="124318"/>
                  </a:lnTo>
                  <a:lnTo>
                    <a:pt x="15568" y="163228"/>
                  </a:lnTo>
                  <a:lnTo>
                    <a:pt x="4008" y="205461"/>
                  </a:lnTo>
                  <a:lnTo>
                    <a:pt x="0" y="250316"/>
                  </a:lnTo>
                  <a:lnTo>
                    <a:pt x="4008" y="295172"/>
                  </a:lnTo>
                  <a:lnTo>
                    <a:pt x="15568" y="337405"/>
                  </a:lnTo>
                  <a:lnTo>
                    <a:pt x="33979" y="376315"/>
                  </a:lnTo>
                  <a:lnTo>
                    <a:pt x="58543" y="411198"/>
                  </a:lnTo>
                  <a:lnTo>
                    <a:pt x="88560" y="441352"/>
                  </a:lnTo>
                  <a:lnTo>
                    <a:pt x="123331" y="466075"/>
                  </a:lnTo>
                  <a:lnTo>
                    <a:pt x="162156" y="484665"/>
                  </a:lnTo>
                  <a:lnTo>
                    <a:pt x="204337" y="496418"/>
                  </a:lnTo>
                  <a:lnTo>
                    <a:pt x="249174" y="500633"/>
                  </a:lnTo>
                  <a:lnTo>
                    <a:pt x="294010" y="496418"/>
                  </a:lnTo>
                  <a:lnTo>
                    <a:pt x="336191" y="484665"/>
                  </a:lnTo>
                  <a:lnTo>
                    <a:pt x="375016" y="466075"/>
                  </a:lnTo>
                  <a:lnTo>
                    <a:pt x="409787" y="441352"/>
                  </a:lnTo>
                  <a:lnTo>
                    <a:pt x="439804" y="411198"/>
                  </a:lnTo>
                  <a:lnTo>
                    <a:pt x="464368" y="376315"/>
                  </a:lnTo>
                  <a:lnTo>
                    <a:pt x="482779" y="337405"/>
                  </a:lnTo>
                  <a:lnTo>
                    <a:pt x="494339" y="295172"/>
                  </a:lnTo>
                  <a:lnTo>
                    <a:pt x="498348" y="250316"/>
                  </a:lnTo>
                  <a:lnTo>
                    <a:pt x="494339" y="205461"/>
                  </a:lnTo>
                  <a:lnTo>
                    <a:pt x="482779" y="163228"/>
                  </a:lnTo>
                  <a:lnTo>
                    <a:pt x="464368" y="124318"/>
                  </a:lnTo>
                  <a:lnTo>
                    <a:pt x="439804" y="89435"/>
                  </a:lnTo>
                  <a:lnTo>
                    <a:pt x="409787" y="59281"/>
                  </a:lnTo>
                  <a:lnTo>
                    <a:pt x="375016" y="34558"/>
                  </a:lnTo>
                  <a:lnTo>
                    <a:pt x="336191" y="15968"/>
                  </a:lnTo>
                  <a:lnTo>
                    <a:pt x="294010" y="4215"/>
                  </a:lnTo>
                  <a:lnTo>
                    <a:pt x="249174" y="0"/>
                  </a:lnTo>
                  <a:close/>
                </a:path>
              </a:pathLst>
            </a:custGeom>
            <a:solidFill>
              <a:srgbClr val="00AF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>
              <a:extLst>
                <a:ext uri="{FF2B5EF4-FFF2-40B4-BE49-F238E27FC236}">
                  <a16:creationId xmlns:a16="http://schemas.microsoft.com/office/drawing/2014/main" id="{F7DEE6EA-036F-D596-35E4-537D1C7CD3BA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120770" y="3342766"/>
              <a:ext cx="246380" cy="170434"/>
            </a:xfrm>
            <a:prstGeom prst="rect">
              <a:avLst/>
            </a:prstGeom>
          </p:spPr>
        </p:pic>
      </p:grpSp>
      <p:pic>
        <p:nvPicPr>
          <p:cNvPr id="15" name="object 15">
            <a:extLst>
              <a:ext uri="{FF2B5EF4-FFF2-40B4-BE49-F238E27FC236}">
                <a16:creationId xmlns:a16="http://schemas.microsoft.com/office/drawing/2014/main" id="{18D38E08-1092-E413-FBF8-61A8ACDCFBDE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52398" y="4466716"/>
            <a:ext cx="920889" cy="990600"/>
          </a:xfrm>
          <a:prstGeom prst="rect">
            <a:avLst/>
          </a:prstGeom>
        </p:spPr>
      </p:pic>
      <p:sp>
        <p:nvSpPr>
          <p:cNvPr id="18" name="QuadreDeText 17">
            <a:extLst>
              <a:ext uri="{FF2B5EF4-FFF2-40B4-BE49-F238E27FC236}">
                <a16:creationId xmlns:a16="http://schemas.microsoft.com/office/drawing/2014/main" id="{5EE1A9AF-A87E-C493-CD8F-FB52B1713272}"/>
              </a:ext>
            </a:extLst>
          </p:cNvPr>
          <p:cNvSpPr txBox="1"/>
          <p:nvPr/>
        </p:nvSpPr>
        <p:spPr>
          <a:xfrm>
            <a:off x="4915660" y="7010400"/>
            <a:ext cx="751187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00B0F0"/>
              </a:buClr>
            </a:pPr>
            <a:br>
              <a:rPr lang="ca-ES" sz="1200" dirty="0"/>
            </a:br>
            <a:endParaRPr lang="ca-E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QuadreDeText 11">
            <a:extLst>
              <a:ext uri="{FF2B5EF4-FFF2-40B4-BE49-F238E27FC236}">
                <a16:creationId xmlns:a16="http://schemas.microsoft.com/office/drawing/2014/main" id="{3729878F-3E36-B0DE-9305-DA43E873CD3A}"/>
              </a:ext>
            </a:extLst>
          </p:cNvPr>
          <p:cNvSpPr txBox="1"/>
          <p:nvPr/>
        </p:nvSpPr>
        <p:spPr>
          <a:xfrm>
            <a:off x="4156539" y="1800839"/>
            <a:ext cx="152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dirty="0">
                <a:solidFill>
                  <a:schemeClr val="bg1"/>
                </a:solidFill>
              </a:rPr>
              <a:t>D</a:t>
            </a:r>
          </a:p>
        </p:txBody>
      </p:sp>
      <p:sp>
        <p:nvSpPr>
          <p:cNvPr id="16" name="QuadreDeText 15">
            <a:extLst>
              <a:ext uri="{FF2B5EF4-FFF2-40B4-BE49-F238E27FC236}">
                <a16:creationId xmlns:a16="http://schemas.microsoft.com/office/drawing/2014/main" id="{104C7C19-2A9A-6D7B-4175-140574E5827B}"/>
              </a:ext>
            </a:extLst>
          </p:cNvPr>
          <p:cNvSpPr txBox="1"/>
          <p:nvPr/>
        </p:nvSpPr>
        <p:spPr>
          <a:xfrm>
            <a:off x="4655014" y="1831062"/>
            <a:ext cx="6826040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a-ES" sz="2000" dirty="0">
                <a:solidFill>
                  <a:srgbClr val="00B0F0"/>
                </a:solidFill>
                <a:latin typeface="+mj-lt"/>
              </a:rPr>
              <a:t>CRITERIS DE VALORACIÓ</a:t>
            </a:r>
          </a:p>
          <a:p>
            <a:endParaRPr lang="ca-ES" sz="1400" dirty="0">
              <a:latin typeface="+mj-lt"/>
            </a:endParaRPr>
          </a:p>
        </p:txBody>
      </p:sp>
      <p:sp>
        <p:nvSpPr>
          <p:cNvPr id="14" name="object 7">
            <a:extLst>
              <a:ext uri="{FF2B5EF4-FFF2-40B4-BE49-F238E27FC236}">
                <a16:creationId xmlns:a16="http://schemas.microsoft.com/office/drawing/2014/main" id="{26DBB2FB-0231-3849-C8C8-AA7EE3B6A6EC}"/>
              </a:ext>
            </a:extLst>
          </p:cNvPr>
          <p:cNvSpPr txBox="1">
            <a:spLocks/>
          </p:cNvSpPr>
          <p:nvPr/>
        </p:nvSpPr>
        <p:spPr>
          <a:xfrm>
            <a:off x="4915660" y="533400"/>
            <a:ext cx="6757925" cy="730969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>
            <a:lvl1pPr>
              <a:defRPr sz="3000" b="0" i="0">
                <a:solidFill>
                  <a:schemeClr val="tx1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2700">
              <a:spcBef>
                <a:spcPts val="120"/>
              </a:spcBef>
            </a:pPr>
            <a:r>
              <a:rPr lang="ca-ES" sz="4650">
                <a:latin typeface="Calibri Light"/>
                <a:cs typeface="Calibri Light"/>
              </a:rPr>
              <a:t>Activitats en matèria de MD</a:t>
            </a:r>
            <a:endParaRPr lang="ca-ES" sz="4650" dirty="0">
              <a:latin typeface="Calibri Light"/>
              <a:cs typeface="Calibri Light"/>
            </a:endParaRPr>
          </a:p>
        </p:txBody>
      </p:sp>
      <p:sp>
        <p:nvSpPr>
          <p:cNvPr id="17" name="object 11">
            <a:extLst>
              <a:ext uri="{FF2B5EF4-FFF2-40B4-BE49-F238E27FC236}">
                <a16:creationId xmlns:a16="http://schemas.microsoft.com/office/drawing/2014/main" id="{A9BC4BD7-9C68-D757-9A22-5E63CD5FA32C}"/>
              </a:ext>
            </a:extLst>
          </p:cNvPr>
          <p:cNvSpPr/>
          <p:nvPr/>
        </p:nvSpPr>
        <p:spPr>
          <a:xfrm>
            <a:off x="3979164" y="1503731"/>
            <a:ext cx="7501890" cy="0"/>
          </a:xfrm>
          <a:custGeom>
            <a:avLst/>
            <a:gdLst/>
            <a:ahLst/>
            <a:cxnLst/>
            <a:rect l="l" t="t" r="r" b="b"/>
            <a:pathLst>
              <a:path w="7501890">
                <a:moveTo>
                  <a:pt x="0" y="0"/>
                </a:moveTo>
                <a:lnTo>
                  <a:pt x="7501636" y="0"/>
                </a:lnTo>
              </a:path>
            </a:pathLst>
          </a:custGeom>
          <a:ln w="63500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13">
            <a:extLst>
              <a:ext uri="{FF2B5EF4-FFF2-40B4-BE49-F238E27FC236}">
                <a16:creationId xmlns:a16="http://schemas.microsoft.com/office/drawing/2014/main" id="{3D5B951A-2EED-1729-4249-F44B91422953}"/>
              </a:ext>
            </a:extLst>
          </p:cNvPr>
          <p:cNvSpPr/>
          <p:nvPr/>
        </p:nvSpPr>
        <p:spPr>
          <a:xfrm>
            <a:off x="4057141" y="640131"/>
            <a:ext cx="667385" cy="667385"/>
          </a:xfrm>
          <a:custGeom>
            <a:avLst/>
            <a:gdLst/>
            <a:ahLst/>
            <a:cxnLst/>
            <a:rect l="l" t="t" r="r" b="b"/>
            <a:pathLst>
              <a:path w="667385" h="667385">
                <a:moveTo>
                  <a:pt x="333629" y="0"/>
                </a:moveTo>
                <a:lnTo>
                  <a:pt x="280900" y="4110"/>
                </a:lnTo>
                <a:lnTo>
                  <a:pt x="230196" y="16243"/>
                </a:lnTo>
                <a:lnTo>
                  <a:pt x="182259" y="36100"/>
                </a:lnTo>
                <a:lnTo>
                  <a:pt x="137833" y="63382"/>
                </a:lnTo>
                <a:lnTo>
                  <a:pt x="97662" y="97789"/>
                </a:lnTo>
                <a:lnTo>
                  <a:pt x="63287" y="137959"/>
                </a:lnTo>
                <a:lnTo>
                  <a:pt x="36050" y="182378"/>
                </a:lnTo>
                <a:lnTo>
                  <a:pt x="16226" y="230295"/>
                </a:lnTo>
                <a:lnTo>
                  <a:pt x="4108" y="280962"/>
                </a:lnTo>
                <a:lnTo>
                  <a:pt x="0" y="333628"/>
                </a:lnTo>
                <a:lnTo>
                  <a:pt x="4109" y="386357"/>
                </a:lnTo>
                <a:lnTo>
                  <a:pt x="16235" y="437061"/>
                </a:lnTo>
                <a:lnTo>
                  <a:pt x="36073" y="484998"/>
                </a:lnTo>
                <a:lnTo>
                  <a:pt x="63317" y="529424"/>
                </a:lnTo>
                <a:lnTo>
                  <a:pt x="97662" y="569595"/>
                </a:lnTo>
                <a:lnTo>
                  <a:pt x="137833" y="603940"/>
                </a:lnTo>
                <a:lnTo>
                  <a:pt x="182259" y="631184"/>
                </a:lnTo>
                <a:lnTo>
                  <a:pt x="230196" y="651022"/>
                </a:lnTo>
                <a:lnTo>
                  <a:pt x="280900" y="663148"/>
                </a:lnTo>
                <a:lnTo>
                  <a:pt x="333629" y="667258"/>
                </a:lnTo>
                <a:lnTo>
                  <a:pt x="386307" y="663148"/>
                </a:lnTo>
                <a:lnTo>
                  <a:pt x="436998" y="651022"/>
                </a:lnTo>
                <a:lnTo>
                  <a:pt x="445947" y="647319"/>
                </a:lnTo>
                <a:lnTo>
                  <a:pt x="333629" y="647319"/>
                </a:lnTo>
                <a:lnTo>
                  <a:pt x="284062" y="643450"/>
                </a:lnTo>
                <a:lnTo>
                  <a:pt x="236409" y="632034"/>
                </a:lnTo>
                <a:lnTo>
                  <a:pt x="191366" y="613358"/>
                </a:lnTo>
                <a:lnTo>
                  <a:pt x="149627" y="587708"/>
                </a:lnTo>
                <a:lnTo>
                  <a:pt x="111887" y="555371"/>
                </a:lnTo>
                <a:lnTo>
                  <a:pt x="79549" y="517630"/>
                </a:lnTo>
                <a:lnTo>
                  <a:pt x="53899" y="475891"/>
                </a:lnTo>
                <a:lnTo>
                  <a:pt x="35223" y="430848"/>
                </a:lnTo>
                <a:lnTo>
                  <a:pt x="23807" y="383195"/>
                </a:lnTo>
                <a:lnTo>
                  <a:pt x="19938" y="333628"/>
                </a:lnTo>
                <a:lnTo>
                  <a:pt x="23807" y="284111"/>
                </a:lnTo>
                <a:lnTo>
                  <a:pt x="35223" y="236464"/>
                </a:lnTo>
                <a:lnTo>
                  <a:pt x="53899" y="191403"/>
                </a:lnTo>
                <a:lnTo>
                  <a:pt x="79549" y="149639"/>
                </a:lnTo>
                <a:lnTo>
                  <a:pt x="111887" y="111887"/>
                </a:lnTo>
                <a:lnTo>
                  <a:pt x="149627" y="79611"/>
                </a:lnTo>
                <a:lnTo>
                  <a:pt x="191366" y="53999"/>
                </a:lnTo>
                <a:lnTo>
                  <a:pt x="236409" y="35342"/>
                </a:lnTo>
                <a:lnTo>
                  <a:pt x="284062" y="23933"/>
                </a:lnTo>
                <a:lnTo>
                  <a:pt x="333629" y="20065"/>
                </a:lnTo>
                <a:lnTo>
                  <a:pt x="446225" y="20065"/>
                </a:lnTo>
                <a:lnTo>
                  <a:pt x="436998" y="16243"/>
                </a:lnTo>
                <a:lnTo>
                  <a:pt x="386307" y="4110"/>
                </a:lnTo>
                <a:lnTo>
                  <a:pt x="333629" y="0"/>
                </a:lnTo>
                <a:close/>
              </a:path>
              <a:path w="667385" h="667385">
                <a:moveTo>
                  <a:pt x="446225" y="20065"/>
                </a:moveTo>
                <a:lnTo>
                  <a:pt x="333629" y="20065"/>
                </a:lnTo>
                <a:lnTo>
                  <a:pt x="383146" y="23933"/>
                </a:lnTo>
                <a:lnTo>
                  <a:pt x="430793" y="35342"/>
                </a:lnTo>
                <a:lnTo>
                  <a:pt x="475854" y="53999"/>
                </a:lnTo>
                <a:lnTo>
                  <a:pt x="517618" y="79611"/>
                </a:lnTo>
                <a:lnTo>
                  <a:pt x="555371" y="111887"/>
                </a:lnTo>
                <a:lnTo>
                  <a:pt x="587646" y="149639"/>
                </a:lnTo>
                <a:lnTo>
                  <a:pt x="613258" y="191403"/>
                </a:lnTo>
                <a:lnTo>
                  <a:pt x="631915" y="236464"/>
                </a:lnTo>
                <a:lnTo>
                  <a:pt x="643324" y="284111"/>
                </a:lnTo>
                <a:lnTo>
                  <a:pt x="647192" y="333628"/>
                </a:lnTo>
                <a:lnTo>
                  <a:pt x="643324" y="383195"/>
                </a:lnTo>
                <a:lnTo>
                  <a:pt x="631915" y="430848"/>
                </a:lnTo>
                <a:lnTo>
                  <a:pt x="613258" y="475891"/>
                </a:lnTo>
                <a:lnTo>
                  <a:pt x="587646" y="517630"/>
                </a:lnTo>
                <a:lnTo>
                  <a:pt x="555371" y="555371"/>
                </a:lnTo>
                <a:lnTo>
                  <a:pt x="517618" y="587708"/>
                </a:lnTo>
                <a:lnTo>
                  <a:pt x="475854" y="613358"/>
                </a:lnTo>
                <a:lnTo>
                  <a:pt x="430793" y="632034"/>
                </a:lnTo>
                <a:lnTo>
                  <a:pt x="383146" y="643450"/>
                </a:lnTo>
                <a:lnTo>
                  <a:pt x="333629" y="647319"/>
                </a:lnTo>
                <a:lnTo>
                  <a:pt x="445947" y="647319"/>
                </a:lnTo>
                <a:lnTo>
                  <a:pt x="484934" y="631184"/>
                </a:lnTo>
                <a:lnTo>
                  <a:pt x="529347" y="603940"/>
                </a:lnTo>
                <a:lnTo>
                  <a:pt x="569468" y="569595"/>
                </a:lnTo>
                <a:lnTo>
                  <a:pt x="603875" y="529424"/>
                </a:lnTo>
                <a:lnTo>
                  <a:pt x="631157" y="484998"/>
                </a:lnTo>
                <a:lnTo>
                  <a:pt x="651014" y="437061"/>
                </a:lnTo>
                <a:lnTo>
                  <a:pt x="663147" y="386357"/>
                </a:lnTo>
                <a:lnTo>
                  <a:pt x="667258" y="333628"/>
                </a:lnTo>
                <a:lnTo>
                  <a:pt x="663147" y="280962"/>
                </a:lnTo>
                <a:lnTo>
                  <a:pt x="651014" y="230295"/>
                </a:lnTo>
                <a:lnTo>
                  <a:pt x="631157" y="182378"/>
                </a:lnTo>
                <a:lnTo>
                  <a:pt x="603875" y="137959"/>
                </a:lnTo>
                <a:lnTo>
                  <a:pt x="569468" y="97789"/>
                </a:lnTo>
                <a:lnTo>
                  <a:pt x="529347" y="63382"/>
                </a:lnTo>
                <a:lnTo>
                  <a:pt x="484934" y="36100"/>
                </a:lnTo>
                <a:lnTo>
                  <a:pt x="446225" y="20065"/>
                </a:lnTo>
                <a:close/>
              </a:path>
            </a:pathLst>
          </a:custGeom>
          <a:solidFill>
            <a:srgbClr val="00AFE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1" name="Picture 6" descr="picto Recurs econòmic">
            <a:extLst>
              <a:ext uri="{FF2B5EF4-FFF2-40B4-BE49-F238E27FC236}">
                <a16:creationId xmlns:a16="http://schemas.microsoft.com/office/drawing/2014/main" id="{734A4B5B-14AD-47EC-0CCC-3A7CBB415A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2044" y="773798"/>
            <a:ext cx="400050" cy="400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object 9">
            <a:extLst>
              <a:ext uri="{FF2B5EF4-FFF2-40B4-BE49-F238E27FC236}">
                <a16:creationId xmlns:a16="http://schemas.microsoft.com/office/drawing/2014/main" id="{CAAE157F-37BD-7263-4A02-B57869B96CDB}"/>
              </a:ext>
            </a:extLst>
          </p:cNvPr>
          <p:cNvSpPr txBox="1"/>
          <p:nvPr/>
        </p:nvSpPr>
        <p:spPr>
          <a:xfrm>
            <a:off x="730097" y="5659932"/>
            <a:ext cx="1784503" cy="450764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ts val="1670"/>
              </a:lnSpc>
              <a:spcBef>
                <a:spcPts val="115"/>
              </a:spcBef>
            </a:pPr>
            <a:r>
              <a:rPr sz="1450" dirty="0" err="1">
                <a:solidFill>
                  <a:srgbClr val="39393A"/>
                </a:solidFill>
                <a:latin typeface="Calibri Light"/>
                <a:cs typeface="Calibri Light"/>
              </a:rPr>
              <a:t>Catàleg</a:t>
            </a:r>
            <a:r>
              <a:rPr sz="1450" spc="204" dirty="0">
                <a:solidFill>
                  <a:srgbClr val="39393A"/>
                </a:solidFill>
                <a:latin typeface="Calibri Light"/>
                <a:cs typeface="Calibri Light"/>
              </a:rPr>
              <a:t> </a:t>
            </a:r>
            <a:r>
              <a:rPr lang="ca-ES" sz="1450" dirty="0">
                <a:solidFill>
                  <a:srgbClr val="39393A"/>
                </a:solidFill>
                <a:latin typeface="Calibri Light"/>
                <a:cs typeface="Calibri Light"/>
              </a:rPr>
              <a:t>2027</a:t>
            </a:r>
            <a:endParaRPr sz="1450" dirty="0">
              <a:latin typeface="Calibri Light"/>
              <a:cs typeface="Calibri Light"/>
            </a:endParaRPr>
          </a:p>
          <a:p>
            <a:pPr marL="12700">
              <a:lnSpc>
                <a:spcPts val="1670"/>
              </a:lnSpc>
            </a:pPr>
            <a:r>
              <a:rPr lang="ca-ES" sz="1450" dirty="0">
                <a:solidFill>
                  <a:srgbClr val="39393A"/>
                </a:solidFill>
                <a:latin typeface="Calibri Light"/>
                <a:cs typeface="Calibri Light"/>
              </a:rPr>
              <a:t>Memòria democràtica</a:t>
            </a:r>
            <a:endParaRPr sz="1450" dirty="0">
              <a:latin typeface="Calibri Light"/>
              <a:cs typeface="Calibri Light"/>
            </a:endParaRPr>
          </a:p>
        </p:txBody>
      </p:sp>
      <p:graphicFrame>
        <p:nvGraphicFramePr>
          <p:cNvPr id="7" name="Taula 6">
            <a:extLst>
              <a:ext uri="{FF2B5EF4-FFF2-40B4-BE49-F238E27FC236}">
                <a16:creationId xmlns:a16="http://schemas.microsoft.com/office/drawing/2014/main" id="{2A2F631C-6586-E33F-D09D-558CCD671C0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7030893"/>
              </p:ext>
            </p:extLst>
          </p:nvPr>
        </p:nvGraphicFramePr>
        <p:xfrm>
          <a:off x="4562094" y="2444241"/>
          <a:ext cx="6252365" cy="370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88466">
                  <a:extLst>
                    <a:ext uri="{9D8B030D-6E8A-4147-A177-3AD203B41FA5}">
                      <a16:colId xmlns:a16="http://schemas.microsoft.com/office/drawing/2014/main" val="238582864"/>
                    </a:ext>
                  </a:extLst>
                </a:gridCol>
                <a:gridCol w="4087499">
                  <a:extLst>
                    <a:ext uri="{9D8B030D-6E8A-4147-A177-3AD203B41FA5}">
                      <a16:colId xmlns:a16="http://schemas.microsoft.com/office/drawing/2014/main" val="2718642154"/>
                    </a:ext>
                  </a:extLst>
                </a:gridCol>
                <a:gridCol w="1676400">
                  <a:extLst>
                    <a:ext uri="{9D8B030D-6E8A-4147-A177-3AD203B41FA5}">
                      <a16:colId xmlns:a16="http://schemas.microsoft.com/office/drawing/2014/main" val="2776113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ca-ES" b="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a-ES" b="0" dirty="0">
                          <a:solidFill>
                            <a:schemeClr val="tx1"/>
                          </a:solidFill>
                        </a:rPr>
                        <a:t>Enfocaments específics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a-ES" dirty="0"/>
                        <a:t>10 punts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5038409"/>
                  </a:ext>
                </a:extLst>
              </a:tr>
            </a:tbl>
          </a:graphicData>
        </a:graphic>
      </p:graphicFrame>
      <p:sp>
        <p:nvSpPr>
          <p:cNvPr id="11" name="QuadreDeText 10">
            <a:extLst>
              <a:ext uri="{FF2B5EF4-FFF2-40B4-BE49-F238E27FC236}">
                <a16:creationId xmlns:a16="http://schemas.microsoft.com/office/drawing/2014/main" id="{F1FF1595-7703-33F4-77EC-6969764AA53A}"/>
              </a:ext>
            </a:extLst>
          </p:cNvPr>
          <p:cNvSpPr txBox="1"/>
          <p:nvPr/>
        </p:nvSpPr>
        <p:spPr>
          <a:xfrm>
            <a:off x="4390832" y="3045356"/>
            <a:ext cx="709022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a-ES" dirty="0">
                <a:latin typeface="DiBa"/>
              </a:rPr>
              <a:t>El projecte incorpora com a línia temàtica algun dels elements següents: la repressió franquista exercida per motius de gènere, orientació o identitat sexual, o per raons racials, ètniques o religioses</a:t>
            </a:r>
          </a:p>
        </p:txBody>
      </p:sp>
    </p:spTree>
    <p:extLst>
      <p:ext uri="{BB962C8B-B14F-4D97-AF65-F5344CB8AC3E}">
        <p14:creationId xmlns:p14="http://schemas.microsoft.com/office/powerpoint/2010/main" val="28521305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1F6F173F-8CAA-355E-35A8-D0013F9033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>
            <a:extLst>
              <a:ext uri="{FF2B5EF4-FFF2-40B4-BE49-F238E27FC236}">
                <a16:creationId xmlns:a16="http://schemas.microsoft.com/office/drawing/2014/main" id="{1C96F3DC-E9ED-2AC6-FCF4-3C3009C0802F}"/>
              </a:ext>
            </a:extLst>
          </p:cNvPr>
          <p:cNvGrpSpPr/>
          <p:nvPr/>
        </p:nvGrpSpPr>
        <p:grpSpPr>
          <a:xfrm>
            <a:off x="0" y="28575"/>
            <a:ext cx="3493135" cy="6858000"/>
            <a:chOff x="0" y="0"/>
            <a:chExt cx="3493135" cy="6858000"/>
          </a:xfrm>
        </p:grpSpPr>
        <p:pic>
          <p:nvPicPr>
            <p:cNvPr id="3" name="object 3">
              <a:extLst>
                <a:ext uri="{FF2B5EF4-FFF2-40B4-BE49-F238E27FC236}">
                  <a16:creationId xmlns:a16="http://schemas.microsoft.com/office/drawing/2014/main" id="{10C7E960-3FB0-CE0F-999F-8B592471D186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38200" y="333743"/>
              <a:ext cx="1331722" cy="442099"/>
            </a:xfrm>
            <a:prstGeom prst="rect">
              <a:avLst/>
            </a:prstGeom>
          </p:spPr>
        </p:pic>
        <p:sp>
          <p:nvSpPr>
            <p:cNvPr id="4" name="object 4">
              <a:extLst>
                <a:ext uri="{FF2B5EF4-FFF2-40B4-BE49-F238E27FC236}">
                  <a16:creationId xmlns:a16="http://schemas.microsoft.com/office/drawing/2014/main" id="{399ABD5D-65F8-B7E9-E27F-7F6B5AA1F56A}"/>
                </a:ext>
              </a:extLst>
            </p:cNvPr>
            <p:cNvSpPr/>
            <p:nvPr/>
          </p:nvSpPr>
          <p:spPr>
            <a:xfrm>
              <a:off x="0" y="0"/>
              <a:ext cx="3244215" cy="6858000"/>
            </a:xfrm>
            <a:custGeom>
              <a:avLst/>
              <a:gdLst/>
              <a:ahLst/>
              <a:cxnLst/>
              <a:rect l="l" t="t" r="r" b="b"/>
              <a:pathLst>
                <a:path w="3244215" h="6858000">
                  <a:moveTo>
                    <a:pt x="3243961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3243961" y="6858000"/>
                  </a:lnTo>
                  <a:lnTo>
                    <a:pt x="3243961" y="0"/>
                  </a:lnTo>
                  <a:close/>
                </a:path>
              </a:pathLst>
            </a:custGeom>
            <a:solidFill>
              <a:srgbClr val="39393A">
                <a:alpha val="470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>
              <a:extLst>
                <a:ext uri="{FF2B5EF4-FFF2-40B4-BE49-F238E27FC236}">
                  <a16:creationId xmlns:a16="http://schemas.microsoft.com/office/drawing/2014/main" id="{6536470A-5C38-3BA5-DF4D-4B3F961DD636}"/>
                </a:ext>
              </a:extLst>
            </p:cNvPr>
            <p:cNvSpPr/>
            <p:nvPr/>
          </p:nvSpPr>
          <p:spPr>
            <a:xfrm>
              <a:off x="2994786" y="3178682"/>
              <a:ext cx="498475" cy="501015"/>
            </a:xfrm>
            <a:custGeom>
              <a:avLst/>
              <a:gdLst/>
              <a:ahLst/>
              <a:cxnLst/>
              <a:rect l="l" t="t" r="r" b="b"/>
              <a:pathLst>
                <a:path w="498475" h="501014">
                  <a:moveTo>
                    <a:pt x="249174" y="0"/>
                  </a:moveTo>
                  <a:lnTo>
                    <a:pt x="204337" y="4215"/>
                  </a:lnTo>
                  <a:lnTo>
                    <a:pt x="162156" y="15968"/>
                  </a:lnTo>
                  <a:lnTo>
                    <a:pt x="123331" y="34558"/>
                  </a:lnTo>
                  <a:lnTo>
                    <a:pt x="88560" y="59281"/>
                  </a:lnTo>
                  <a:lnTo>
                    <a:pt x="58543" y="89435"/>
                  </a:lnTo>
                  <a:lnTo>
                    <a:pt x="33979" y="124318"/>
                  </a:lnTo>
                  <a:lnTo>
                    <a:pt x="15568" y="163228"/>
                  </a:lnTo>
                  <a:lnTo>
                    <a:pt x="4008" y="205461"/>
                  </a:lnTo>
                  <a:lnTo>
                    <a:pt x="0" y="250316"/>
                  </a:lnTo>
                  <a:lnTo>
                    <a:pt x="4008" y="295172"/>
                  </a:lnTo>
                  <a:lnTo>
                    <a:pt x="15568" y="337405"/>
                  </a:lnTo>
                  <a:lnTo>
                    <a:pt x="33979" y="376315"/>
                  </a:lnTo>
                  <a:lnTo>
                    <a:pt x="58543" y="411198"/>
                  </a:lnTo>
                  <a:lnTo>
                    <a:pt x="88560" y="441352"/>
                  </a:lnTo>
                  <a:lnTo>
                    <a:pt x="123331" y="466075"/>
                  </a:lnTo>
                  <a:lnTo>
                    <a:pt x="162156" y="484665"/>
                  </a:lnTo>
                  <a:lnTo>
                    <a:pt x="204337" y="496418"/>
                  </a:lnTo>
                  <a:lnTo>
                    <a:pt x="249174" y="500633"/>
                  </a:lnTo>
                  <a:lnTo>
                    <a:pt x="294010" y="496418"/>
                  </a:lnTo>
                  <a:lnTo>
                    <a:pt x="336191" y="484665"/>
                  </a:lnTo>
                  <a:lnTo>
                    <a:pt x="375016" y="466075"/>
                  </a:lnTo>
                  <a:lnTo>
                    <a:pt x="409787" y="441352"/>
                  </a:lnTo>
                  <a:lnTo>
                    <a:pt x="439804" y="411198"/>
                  </a:lnTo>
                  <a:lnTo>
                    <a:pt x="464368" y="376315"/>
                  </a:lnTo>
                  <a:lnTo>
                    <a:pt x="482779" y="337405"/>
                  </a:lnTo>
                  <a:lnTo>
                    <a:pt x="494339" y="295172"/>
                  </a:lnTo>
                  <a:lnTo>
                    <a:pt x="498348" y="250316"/>
                  </a:lnTo>
                  <a:lnTo>
                    <a:pt x="494339" y="205461"/>
                  </a:lnTo>
                  <a:lnTo>
                    <a:pt x="482779" y="163228"/>
                  </a:lnTo>
                  <a:lnTo>
                    <a:pt x="464368" y="124318"/>
                  </a:lnTo>
                  <a:lnTo>
                    <a:pt x="439804" y="89435"/>
                  </a:lnTo>
                  <a:lnTo>
                    <a:pt x="409787" y="59281"/>
                  </a:lnTo>
                  <a:lnTo>
                    <a:pt x="375016" y="34558"/>
                  </a:lnTo>
                  <a:lnTo>
                    <a:pt x="336191" y="15968"/>
                  </a:lnTo>
                  <a:lnTo>
                    <a:pt x="294010" y="4215"/>
                  </a:lnTo>
                  <a:lnTo>
                    <a:pt x="249174" y="0"/>
                  </a:lnTo>
                  <a:close/>
                </a:path>
              </a:pathLst>
            </a:custGeom>
            <a:solidFill>
              <a:srgbClr val="00AF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>
              <a:extLst>
                <a:ext uri="{FF2B5EF4-FFF2-40B4-BE49-F238E27FC236}">
                  <a16:creationId xmlns:a16="http://schemas.microsoft.com/office/drawing/2014/main" id="{C9EDE30B-016E-F954-9A4D-66FD3B560EF2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120770" y="3342766"/>
              <a:ext cx="246380" cy="170434"/>
            </a:xfrm>
            <a:prstGeom prst="rect">
              <a:avLst/>
            </a:prstGeom>
          </p:spPr>
        </p:pic>
      </p:grpSp>
      <p:pic>
        <p:nvPicPr>
          <p:cNvPr id="15" name="object 15">
            <a:extLst>
              <a:ext uri="{FF2B5EF4-FFF2-40B4-BE49-F238E27FC236}">
                <a16:creationId xmlns:a16="http://schemas.microsoft.com/office/drawing/2014/main" id="{9D80EACD-42ED-7BA7-BBFC-5BFBF68556DB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52398" y="4466716"/>
            <a:ext cx="920889" cy="990600"/>
          </a:xfrm>
          <a:prstGeom prst="rect">
            <a:avLst/>
          </a:prstGeom>
        </p:spPr>
      </p:pic>
      <p:sp>
        <p:nvSpPr>
          <p:cNvPr id="18" name="QuadreDeText 17">
            <a:extLst>
              <a:ext uri="{FF2B5EF4-FFF2-40B4-BE49-F238E27FC236}">
                <a16:creationId xmlns:a16="http://schemas.microsoft.com/office/drawing/2014/main" id="{B46D13C3-C4D2-3D63-D0F0-ADE7DE93534B}"/>
              </a:ext>
            </a:extLst>
          </p:cNvPr>
          <p:cNvSpPr txBox="1"/>
          <p:nvPr/>
        </p:nvSpPr>
        <p:spPr>
          <a:xfrm>
            <a:off x="4915660" y="7010400"/>
            <a:ext cx="751187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00B0F0"/>
              </a:buClr>
            </a:pPr>
            <a:br>
              <a:rPr lang="ca-ES" sz="1200" dirty="0"/>
            </a:br>
            <a:endParaRPr lang="ca-E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object 5">
            <a:extLst>
              <a:ext uri="{FF2B5EF4-FFF2-40B4-BE49-F238E27FC236}">
                <a16:creationId xmlns:a16="http://schemas.microsoft.com/office/drawing/2014/main" id="{EBAA04D0-38A6-D4DC-AFBE-1883D45DC759}"/>
              </a:ext>
            </a:extLst>
          </p:cNvPr>
          <p:cNvSpPr/>
          <p:nvPr/>
        </p:nvSpPr>
        <p:spPr>
          <a:xfrm>
            <a:off x="4057141" y="1752600"/>
            <a:ext cx="498475" cy="501015"/>
          </a:xfrm>
          <a:custGeom>
            <a:avLst/>
            <a:gdLst/>
            <a:ahLst/>
            <a:cxnLst/>
            <a:rect l="l" t="t" r="r" b="b"/>
            <a:pathLst>
              <a:path w="498475" h="501014">
                <a:moveTo>
                  <a:pt x="249174" y="0"/>
                </a:moveTo>
                <a:lnTo>
                  <a:pt x="204337" y="4215"/>
                </a:lnTo>
                <a:lnTo>
                  <a:pt x="162156" y="15968"/>
                </a:lnTo>
                <a:lnTo>
                  <a:pt x="123331" y="34558"/>
                </a:lnTo>
                <a:lnTo>
                  <a:pt x="88560" y="59281"/>
                </a:lnTo>
                <a:lnTo>
                  <a:pt x="58543" y="89435"/>
                </a:lnTo>
                <a:lnTo>
                  <a:pt x="33979" y="124318"/>
                </a:lnTo>
                <a:lnTo>
                  <a:pt x="15568" y="163228"/>
                </a:lnTo>
                <a:lnTo>
                  <a:pt x="4008" y="205461"/>
                </a:lnTo>
                <a:lnTo>
                  <a:pt x="0" y="250316"/>
                </a:lnTo>
                <a:lnTo>
                  <a:pt x="4008" y="295172"/>
                </a:lnTo>
                <a:lnTo>
                  <a:pt x="15568" y="337405"/>
                </a:lnTo>
                <a:lnTo>
                  <a:pt x="33979" y="376315"/>
                </a:lnTo>
                <a:lnTo>
                  <a:pt x="58543" y="411198"/>
                </a:lnTo>
                <a:lnTo>
                  <a:pt x="88560" y="441352"/>
                </a:lnTo>
                <a:lnTo>
                  <a:pt x="123331" y="466075"/>
                </a:lnTo>
                <a:lnTo>
                  <a:pt x="162156" y="484665"/>
                </a:lnTo>
                <a:lnTo>
                  <a:pt x="204337" y="496418"/>
                </a:lnTo>
                <a:lnTo>
                  <a:pt x="249174" y="500633"/>
                </a:lnTo>
                <a:lnTo>
                  <a:pt x="294010" y="496418"/>
                </a:lnTo>
                <a:lnTo>
                  <a:pt x="336191" y="484665"/>
                </a:lnTo>
                <a:lnTo>
                  <a:pt x="375016" y="466075"/>
                </a:lnTo>
                <a:lnTo>
                  <a:pt x="409787" y="441352"/>
                </a:lnTo>
                <a:lnTo>
                  <a:pt x="439804" y="411198"/>
                </a:lnTo>
                <a:lnTo>
                  <a:pt x="464368" y="376315"/>
                </a:lnTo>
                <a:lnTo>
                  <a:pt x="482779" y="337405"/>
                </a:lnTo>
                <a:lnTo>
                  <a:pt x="494339" y="295172"/>
                </a:lnTo>
                <a:lnTo>
                  <a:pt x="498348" y="250316"/>
                </a:lnTo>
                <a:lnTo>
                  <a:pt x="494339" y="205461"/>
                </a:lnTo>
                <a:lnTo>
                  <a:pt x="482779" y="163228"/>
                </a:lnTo>
                <a:lnTo>
                  <a:pt x="464368" y="124318"/>
                </a:lnTo>
                <a:lnTo>
                  <a:pt x="439804" y="89435"/>
                </a:lnTo>
                <a:lnTo>
                  <a:pt x="409787" y="59281"/>
                </a:lnTo>
                <a:lnTo>
                  <a:pt x="375016" y="34558"/>
                </a:lnTo>
                <a:lnTo>
                  <a:pt x="336191" y="15968"/>
                </a:lnTo>
                <a:lnTo>
                  <a:pt x="294010" y="4215"/>
                </a:lnTo>
                <a:lnTo>
                  <a:pt x="249174" y="0"/>
                </a:lnTo>
                <a:close/>
              </a:path>
            </a:pathLst>
          </a:custGeom>
          <a:solidFill>
            <a:srgbClr val="00AFE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6" name="QuadreDeText 15">
            <a:extLst>
              <a:ext uri="{FF2B5EF4-FFF2-40B4-BE49-F238E27FC236}">
                <a16:creationId xmlns:a16="http://schemas.microsoft.com/office/drawing/2014/main" id="{564C83CF-5712-159D-77C4-3FBC89480E87}"/>
              </a:ext>
            </a:extLst>
          </p:cNvPr>
          <p:cNvSpPr txBox="1"/>
          <p:nvPr/>
        </p:nvSpPr>
        <p:spPr>
          <a:xfrm>
            <a:off x="4655014" y="1831062"/>
            <a:ext cx="6826040" cy="43088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000" dirty="0">
                <a:solidFill>
                  <a:srgbClr val="00B0F0"/>
                </a:solidFill>
                <a:latin typeface="+mj-lt"/>
              </a:rPr>
              <a:t>JUSTIFICACIONS </a:t>
            </a:r>
            <a:br>
              <a:rPr lang="pt-BR" sz="1600" b="1" dirty="0">
                <a:solidFill>
                  <a:srgbClr val="00B0F0"/>
                </a:solidFill>
                <a:latin typeface="+mj-lt"/>
              </a:rPr>
            </a:br>
            <a:endParaRPr lang="pt-BR" sz="1000" b="1" dirty="0">
              <a:solidFill>
                <a:srgbClr val="00B0F0"/>
              </a:solidFill>
              <a:latin typeface="+mj-lt"/>
            </a:endParaRPr>
          </a:p>
          <a:p>
            <a:r>
              <a:rPr lang="ca-ES" b="1" dirty="0">
                <a:latin typeface="DiBa"/>
              </a:rPr>
              <a:t>La justificació ha de correspondre's amb les activitats i les despeses previstes a la sol·licitud</a:t>
            </a:r>
            <a:r>
              <a:rPr lang="ca-ES" dirty="0">
                <a:latin typeface="DiBa"/>
              </a:rPr>
              <a:t>. Qualsevol desviació respecte del projecte o del pressupost inicial s'haurà de</a:t>
            </a:r>
            <a:r>
              <a:rPr lang="ca-ES" b="1" dirty="0">
                <a:latin typeface="DiBa"/>
              </a:rPr>
              <a:t> motivar </a:t>
            </a:r>
            <a:r>
              <a:rPr lang="ca-ES" dirty="0">
                <a:latin typeface="DiBa"/>
              </a:rPr>
              <a:t>adequadament..</a:t>
            </a:r>
          </a:p>
          <a:p>
            <a:endParaRPr lang="es-ES" dirty="0">
              <a:latin typeface="DiBa"/>
            </a:endParaRPr>
          </a:p>
          <a:p>
            <a:r>
              <a:rPr lang="ca-ES" dirty="0">
                <a:latin typeface="DiBa"/>
              </a:rPr>
              <a:t>Les activitats subvencionades amb aquest recurs han d’incorporar el logotip de la Diputació de Barcelona en un lloc visible.</a:t>
            </a:r>
            <a:br>
              <a:rPr lang="ca-ES" dirty="0"/>
            </a:br>
            <a:endParaRPr lang="ca-ES" b="1" dirty="0"/>
          </a:p>
          <a:p>
            <a:r>
              <a:rPr lang="ca-ES" sz="1800" b="1" dirty="0">
                <a:latin typeface="+mj-lt"/>
              </a:rPr>
              <a:t>DESPESES ELEGIBLES</a:t>
            </a:r>
          </a:p>
          <a:p>
            <a:endParaRPr lang="ca-ES" sz="1000" b="1" dirty="0">
              <a:latin typeface="+mj-lt"/>
            </a:endParaRPr>
          </a:p>
          <a:p>
            <a:r>
              <a:rPr lang="ca-ES" b="1" dirty="0">
                <a:solidFill>
                  <a:srgbClr val="00B0F0"/>
                </a:solidFill>
                <a:latin typeface="DiBa"/>
              </a:rPr>
              <a:t>Capítol 1</a:t>
            </a:r>
            <a:r>
              <a:rPr lang="ca-ES" dirty="0">
                <a:latin typeface="DiBa"/>
              </a:rPr>
              <a:t>: Fins a un 25% de l'import concedit.</a:t>
            </a:r>
            <a:br>
              <a:rPr lang="ca-ES" dirty="0">
                <a:latin typeface="DiBa"/>
              </a:rPr>
            </a:br>
            <a:r>
              <a:rPr lang="ca-ES" b="1" dirty="0">
                <a:solidFill>
                  <a:srgbClr val="00B0F0"/>
                </a:solidFill>
                <a:latin typeface="DiBa"/>
              </a:rPr>
              <a:t>Capítol 2</a:t>
            </a:r>
            <a:r>
              <a:rPr lang="ca-ES" dirty="0">
                <a:latin typeface="DiBa"/>
              </a:rPr>
              <a:t>: Conferències, actes públics, actuacions artístiques, encàrrecs professionals de projectes, estudis, recerca, publicacions, comunicació i webs, activitats educatives, materials pedagògics, continguts, disseny d'exposicions, etc.</a:t>
            </a:r>
            <a:endParaRPr lang="ca-ES" sz="1800" b="1" dirty="0"/>
          </a:p>
        </p:txBody>
      </p:sp>
      <p:sp>
        <p:nvSpPr>
          <p:cNvPr id="14" name="object 7">
            <a:extLst>
              <a:ext uri="{FF2B5EF4-FFF2-40B4-BE49-F238E27FC236}">
                <a16:creationId xmlns:a16="http://schemas.microsoft.com/office/drawing/2014/main" id="{AF838D2E-4A32-11D8-10F8-7DC822CC8C5E}"/>
              </a:ext>
            </a:extLst>
          </p:cNvPr>
          <p:cNvSpPr txBox="1">
            <a:spLocks/>
          </p:cNvSpPr>
          <p:nvPr/>
        </p:nvSpPr>
        <p:spPr>
          <a:xfrm>
            <a:off x="4915660" y="533400"/>
            <a:ext cx="6757925" cy="730969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>
            <a:lvl1pPr>
              <a:defRPr sz="3000" b="0" i="0">
                <a:solidFill>
                  <a:schemeClr val="tx1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2700">
              <a:spcBef>
                <a:spcPts val="120"/>
              </a:spcBef>
            </a:pPr>
            <a:r>
              <a:rPr lang="ca-ES" sz="4650">
                <a:latin typeface="Calibri Light"/>
                <a:cs typeface="Calibri Light"/>
              </a:rPr>
              <a:t>Activitats en matèria de MD</a:t>
            </a:r>
            <a:endParaRPr lang="ca-ES" sz="4650" dirty="0">
              <a:latin typeface="Calibri Light"/>
              <a:cs typeface="Calibri Light"/>
            </a:endParaRPr>
          </a:p>
        </p:txBody>
      </p:sp>
      <p:sp>
        <p:nvSpPr>
          <p:cNvPr id="17" name="object 11">
            <a:extLst>
              <a:ext uri="{FF2B5EF4-FFF2-40B4-BE49-F238E27FC236}">
                <a16:creationId xmlns:a16="http://schemas.microsoft.com/office/drawing/2014/main" id="{68B20E7E-B773-7DC5-77AD-F1E677459D45}"/>
              </a:ext>
            </a:extLst>
          </p:cNvPr>
          <p:cNvSpPr/>
          <p:nvPr/>
        </p:nvSpPr>
        <p:spPr>
          <a:xfrm>
            <a:off x="3979164" y="1503731"/>
            <a:ext cx="7501890" cy="0"/>
          </a:xfrm>
          <a:custGeom>
            <a:avLst/>
            <a:gdLst/>
            <a:ahLst/>
            <a:cxnLst/>
            <a:rect l="l" t="t" r="r" b="b"/>
            <a:pathLst>
              <a:path w="7501890">
                <a:moveTo>
                  <a:pt x="0" y="0"/>
                </a:moveTo>
                <a:lnTo>
                  <a:pt x="7501636" y="0"/>
                </a:lnTo>
              </a:path>
            </a:pathLst>
          </a:custGeom>
          <a:ln w="63500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13">
            <a:extLst>
              <a:ext uri="{FF2B5EF4-FFF2-40B4-BE49-F238E27FC236}">
                <a16:creationId xmlns:a16="http://schemas.microsoft.com/office/drawing/2014/main" id="{FA7A5F77-BCDC-4425-BE3F-3E3905C4992E}"/>
              </a:ext>
            </a:extLst>
          </p:cNvPr>
          <p:cNvSpPr/>
          <p:nvPr/>
        </p:nvSpPr>
        <p:spPr>
          <a:xfrm>
            <a:off x="4057141" y="640131"/>
            <a:ext cx="667385" cy="667385"/>
          </a:xfrm>
          <a:custGeom>
            <a:avLst/>
            <a:gdLst/>
            <a:ahLst/>
            <a:cxnLst/>
            <a:rect l="l" t="t" r="r" b="b"/>
            <a:pathLst>
              <a:path w="667385" h="667385">
                <a:moveTo>
                  <a:pt x="333629" y="0"/>
                </a:moveTo>
                <a:lnTo>
                  <a:pt x="280900" y="4110"/>
                </a:lnTo>
                <a:lnTo>
                  <a:pt x="230196" y="16243"/>
                </a:lnTo>
                <a:lnTo>
                  <a:pt x="182259" y="36100"/>
                </a:lnTo>
                <a:lnTo>
                  <a:pt x="137833" y="63382"/>
                </a:lnTo>
                <a:lnTo>
                  <a:pt x="97662" y="97789"/>
                </a:lnTo>
                <a:lnTo>
                  <a:pt x="63287" y="137959"/>
                </a:lnTo>
                <a:lnTo>
                  <a:pt x="36050" y="182378"/>
                </a:lnTo>
                <a:lnTo>
                  <a:pt x="16226" y="230295"/>
                </a:lnTo>
                <a:lnTo>
                  <a:pt x="4108" y="280962"/>
                </a:lnTo>
                <a:lnTo>
                  <a:pt x="0" y="333628"/>
                </a:lnTo>
                <a:lnTo>
                  <a:pt x="4109" y="386357"/>
                </a:lnTo>
                <a:lnTo>
                  <a:pt x="16235" y="437061"/>
                </a:lnTo>
                <a:lnTo>
                  <a:pt x="36073" y="484998"/>
                </a:lnTo>
                <a:lnTo>
                  <a:pt x="63317" y="529424"/>
                </a:lnTo>
                <a:lnTo>
                  <a:pt x="97662" y="569595"/>
                </a:lnTo>
                <a:lnTo>
                  <a:pt x="137833" y="603940"/>
                </a:lnTo>
                <a:lnTo>
                  <a:pt x="182259" y="631184"/>
                </a:lnTo>
                <a:lnTo>
                  <a:pt x="230196" y="651022"/>
                </a:lnTo>
                <a:lnTo>
                  <a:pt x="280900" y="663148"/>
                </a:lnTo>
                <a:lnTo>
                  <a:pt x="333629" y="667258"/>
                </a:lnTo>
                <a:lnTo>
                  <a:pt x="386307" y="663148"/>
                </a:lnTo>
                <a:lnTo>
                  <a:pt x="436998" y="651022"/>
                </a:lnTo>
                <a:lnTo>
                  <a:pt x="445947" y="647319"/>
                </a:lnTo>
                <a:lnTo>
                  <a:pt x="333629" y="647319"/>
                </a:lnTo>
                <a:lnTo>
                  <a:pt x="284062" y="643450"/>
                </a:lnTo>
                <a:lnTo>
                  <a:pt x="236409" y="632034"/>
                </a:lnTo>
                <a:lnTo>
                  <a:pt x="191366" y="613358"/>
                </a:lnTo>
                <a:lnTo>
                  <a:pt x="149627" y="587708"/>
                </a:lnTo>
                <a:lnTo>
                  <a:pt x="111887" y="555371"/>
                </a:lnTo>
                <a:lnTo>
                  <a:pt x="79549" y="517630"/>
                </a:lnTo>
                <a:lnTo>
                  <a:pt x="53899" y="475891"/>
                </a:lnTo>
                <a:lnTo>
                  <a:pt x="35223" y="430848"/>
                </a:lnTo>
                <a:lnTo>
                  <a:pt x="23807" y="383195"/>
                </a:lnTo>
                <a:lnTo>
                  <a:pt x="19938" y="333628"/>
                </a:lnTo>
                <a:lnTo>
                  <a:pt x="23807" y="284111"/>
                </a:lnTo>
                <a:lnTo>
                  <a:pt x="35223" y="236464"/>
                </a:lnTo>
                <a:lnTo>
                  <a:pt x="53899" y="191403"/>
                </a:lnTo>
                <a:lnTo>
                  <a:pt x="79549" y="149639"/>
                </a:lnTo>
                <a:lnTo>
                  <a:pt x="111887" y="111887"/>
                </a:lnTo>
                <a:lnTo>
                  <a:pt x="149627" y="79611"/>
                </a:lnTo>
                <a:lnTo>
                  <a:pt x="191366" y="53999"/>
                </a:lnTo>
                <a:lnTo>
                  <a:pt x="236409" y="35342"/>
                </a:lnTo>
                <a:lnTo>
                  <a:pt x="284062" y="23933"/>
                </a:lnTo>
                <a:lnTo>
                  <a:pt x="333629" y="20065"/>
                </a:lnTo>
                <a:lnTo>
                  <a:pt x="446225" y="20065"/>
                </a:lnTo>
                <a:lnTo>
                  <a:pt x="436998" y="16243"/>
                </a:lnTo>
                <a:lnTo>
                  <a:pt x="386307" y="4110"/>
                </a:lnTo>
                <a:lnTo>
                  <a:pt x="333629" y="0"/>
                </a:lnTo>
                <a:close/>
              </a:path>
              <a:path w="667385" h="667385">
                <a:moveTo>
                  <a:pt x="446225" y="20065"/>
                </a:moveTo>
                <a:lnTo>
                  <a:pt x="333629" y="20065"/>
                </a:lnTo>
                <a:lnTo>
                  <a:pt x="383146" y="23933"/>
                </a:lnTo>
                <a:lnTo>
                  <a:pt x="430793" y="35342"/>
                </a:lnTo>
                <a:lnTo>
                  <a:pt x="475854" y="53999"/>
                </a:lnTo>
                <a:lnTo>
                  <a:pt x="517618" y="79611"/>
                </a:lnTo>
                <a:lnTo>
                  <a:pt x="555371" y="111887"/>
                </a:lnTo>
                <a:lnTo>
                  <a:pt x="587646" y="149639"/>
                </a:lnTo>
                <a:lnTo>
                  <a:pt x="613258" y="191403"/>
                </a:lnTo>
                <a:lnTo>
                  <a:pt x="631915" y="236464"/>
                </a:lnTo>
                <a:lnTo>
                  <a:pt x="643324" y="284111"/>
                </a:lnTo>
                <a:lnTo>
                  <a:pt x="647192" y="333628"/>
                </a:lnTo>
                <a:lnTo>
                  <a:pt x="643324" y="383195"/>
                </a:lnTo>
                <a:lnTo>
                  <a:pt x="631915" y="430848"/>
                </a:lnTo>
                <a:lnTo>
                  <a:pt x="613258" y="475891"/>
                </a:lnTo>
                <a:lnTo>
                  <a:pt x="587646" y="517630"/>
                </a:lnTo>
                <a:lnTo>
                  <a:pt x="555371" y="555371"/>
                </a:lnTo>
                <a:lnTo>
                  <a:pt x="517618" y="587708"/>
                </a:lnTo>
                <a:lnTo>
                  <a:pt x="475854" y="613358"/>
                </a:lnTo>
                <a:lnTo>
                  <a:pt x="430793" y="632034"/>
                </a:lnTo>
                <a:lnTo>
                  <a:pt x="383146" y="643450"/>
                </a:lnTo>
                <a:lnTo>
                  <a:pt x="333629" y="647319"/>
                </a:lnTo>
                <a:lnTo>
                  <a:pt x="445947" y="647319"/>
                </a:lnTo>
                <a:lnTo>
                  <a:pt x="484934" y="631184"/>
                </a:lnTo>
                <a:lnTo>
                  <a:pt x="529347" y="603940"/>
                </a:lnTo>
                <a:lnTo>
                  <a:pt x="569468" y="569595"/>
                </a:lnTo>
                <a:lnTo>
                  <a:pt x="603875" y="529424"/>
                </a:lnTo>
                <a:lnTo>
                  <a:pt x="631157" y="484998"/>
                </a:lnTo>
                <a:lnTo>
                  <a:pt x="651014" y="437061"/>
                </a:lnTo>
                <a:lnTo>
                  <a:pt x="663147" y="386357"/>
                </a:lnTo>
                <a:lnTo>
                  <a:pt x="667258" y="333628"/>
                </a:lnTo>
                <a:lnTo>
                  <a:pt x="663147" y="280962"/>
                </a:lnTo>
                <a:lnTo>
                  <a:pt x="651014" y="230295"/>
                </a:lnTo>
                <a:lnTo>
                  <a:pt x="631157" y="182378"/>
                </a:lnTo>
                <a:lnTo>
                  <a:pt x="603875" y="137959"/>
                </a:lnTo>
                <a:lnTo>
                  <a:pt x="569468" y="97789"/>
                </a:lnTo>
                <a:lnTo>
                  <a:pt x="529347" y="63382"/>
                </a:lnTo>
                <a:lnTo>
                  <a:pt x="484934" y="36100"/>
                </a:lnTo>
                <a:lnTo>
                  <a:pt x="446225" y="20065"/>
                </a:lnTo>
                <a:close/>
              </a:path>
            </a:pathLst>
          </a:custGeom>
          <a:solidFill>
            <a:srgbClr val="00AFE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1" name="Picture 6" descr="picto Recurs econòmic">
            <a:extLst>
              <a:ext uri="{FF2B5EF4-FFF2-40B4-BE49-F238E27FC236}">
                <a16:creationId xmlns:a16="http://schemas.microsoft.com/office/drawing/2014/main" id="{C5C62824-0C12-F068-A253-072F2694EA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2044" y="773798"/>
            <a:ext cx="400050" cy="400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object 9">
            <a:extLst>
              <a:ext uri="{FF2B5EF4-FFF2-40B4-BE49-F238E27FC236}">
                <a16:creationId xmlns:a16="http://schemas.microsoft.com/office/drawing/2014/main" id="{88689344-8254-D9CE-090F-8996AD60FBCF}"/>
              </a:ext>
            </a:extLst>
          </p:cNvPr>
          <p:cNvSpPr txBox="1"/>
          <p:nvPr/>
        </p:nvSpPr>
        <p:spPr>
          <a:xfrm>
            <a:off x="730097" y="5659932"/>
            <a:ext cx="1784503" cy="450764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ts val="1670"/>
              </a:lnSpc>
              <a:spcBef>
                <a:spcPts val="115"/>
              </a:spcBef>
            </a:pPr>
            <a:r>
              <a:rPr sz="1450" dirty="0" err="1">
                <a:solidFill>
                  <a:srgbClr val="39393A"/>
                </a:solidFill>
                <a:latin typeface="Calibri Light"/>
                <a:cs typeface="Calibri Light"/>
              </a:rPr>
              <a:t>Catàleg</a:t>
            </a:r>
            <a:r>
              <a:rPr sz="1450" spc="204" dirty="0">
                <a:solidFill>
                  <a:srgbClr val="39393A"/>
                </a:solidFill>
                <a:latin typeface="Calibri Light"/>
                <a:cs typeface="Calibri Light"/>
              </a:rPr>
              <a:t> </a:t>
            </a:r>
            <a:r>
              <a:rPr lang="ca-ES" sz="1450" dirty="0">
                <a:solidFill>
                  <a:srgbClr val="39393A"/>
                </a:solidFill>
                <a:latin typeface="Calibri Light"/>
                <a:cs typeface="Calibri Light"/>
              </a:rPr>
              <a:t>2027</a:t>
            </a:r>
            <a:endParaRPr sz="1450" dirty="0">
              <a:latin typeface="Calibri Light"/>
              <a:cs typeface="Calibri Light"/>
            </a:endParaRPr>
          </a:p>
          <a:p>
            <a:pPr marL="12700">
              <a:lnSpc>
                <a:spcPts val="1670"/>
              </a:lnSpc>
            </a:pPr>
            <a:r>
              <a:rPr lang="ca-ES" sz="1450" dirty="0">
                <a:solidFill>
                  <a:srgbClr val="39393A"/>
                </a:solidFill>
                <a:latin typeface="Calibri Light"/>
                <a:cs typeface="Calibri Light"/>
              </a:rPr>
              <a:t>Memòria democràtica</a:t>
            </a:r>
            <a:endParaRPr sz="1450" dirty="0">
              <a:latin typeface="Calibri Light"/>
              <a:cs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26602626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B321093E-001E-1A7A-AF7B-3BE75663A4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>
            <a:extLst>
              <a:ext uri="{FF2B5EF4-FFF2-40B4-BE49-F238E27FC236}">
                <a16:creationId xmlns:a16="http://schemas.microsoft.com/office/drawing/2014/main" id="{C16F2143-3B28-3AE4-9E24-6906119148B6}"/>
              </a:ext>
            </a:extLst>
          </p:cNvPr>
          <p:cNvGrpSpPr/>
          <p:nvPr/>
        </p:nvGrpSpPr>
        <p:grpSpPr>
          <a:xfrm>
            <a:off x="0" y="28575"/>
            <a:ext cx="3493135" cy="6858000"/>
            <a:chOff x="0" y="0"/>
            <a:chExt cx="3493135" cy="6858000"/>
          </a:xfrm>
        </p:grpSpPr>
        <p:pic>
          <p:nvPicPr>
            <p:cNvPr id="3" name="object 3">
              <a:extLst>
                <a:ext uri="{FF2B5EF4-FFF2-40B4-BE49-F238E27FC236}">
                  <a16:creationId xmlns:a16="http://schemas.microsoft.com/office/drawing/2014/main" id="{90BA10C1-F6CD-7938-0D50-27F33D92A605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38200" y="333743"/>
              <a:ext cx="1331722" cy="442099"/>
            </a:xfrm>
            <a:prstGeom prst="rect">
              <a:avLst/>
            </a:prstGeom>
          </p:spPr>
        </p:pic>
        <p:sp>
          <p:nvSpPr>
            <p:cNvPr id="4" name="object 4">
              <a:extLst>
                <a:ext uri="{FF2B5EF4-FFF2-40B4-BE49-F238E27FC236}">
                  <a16:creationId xmlns:a16="http://schemas.microsoft.com/office/drawing/2014/main" id="{58F0CC12-0EBF-665C-8C6B-3B0E52EA4111}"/>
                </a:ext>
              </a:extLst>
            </p:cNvPr>
            <p:cNvSpPr/>
            <p:nvPr/>
          </p:nvSpPr>
          <p:spPr>
            <a:xfrm>
              <a:off x="0" y="0"/>
              <a:ext cx="3244215" cy="6858000"/>
            </a:xfrm>
            <a:custGeom>
              <a:avLst/>
              <a:gdLst/>
              <a:ahLst/>
              <a:cxnLst/>
              <a:rect l="l" t="t" r="r" b="b"/>
              <a:pathLst>
                <a:path w="3244215" h="6858000">
                  <a:moveTo>
                    <a:pt x="3243961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3243961" y="6858000"/>
                  </a:lnTo>
                  <a:lnTo>
                    <a:pt x="3243961" y="0"/>
                  </a:lnTo>
                  <a:close/>
                </a:path>
              </a:pathLst>
            </a:custGeom>
            <a:solidFill>
              <a:srgbClr val="39393A">
                <a:alpha val="470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>
              <a:extLst>
                <a:ext uri="{FF2B5EF4-FFF2-40B4-BE49-F238E27FC236}">
                  <a16:creationId xmlns:a16="http://schemas.microsoft.com/office/drawing/2014/main" id="{E8AFEC3E-2FC9-F3EC-8EF4-E9C589599D86}"/>
                </a:ext>
              </a:extLst>
            </p:cNvPr>
            <p:cNvSpPr/>
            <p:nvPr/>
          </p:nvSpPr>
          <p:spPr>
            <a:xfrm>
              <a:off x="2994786" y="3178682"/>
              <a:ext cx="498475" cy="501015"/>
            </a:xfrm>
            <a:custGeom>
              <a:avLst/>
              <a:gdLst/>
              <a:ahLst/>
              <a:cxnLst/>
              <a:rect l="l" t="t" r="r" b="b"/>
              <a:pathLst>
                <a:path w="498475" h="501014">
                  <a:moveTo>
                    <a:pt x="249174" y="0"/>
                  </a:moveTo>
                  <a:lnTo>
                    <a:pt x="204337" y="4215"/>
                  </a:lnTo>
                  <a:lnTo>
                    <a:pt x="162156" y="15968"/>
                  </a:lnTo>
                  <a:lnTo>
                    <a:pt x="123331" y="34558"/>
                  </a:lnTo>
                  <a:lnTo>
                    <a:pt x="88560" y="59281"/>
                  </a:lnTo>
                  <a:lnTo>
                    <a:pt x="58543" y="89435"/>
                  </a:lnTo>
                  <a:lnTo>
                    <a:pt x="33979" y="124318"/>
                  </a:lnTo>
                  <a:lnTo>
                    <a:pt x="15568" y="163228"/>
                  </a:lnTo>
                  <a:lnTo>
                    <a:pt x="4008" y="205461"/>
                  </a:lnTo>
                  <a:lnTo>
                    <a:pt x="0" y="250316"/>
                  </a:lnTo>
                  <a:lnTo>
                    <a:pt x="4008" y="295172"/>
                  </a:lnTo>
                  <a:lnTo>
                    <a:pt x="15568" y="337405"/>
                  </a:lnTo>
                  <a:lnTo>
                    <a:pt x="33979" y="376315"/>
                  </a:lnTo>
                  <a:lnTo>
                    <a:pt x="58543" y="411198"/>
                  </a:lnTo>
                  <a:lnTo>
                    <a:pt x="88560" y="441352"/>
                  </a:lnTo>
                  <a:lnTo>
                    <a:pt x="123331" y="466075"/>
                  </a:lnTo>
                  <a:lnTo>
                    <a:pt x="162156" y="484665"/>
                  </a:lnTo>
                  <a:lnTo>
                    <a:pt x="204337" y="496418"/>
                  </a:lnTo>
                  <a:lnTo>
                    <a:pt x="249174" y="500633"/>
                  </a:lnTo>
                  <a:lnTo>
                    <a:pt x="294010" y="496418"/>
                  </a:lnTo>
                  <a:lnTo>
                    <a:pt x="336191" y="484665"/>
                  </a:lnTo>
                  <a:lnTo>
                    <a:pt x="375016" y="466075"/>
                  </a:lnTo>
                  <a:lnTo>
                    <a:pt x="409787" y="441352"/>
                  </a:lnTo>
                  <a:lnTo>
                    <a:pt x="439804" y="411198"/>
                  </a:lnTo>
                  <a:lnTo>
                    <a:pt x="464368" y="376315"/>
                  </a:lnTo>
                  <a:lnTo>
                    <a:pt x="482779" y="337405"/>
                  </a:lnTo>
                  <a:lnTo>
                    <a:pt x="494339" y="295172"/>
                  </a:lnTo>
                  <a:lnTo>
                    <a:pt x="498348" y="250316"/>
                  </a:lnTo>
                  <a:lnTo>
                    <a:pt x="494339" y="205461"/>
                  </a:lnTo>
                  <a:lnTo>
                    <a:pt x="482779" y="163228"/>
                  </a:lnTo>
                  <a:lnTo>
                    <a:pt x="464368" y="124318"/>
                  </a:lnTo>
                  <a:lnTo>
                    <a:pt x="439804" y="89435"/>
                  </a:lnTo>
                  <a:lnTo>
                    <a:pt x="409787" y="59281"/>
                  </a:lnTo>
                  <a:lnTo>
                    <a:pt x="375016" y="34558"/>
                  </a:lnTo>
                  <a:lnTo>
                    <a:pt x="336191" y="15968"/>
                  </a:lnTo>
                  <a:lnTo>
                    <a:pt x="294010" y="4215"/>
                  </a:lnTo>
                  <a:lnTo>
                    <a:pt x="249174" y="0"/>
                  </a:lnTo>
                  <a:close/>
                </a:path>
              </a:pathLst>
            </a:custGeom>
            <a:solidFill>
              <a:srgbClr val="00AF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>
              <a:extLst>
                <a:ext uri="{FF2B5EF4-FFF2-40B4-BE49-F238E27FC236}">
                  <a16:creationId xmlns:a16="http://schemas.microsoft.com/office/drawing/2014/main" id="{736136EA-DB71-B83E-F159-11892665530C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120770" y="3342766"/>
              <a:ext cx="246380" cy="170434"/>
            </a:xfrm>
            <a:prstGeom prst="rect">
              <a:avLst/>
            </a:prstGeom>
          </p:spPr>
        </p:pic>
      </p:grpSp>
      <p:pic>
        <p:nvPicPr>
          <p:cNvPr id="15" name="object 15">
            <a:extLst>
              <a:ext uri="{FF2B5EF4-FFF2-40B4-BE49-F238E27FC236}">
                <a16:creationId xmlns:a16="http://schemas.microsoft.com/office/drawing/2014/main" id="{A174090E-1EF1-1711-2919-846B6D1DA2A5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52398" y="4466716"/>
            <a:ext cx="920889" cy="990600"/>
          </a:xfrm>
          <a:prstGeom prst="rect">
            <a:avLst/>
          </a:prstGeom>
        </p:spPr>
      </p:pic>
      <p:sp>
        <p:nvSpPr>
          <p:cNvPr id="18" name="QuadreDeText 17">
            <a:extLst>
              <a:ext uri="{FF2B5EF4-FFF2-40B4-BE49-F238E27FC236}">
                <a16:creationId xmlns:a16="http://schemas.microsoft.com/office/drawing/2014/main" id="{8D33DFF1-C492-A60C-ACC6-146CB7DDFEB0}"/>
              </a:ext>
            </a:extLst>
          </p:cNvPr>
          <p:cNvSpPr txBox="1"/>
          <p:nvPr/>
        </p:nvSpPr>
        <p:spPr>
          <a:xfrm>
            <a:off x="4915660" y="7010400"/>
            <a:ext cx="751187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00B0F0"/>
              </a:buClr>
            </a:pPr>
            <a:br>
              <a:rPr lang="ca-ES" sz="1200" dirty="0"/>
            </a:br>
            <a:endParaRPr lang="ca-E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object 5">
            <a:extLst>
              <a:ext uri="{FF2B5EF4-FFF2-40B4-BE49-F238E27FC236}">
                <a16:creationId xmlns:a16="http://schemas.microsoft.com/office/drawing/2014/main" id="{1F7F5D52-77A3-5A63-FE3F-06C33190E07E}"/>
              </a:ext>
            </a:extLst>
          </p:cNvPr>
          <p:cNvSpPr/>
          <p:nvPr/>
        </p:nvSpPr>
        <p:spPr>
          <a:xfrm>
            <a:off x="4057141" y="1752600"/>
            <a:ext cx="498475" cy="501015"/>
          </a:xfrm>
          <a:custGeom>
            <a:avLst/>
            <a:gdLst/>
            <a:ahLst/>
            <a:cxnLst/>
            <a:rect l="l" t="t" r="r" b="b"/>
            <a:pathLst>
              <a:path w="498475" h="501014">
                <a:moveTo>
                  <a:pt x="249174" y="0"/>
                </a:moveTo>
                <a:lnTo>
                  <a:pt x="204337" y="4215"/>
                </a:lnTo>
                <a:lnTo>
                  <a:pt x="162156" y="15968"/>
                </a:lnTo>
                <a:lnTo>
                  <a:pt x="123331" y="34558"/>
                </a:lnTo>
                <a:lnTo>
                  <a:pt x="88560" y="59281"/>
                </a:lnTo>
                <a:lnTo>
                  <a:pt x="58543" y="89435"/>
                </a:lnTo>
                <a:lnTo>
                  <a:pt x="33979" y="124318"/>
                </a:lnTo>
                <a:lnTo>
                  <a:pt x="15568" y="163228"/>
                </a:lnTo>
                <a:lnTo>
                  <a:pt x="4008" y="205461"/>
                </a:lnTo>
                <a:lnTo>
                  <a:pt x="0" y="250316"/>
                </a:lnTo>
                <a:lnTo>
                  <a:pt x="4008" y="295172"/>
                </a:lnTo>
                <a:lnTo>
                  <a:pt x="15568" y="337405"/>
                </a:lnTo>
                <a:lnTo>
                  <a:pt x="33979" y="376315"/>
                </a:lnTo>
                <a:lnTo>
                  <a:pt x="58543" y="411198"/>
                </a:lnTo>
                <a:lnTo>
                  <a:pt x="88560" y="441352"/>
                </a:lnTo>
                <a:lnTo>
                  <a:pt x="123331" y="466075"/>
                </a:lnTo>
                <a:lnTo>
                  <a:pt x="162156" y="484665"/>
                </a:lnTo>
                <a:lnTo>
                  <a:pt x="204337" y="496418"/>
                </a:lnTo>
                <a:lnTo>
                  <a:pt x="249174" y="500633"/>
                </a:lnTo>
                <a:lnTo>
                  <a:pt x="294010" y="496418"/>
                </a:lnTo>
                <a:lnTo>
                  <a:pt x="336191" y="484665"/>
                </a:lnTo>
                <a:lnTo>
                  <a:pt x="375016" y="466075"/>
                </a:lnTo>
                <a:lnTo>
                  <a:pt x="409787" y="441352"/>
                </a:lnTo>
                <a:lnTo>
                  <a:pt x="439804" y="411198"/>
                </a:lnTo>
                <a:lnTo>
                  <a:pt x="464368" y="376315"/>
                </a:lnTo>
                <a:lnTo>
                  <a:pt x="482779" y="337405"/>
                </a:lnTo>
                <a:lnTo>
                  <a:pt x="494339" y="295172"/>
                </a:lnTo>
                <a:lnTo>
                  <a:pt x="498348" y="250316"/>
                </a:lnTo>
                <a:lnTo>
                  <a:pt x="494339" y="205461"/>
                </a:lnTo>
                <a:lnTo>
                  <a:pt x="482779" y="163228"/>
                </a:lnTo>
                <a:lnTo>
                  <a:pt x="464368" y="124318"/>
                </a:lnTo>
                <a:lnTo>
                  <a:pt x="439804" y="89435"/>
                </a:lnTo>
                <a:lnTo>
                  <a:pt x="409787" y="59281"/>
                </a:lnTo>
                <a:lnTo>
                  <a:pt x="375016" y="34558"/>
                </a:lnTo>
                <a:lnTo>
                  <a:pt x="336191" y="15968"/>
                </a:lnTo>
                <a:lnTo>
                  <a:pt x="294010" y="4215"/>
                </a:lnTo>
                <a:lnTo>
                  <a:pt x="249174" y="0"/>
                </a:lnTo>
                <a:close/>
              </a:path>
            </a:pathLst>
          </a:custGeom>
          <a:solidFill>
            <a:srgbClr val="00AFE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6" name="QuadreDeText 15">
            <a:extLst>
              <a:ext uri="{FF2B5EF4-FFF2-40B4-BE49-F238E27FC236}">
                <a16:creationId xmlns:a16="http://schemas.microsoft.com/office/drawing/2014/main" id="{34BFB0B8-E9F3-0293-1E74-516820B3FF4E}"/>
              </a:ext>
            </a:extLst>
          </p:cNvPr>
          <p:cNvSpPr txBox="1"/>
          <p:nvPr/>
        </p:nvSpPr>
        <p:spPr>
          <a:xfrm>
            <a:off x="4655014" y="1831062"/>
            <a:ext cx="6826040" cy="41242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000" dirty="0">
                <a:solidFill>
                  <a:srgbClr val="00B0F0"/>
                </a:solidFill>
                <a:latin typeface="+mj-lt"/>
              </a:rPr>
              <a:t>JUSTIFICACIONS </a:t>
            </a:r>
            <a:br>
              <a:rPr lang="pt-BR" sz="1600" b="1" dirty="0">
                <a:solidFill>
                  <a:srgbClr val="00B0F0"/>
                </a:solidFill>
                <a:latin typeface="+mj-lt"/>
              </a:rPr>
            </a:br>
            <a:br>
              <a:rPr lang="pt-BR" sz="1600" b="1" dirty="0">
                <a:solidFill>
                  <a:srgbClr val="00B0F0"/>
                </a:solidFill>
                <a:latin typeface="+mj-lt"/>
              </a:rPr>
            </a:br>
            <a:r>
              <a:rPr lang="ca-ES" b="1" dirty="0">
                <a:latin typeface="+mj-lt"/>
              </a:rPr>
              <a:t>DESPESES ELEGIBLES</a:t>
            </a:r>
          </a:p>
          <a:p>
            <a:endParaRPr lang="ca-ES" sz="1000" b="1" dirty="0"/>
          </a:p>
          <a:p>
            <a:r>
              <a:rPr lang="ca-ES" b="1" dirty="0">
                <a:solidFill>
                  <a:srgbClr val="00B0F0"/>
                </a:solidFill>
                <a:latin typeface="DiBa"/>
              </a:rPr>
              <a:t>Capítol 4: </a:t>
            </a:r>
            <a:r>
              <a:rPr lang="ca-ES" dirty="0">
                <a:latin typeface="DiBa"/>
              </a:rPr>
              <a:t>Transferències a entitats o altres administracions sempre que es justifiqui fefaentment que la despesa associada correspon a les activitats programades. Queden excloses les subvencions a entitats privades, tret que es justifiqui amb una col·laboració establerta.</a:t>
            </a:r>
          </a:p>
          <a:p>
            <a:endParaRPr lang="ca-ES" b="1" dirty="0">
              <a:latin typeface="+mj-lt"/>
            </a:endParaRPr>
          </a:p>
          <a:p>
            <a:r>
              <a:rPr lang="ca-ES" b="1" dirty="0">
                <a:latin typeface="+mj-lt"/>
              </a:rPr>
              <a:t>DESPESES NO ELEGIBLES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a-ES" dirty="0">
                <a:latin typeface="DiBa"/>
              </a:rPr>
              <a:t> Subministraments ordinaris.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a-ES" dirty="0">
                <a:latin typeface="DiBa"/>
              </a:rPr>
              <a:t>Material inventariable ni despeses d'inversions en equipament o infraestructures o en obres</a:t>
            </a:r>
            <a:r>
              <a:rPr lang="pt-BR" dirty="0">
                <a:latin typeface="DiBa"/>
              </a:rPr>
              <a:t> </a:t>
            </a:r>
            <a:br>
              <a:rPr lang="ca-ES" dirty="0">
                <a:latin typeface="DiBa"/>
              </a:rPr>
            </a:br>
            <a:br>
              <a:rPr lang="ca-ES" dirty="0">
                <a:latin typeface="DiBa"/>
              </a:rPr>
            </a:br>
            <a:endParaRPr lang="ca-ES" dirty="0">
              <a:latin typeface="DiBa"/>
            </a:endParaRPr>
          </a:p>
        </p:txBody>
      </p:sp>
      <p:sp>
        <p:nvSpPr>
          <p:cNvPr id="14" name="object 7">
            <a:extLst>
              <a:ext uri="{FF2B5EF4-FFF2-40B4-BE49-F238E27FC236}">
                <a16:creationId xmlns:a16="http://schemas.microsoft.com/office/drawing/2014/main" id="{B7DFD0B3-528A-F01B-4567-D821CAFC939A}"/>
              </a:ext>
            </a:extLst>
          </p:cNvPr>
          <p:cNvSpPr txBox="1">
            <a:spLocks/>
          </p:cNvSpPr>
          <p:nvPr/>
        </p:nvSpPr>
        <p:spPr>
          <a:xfrm>
            <a:off x="4915660" y="533400"/>
            <a:ext cx="6757925" cy="730969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>
            <a:lvl1pPr>
              <a:defRPr sz="3000" b="0" i="0">
                <a:solidFill>
                  <a:schemeClr val="tx1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2700">
              <a:spcBef>
                <a:spcPts val="120"/>
              </a:spcBef>
            </a:pPr>
            <a:r>
              <a:rPr lang="ca-ES" sz="4650">
                <a:latin typeface="Calibri Light"/>
                <a:cs typeface="Calibri Light"/>
              </a:rPr>
              <a:t>Activitats en matèria de MD</a:t>
            </a:r>
            <a:endParaRPr lang="ca-ES" sz="4650" dirty="0">
              <a:latin typeface="Calibri Light"/>
              <a:cs typeface="Calibri Light"/>
            </a:endParaRPr>
          </a:p>
        </p:txBody>
      </p:sp>
      <p:sp>
        <p:nvSpPr>
          <p:cNvPr id="17" name="object 11">
            <a:extLst>
              <a:ext uri="{FF2B5EF4-FFF2-40B4-BE49-F238E27FC236}">
                <a16:creationId xmlns:a16="http://schemas.microsoft.com/office/drawing/2014/main" id="{675780AC-4841-3E77-DED6-C2D68F9E4108}"/>
              </a:ext>
            </a:extLst>
          </p:cNvPr>
          <p:cNvSpPr/>
          <p:nvPr/>
        </p:nvSpPr>
        <p:spPr>
          <a:xfrm>
            <a:off x="3979164" y="1503731"/>
            <a:ext cx="7501890" cy="0"/>
          </a:xfrm>
          <a:custGeom>
            <a:avLst/>
            <a:gdLst/>
            <a:ahLst/>
            <a:cxnLst/>
            <a:rect l="l" t="t" r="r" b="b"/>
            <a:pathLst>
              <a:path w="7501890">
                <a:moveTo>
                  <a:pt x="0" y="0"/>
                </a:moveTo>
                <a:lnTo>
                  <a:pt x="7501636" y="0"/>
                </a:lnTo>
              </a:path>
            </a:pathLst>
          </a:custGeom>
          <a:ln w="63500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13">
            <a:extLst>
              <a:ext uri="{FF2B5EF4-FFF2-40B4-BE49-F238E27FC236}">
                <a16:creationId xmlns:a16="http://schemas.microsoft.com/office/drawing/2014/main" id="{6304F33C-1A12-519E-19EC-BFD2B45C58C3}"/>
              </a:ext>
            </a:extLst>
          </p:cNvPr>
          <p:cNvSpPr/>
          <p:nvPr/>
        </p:nvSpPr>
        <p:spPr>
          <a:xfrm>
            <a:off x="4057141" y="640131"/>
            <a:ext cx="667385" cy="667385"/>
          </a:xfrm>
          <a:custGeom>
            <a:avLst/>
            <a:gdLst/>
            <a:ahLst/>
            <a:cxnLst/>
            <a:rect l="l" t="t" r="r" b="b"/>
            <a:pathLst>
              <a:path w="667385" h="667385">
                <a:moveTo>
                  <a:pt x="333629" y="0"/>
                </a:moveTo>
                <a:lnTo>
                  <a:pt x="280900" y="4110"/>
                </a:lnTo>
                <a:lnTo>
                  <a:pt x="230196" y="16243"/>
                </a:lnTo>
                <a:lnTo>
                  <a:pt x="182259" y="36100"/>
                </a:lnTo>
                <a:lnTo>
                  <a:pt x="137833" y="63382"/>
                </a:lnTo>
                <a:lnTo>
                  <a:pt x="97662" y="97789"/>
                </a:lnTo>
                <a:lnTo>
                  <a:pt x="63287" y="137959"/>
                </a:lnTo>
                <a:lnTo>
                  <a:pt x="36050" y="182378"/>
                </a:lnTo>
                <a:lnTo>
                  <a:pt x="16226" y="230295"/>
                </a:lnTo>
                <a:lnTo>
                  <a:pt x="4108" y="280962"/>
                </a:lnTo>
                <a:lnTo>
                  <a:pt x="0" y="333628"/>
                </a:lnTo>
                <a:lnTo>
                  <a:pt x="4109" y="386357"/>
                </a:lnTo>
                <a:lnTo>
                  <a:pt x="16235" y="437061"/>
                </a:lnTo>
                <a:lnTo>
                  <a:pt x="36073" y="484998"/>
                </a:lnTo>
                <a:lnTo>
                  <a:pt x="63317" y="529424"/>
                </a:lnTo>
                <a:lnTo>
                  <a:pt x="97662" y="569595"/>
                </a:lnTo>
                <a:lnTo>
                  <a:pt x="137833" y="603940"/>
                </a:lnTo>
                <a:lnTo>
                  <a:pt x="182259" y="631184"/>
                </a:lnTo>
                <a:lnTo>
                  <a:pt x="230196" y="651022"/>
                </a:lnTo>
                <a:lnTo>
                  <a:pt x="280900" y="663148"/>
                </a:lnTo>
                <a:lnTo>
                  <a:pt x="333629" y="667258"/>
                </a:lnTo>
                <a:lnTo>
                  <a:pt x="386307" y="663148"/>
                </a:lnTo>
                <a:lnTo>
                  <a:pt x="436998" y="651022"/>
                </a:lnTo>
                <a:lnTo>
                  <a:pt x="445947" y="647319"/>
                </a:lnTo>
                <a:lnTo>
                  <a:pt x="333629" y="647319"/>
                </a:lnTo>
                <a:lnTo>
                  <a:pt x="284062" y="643450"/>
                </a:lnTo>
                <a:lnTo>
                  <a:pt x="236409" y="632034"/>
                </a:lnTo>
                <a:lnTo>
                  <a:pt x="191366" y="613358"/>
                </a:lnTo>
                <a:lnTo>
                  <a:pt x="149627" y="587708"/>
                </a:lnTo>
                <a:lnTo>
                  <a:pt x="111887" y="555371"/>
                </a:lnTo>
                <a:lnTo>
                  <a:pt x="79549" y="517630"/>
                </a:lnTo>
                <a:lnTo>
                  <a:pt x="53899" y="475891"/>
                </a:lnTo>
                <a:lnTo>
                  <a:pt x="35223" y="430848"/>
                </a:lnTo>
                <a:lnTo>
                  <a:pt x="23807" y="383195"/>
                </a:lnTo>
                <a:lnTo>
                  <a:pt x="19938" y="333628"/>
                </a:lnTo>
                <a:lnTo>
                  <a:pt x="23807" y="284111"/>
                </a:lnTo>
                <a:lnTo>
                  <a:pt x="35223" y="236464"/>
                </a:lnTo>
                <a:lnTo>
                  <a:pt x="53899" y="191403"/>
                </a:lnTo>
                <a:lnTo>
                  <a:pt x="79549" y="149639"/>
                </a:lnTo>
                <a:lnTo>
                  <a:pt x="111887" y="111887"/>
                </a:lnTo>
                <a:lnTo>
                  <a:pt x="149627" y="79611"/>
                </a:lnTo>
                <a:lnTo>
                  <a:pt x="191366" y="53999"/>
                </a:lnTo>
                <a:lnTo>
                  <a:pt x="236409" y="35342"/>
                </a:lnTo>
                <a:lnTo>
                  <a:pt x="284062" y="23933"/>
                </a:lnTo>
                <a:lnTo>
                  <a:pt x="333629" y="20065"/>
                </a:lnTo>
                <a:lnTo>
                  <a:pt x="446225" y="20065"/>
                </a:lnTo>
                <a:lnTo>
                  <a:pt x="436998" y="16243"/>
                </a:lnTo>
                <a:lnTo>
                  <a:pt x="386307" y="4110"/>
                </a:lnTo>
                <a:lnTo>
                  <a:pt x="333629" y="0"/>
                </a:lnTo>
                <a:close/>
              </a:path>
              <a:path w="667385" h="667385">
                <a:moveTo>
                  <a:pt x="446225" y="20065"/>
                </a:moveTo>
                <a:lnTo>
                  <a:pt x="333629" y="20065"/>
                </a:lnTo>
                <a:lnTo>
                  <a:pt x="383146" y="23933"/>
                </a:lnTo>
                <a:lnTo>
                  <a:pt x="430793" y="35342"/>
                </a:lnTo>
                <a:lnTo>
                  <a:pt x="475854" y="53999"/>
                </a:lnTo>
                <a:lnTo>
                  <a:pt x="517618" y="79611"/>
                </a:lnTo>
                <a:lnTo>
                  <a:pt x="555371" y="111887"/>
                </a:lnTo>
                <a:lnTo>
                  <a:pt x="587646" y="149639"/>
                </a:lnTo>
                <a:lnTo>
                  <a:pt x="613258" y="191403"/>
                </a:lnTo>
                <a:lnTo>
                  <a:pt x="631915" y="236464"/>
                </a:lnTo>
                <a:lnTo>
                  <a:pt x="643324" y="284111"/>
                </a:lnTo>
                <a:lnTo>
                  <a:pt x="647192" y="333628"/>
                </a:lnTo>
                <a:lnTo>
                  <a:pt x="643324" y="383195"/>
                </a:lnTo>
                <a:lnTo>
                  <a:pt x="631915" y="430848"/>
                </a:lnTo>
                <a:lnTo>
                  <a:pt x="613258" y="475891"/>
                </a:lnTo>
                <a:lnTo>
                  <a:pt x="587646" y="517630"/>
                </a:lnTo>
                <a:lnTo>
                  <a:pt x="555371" y="555371"/>
                </a:lnTo>
                <a:lnTo>
                  <a:pt x="517618" y="587708"/>
                </a:lnTo>
                <a:lnTo>
                  <a:pt x="475854" y="613358"/>
                </a:lnTo>
                <a:lnTo>
                  <a:pt x="430793" y="632034"/>
                </a:lnTo>
                <a:lnTo>
                  <a:pt x="383146" y="643450"/>
                </a:lnTo>
                <a:lnTo>
                  <a:pt x="333629" y="647319"/>
                </a:lnTo>
                <a:lnTo>
                  <a:pt x="445947" y="647319"/>
                </a:lnTo>
                <a:lnTo>
                  <a:pt x="484934" y="631184"/>
                </a:lnTo>
                <a:lnTo>
                  <a:pt x="529347" y="603940"/>
                </a:lnTo>
                <a:lnTo>
                  <a:pt x="569468" y="569595"/>
                </a:lnTo>
                <a:lnTo>
                  <a:pt x="603875" y="529424"/>
                </a:lnTo>
                <a:lnTo>
                  <a:pt x="631157" y="484998"/>
                </a:lnTo>
                <a:lnTo>
                  <a:pt x="651014" y="437061"/>
                </a:lnTo>
                <a:lnTo>
                  <a:pt x="663147" y="386357"/>
                </a:lnTo>
                <a:lnTo>
                  <a:pt x="667258" y="333628"/>
                </a:lnTo>
                <a:lnTo>
                  <a:pt x="663147" y="280962"/>
                </a:lnTo>
                <a:lnTo>
                  <a:pt x="651014" y="230295"/>
                </a:lnTo>
                <a:lnTo>
                  <a:pt x="631157" y="182378"/>
                </a:lnTo>
                <a:lnTo>
                  <a:pt x="603875" y="137959"/>
                </a:lnTo>
                <a:lnTo>
                  <a:pt x="569468" y="97789"/>
                </a:lnTo>
                <a:lnTo>
                  <a:pt x="529347" y="63382"/>
                </a:lnTo>
                <a:lnTo>
                  <a:pt x="484934" y="36100"/>
                </a:lnTo>
                <a:lnTo>
                  <a:pt x="446225" y="20065"/>
                </a:lnTo>
                <a:close/>
              </a:path>
            </a:pathLst>
          </a:custGeom>
          <a:solidFill>
            <a:srgbClr val="00AFE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1" name="Picture 6" descr="picto Recurs econòmic">
            <a:extLst>
              <a:ext uri="{FF2B5EF4-FFF2-40B4-BE49-F238E27FC236}">
                <a16:creationId xmlns:a16="http://schemas.microsoft.com/office/drawing/2014/main" id="{B0D8FF2D-7644-5974-C4BA-3F586FD2EE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2044" y="773798"/>
            <a:ext cx="400050" cy="400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object 9">
            <a:extLst>
              <a:ext uri="{FF2B5EF4-FFF2-40B4-BE49-F238E27FC236}">
                <a16:creationId xmlns:a16="http://schemas.microsoft.com/office/drawing/2014/main" id="{31FC22E1-29D2-23EC-284D-CCE76A2A6251}"/>
              </a:ext>
            </a:extLst>
          </p:cNvPr>
          <p:cNvSpPr txBox="1"/>
          <p:nvPr/>
        </p:nvSpPr>
        <p:spPr>
          <a:xfrm>
            <a:off x="730097" y="5659932"/>
            <a:ext cx="1784503" cy="450764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ts val="1670"/>
              </a:lnSpc>
              <a:spcBef>
                <a:spcPts val="115"/>
              </a:spcBef>
            </a:pPr>
            <a:r>
              <a:rPr sz="1450" dirty="0" err="1">
                <a:solidFill>
                  <a:srgbClr val="39393A"/>
                </a:solidFill>
                <a:latin typeface="Calibri Light"/>
                <a:cs typeface="Calibri Light"/>
              </a:rPr>
              <a:t>Catàleg</a:t>
            </a:r>
            <a:r>
              <a:rPr sz="1450" spc="204" dirty="0">
                <a:solidFill>
                  <a:srgbClr val="39393A"/>
                </a:solidFill>
                <a:latin typeface="Calibri Light"/>
                <a:cs typeface="Calibri Light"/>
              </a:rPr>
              <a:t> </a:t>
            </a:r>
            <a:r>
              <a:rPr lang="ca-ES" sz="1450" dirty="0">
                <a:solidFill>
                  <a:srgbClr val="39393A"/>
                </a:solidFill>
                <a:latin typeface="Calibri Light"/>
                <a:cs typeface="Calibri Light"/>
              </a:rPr>
              <a:t>2027</a:t>
            </a:r>
            <a:endParaRPr sz="1450" dirty="0">
              <a:latin typeface="Calibri Light"/>
              <a:cs typeface="Calibri Light"/>
            </a:endParaRPr>
          </a:p>
          <a:p>
            <a:pPr marL="12700">
              <a:lnSpc>
                <a:spcPts val="1670"/>
              </a:lnSpc>
            </a:pPr>
            <a:r>
              <a:rPr lang="ca-ES" sz="1450" dirty="0">
                <a:solidFill>
                  <a:srgbClr val="39393A"/>
                </a:solidFill>
                <a:latin typeface="Calibri Light"/>
                <a:cs typeface="Calibri Light"/>
              </a:rPr>
              <a:t>Memòria democràtica</a:t>
            </a:r>
            <a:endParaRPr sz="1450" dirty="0">
              <a:latin typeface="Calibri Light"/>
              <a:cs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40529264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A04F917A-9A5D-3694-1F45-71AE559C0E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>
            <a:extLst>
              <a:ext uri="{FF2B5EF4-FFF2-40B4-BE49-F238E27FC236}">
                <a16:creationId xmlns:a16="http://schemas.microsoft.com/office/drawing/2014/main" id="{8C20E6B2-A10D-4142-C552-E1AC1D7B89D6}"/>
              </a:ext>
            </a:extLst>
          </p:cNvPr>
          <p:cNvGrpSpPr/>
          <p:nvPr/>
        </p:nvGrpSpPr>
        <p:grpSpPr>
          <a:xfrm>
            <a:off x="0" y="28575"/>
            <a:ext cx="3493135" cy="6858000"/>
            <a:chOff x="0" y="0"/>
            <a:chExt cx="3493135" cy="6858000"/>
          </a:xfrm>
        </p:grpSpPr>
        <p:pic>
          <p:nvPicPr>
            <p:cNvPr id="3" name="object 3">
              <a:extLst>
                <a:ext uri="{FF2B5EF4-FFF2-40B4-BE49-F238E27FC236}">
                  <a16:creationId xmlns:a16="http://schemas.microsoft.com/office/drawing/2014/main" id="{58F67FD1-AF7F-EAA5-2F10-CB7CFDEA84A9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38200" y="333743"/>
              <a:ext cx="1331722" cy="442099"/>
            </a:xfrm>
            <a:prstGeom prst="rect">
              <a:avLst/>
            </a:prstGeom>
          </p:spPr>
        </p:pic>
        <p:sp>
          <p:nvSpPr>
            <p:cNvPr id="4" name="object 4">
              <a:extLst>
                <a:ext uri="{FF2B5EF4-FFF2-40B4-BE49-F238E27FC236}">
                  <a16:creationId xmlns:a16="http://schemas.microsoft.com/office/drawing/2014/main" id="{62A49F21-DEA0-8181-89ED-9F8223ED4592}"/>
                </a:ext>
              </a:extLst>
            </p:cNvPr>
            <p:cNvSpPr/>
            <p:nvPr/>
          </p:nvSpPr>
          <p:spPr>
            <a:xfrm>
              <a:off x="0" y="0"/>
              <a:ext cx="3244215" cy="6858000"/>
            </a:xfrm>
            <a:custGeom>
              <a:avLst/>
              <a:gdLst/>
              <a:ahLst/>
              <a:cxnLst/>
              <a:rect l="l" t="t" r="r" b="b"/>
              <a:pathLst>
                <a:path w="3244215" h="6858000">
                  <a:moveTo>
                    <a:pt x="3243961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3243961" y="6858000"/>
                  </a:lnTo>
                  <a:lnTo>
                    <a:pt x="3243961" y="0"/>
                  </a:lnTo>
                  <a:close/>
                </a:path>
              </a:pathLst>
            </a:custGeom>
            <a:solidFill>
              <a:srgbClr val="39393A">
                <a:alpha val="470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>
              <a:extLst>
                <a:ext uri="{FF2B5EF4-FFF2-40B4-BE49-F238E27FC236}">
                  <a16:creationId xmlns:a16="http://schemas.microsoft.com/office/drawing/2014/main" id="{6197EBB1-584E-6D73-A9E7-B2FAD3721AC2}"/>
                </a:ext>
              </a:extLst>
            </p:cNvPr>
            <p:cNvSpPr/>
            <p:nvPr/>
          </p:nvSpPr>
          <p:spPr>
            <a:xfrm>
              <a:off x="2994786" y="3178682"/>
              <a:ext cx="498475" cy="501015"/>
            </a:xfrm>
            <a:custGeom>
              <a:avLst/>
              <a:gdLst/>
              <a:ahLst/>
              <a:cxnLst/>
              <a:rect l="l" t="t" r="r" b="b"/>
              <a:pathLst>
                <a:path w="498475" h="501014">
                  <a:moveTo>
                    <a:pt x="249174" y="0"/>
                  </a:moveTo>
                  <a:lnTo>
                    <a:pt x="204337" y="4215"/>
                  </a:lnTo>
                  <a:lnTo>
                    <a:pt x="162156" y="15968"/>
                  </a:lnTo>
                  <a:lnTo>
                    <a:pt x="123331" y="34558"/>
                  </a:lnTo>
                  <a:lnTo>
                    <a:pt x="88560" y="59281"/>
                  </a:lnTo>
                  <a:lnTo>
                    <a:pt x="58543" y="89435"/>
                  </a:lnTo>
                  <a:lnTo>
                    <a:pt x="33979" y="124318"/>
                  </a:lnTo>
                  <a:lnTo>
                    <a:pt x="15568" y="163228"/>
                  </a:lnTo>
                  <a:lnTo>
                    <a:pt x="4008" y="205461"/>
                  </a:lnTo>
                  <a:lnTo>
                    <a:pt x="0" y="250316"/>
                  </a:lnTo>
                  <a:lnTo>
                    <a:pt x="4008" y="295172"/>
                  </a:lnTo>
                  <a:lnTo>
                    <a:pt x="15568" y="337405"/>
                  </a:lnTo>
                  <a:lnTo>
                    <a:pt x="33979" y="376315"/>
                  </a:lnTo>
                  <a:lnTo>
                    <a:pt x="58543" y="411198"/>
                  </a:lnTo>
                  <a:lnTo>
                    <a:pt x="88560" y="441352"/>
                  </a:lnTo>
                  <a:lnTo>
                    <a:pt x="123331" y="466075"/>
                  </a:lnTo>
                  <a:lnTo>
                    <a:pt x="162156" y="484665"/>
                  </a:lnTo>
                  <a:lnTo>
                    <a:pt x="204337" y="496418"/>
                  </a:lnTo>
                  <a:lnTo>
                    <a:pt x="249174" y="500633"/>
                  </a:lnTo>
                  <a:lnTo>
                    <a:pt x="294010" y="496418"/>
                  </a:lnTo>
                  <a:lnTo>
                    <a:pt x="336191" y="484665"/>
                  </a:lnTo>
                  <a:lnTo>
                    <a:pt x="375016" y="466075"/>
                  </a:lnTo>
                  <a:lnTo>
                    <a:pt x="409787" y="441352"/>
                  </a:lnTo>
                  <a:lnTo>
                    <a:pt x="439804" y="411198"/>
                  </a:lnTo>
                  <a:lnTo>
                    <a:pt x="464368" y="376315"/>
                  </a:lnTo>
                  <a:lnTo>
                    <a:pt x="482779" y="337405"/>
                  </a:lnTo>
                  <a:lnTo>
                    <a:pt x="494339" y="295172"/>
                  </a:lnTo>
                  <a:lnTo>
                    <a:pt x="498348" y="250316"/>
                  </a:lnTo>
                  <a:lnTo>
                    <a:pt x="494339" y="205461"/>
                  </a:lnTo>
                  <a:lnTo>
                    <a:pt x="482779" y="163228"/>
                  </a:lnTo>
                  <a:lnTo>
                    <a:pt x="464368" y="124318"/>
                  </a:lnTo>
                  <a:lnTo>
                    <a:pt x="439804" y="89435"/>
                  </a:lnTo>
                  <a:lnTo>
                    <a:pt x="409787" y="59281"/>
                  </a:lnTo>
                  <a:lnTo>
                    <a:pt x="375016" y="34558"/>
                  </a:lnTo>
                  <a:lnTo>
                    <a:pt x="336191" y="15968"/>
                  </a:lnTo>
                  <a:lnTo>
                    <a:pt x="294010" y="4215"/>
                  </a:lnTo>
                  <a:lnTo>
                    <a:pt x="249174" y="0"/>
                  </a:lnTo>
                  <a:close/>
                </a:path>
              </a:pathLst>
            </a:custGeom>
            <a:solidFill>
              <a:srgbClr val="00AF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>
              <a:extLst>
                <a:ext uri="{FF2B5EF4-FFF2-40B4-BE49-F238E27FC236}">
                  <a16:creationId xmlns:a16="http://schemas.microsoft.com/office/drawing/2014/main" id="{4C9A1E9C-FAF7-1A81-0736-5950D430088C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120770" y="3342766"/>
              <a:ext cx="246380" cy="170434"/>
            </a:xfrm>
            <a:prstGeom prst="rect">
              <a:avLst/>
            </a:prstGeom>
          </p:spPr>
        </p:pic>
      </p:grpSp>
      <p:pic>
        <p:nvPicPr>
          <p:cNvPr id="15" name="object 15">
            <a:extLst>
              <a:ext uri="{FF2B5EF4-FFF2-40B4-BE49-F238E27FC236}">
                <a16:creationId xmlns:a16="http://schemas.microsoft.com/office/drawing/2014/main" id="{BFEAEBD0-AF40-6068-5EBE-89726FC0F4D8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52398" y="4466716"/>
            <a:ext cx="920889" cy="990600"/>
          </a:xfrm>
          <a:prstGeom prst="rect">
            <a:avLst/>
          </a:prstGeom>
        </p:spPr>
      </p:pic>
      <p:sp>
        <p:nvSpPr>
          <p:cNvPr id="18" name="QuadreDeText 17">
            <a:extLst>
              <a:ext uri="{FF2B5EF4-FFF2-40B4-BE49-F238E27FC236}">
                <a16:creationId xmlns:a16="http://schemas.microsoft.com/office/drawing/2014/main" id="{969A08B3-AAE7-D2D7-A323-B4480D93EFDD}"/>
              </a:ext>
            </a:extLst>
          </p:cNvPr>
          <p:cNvSpPr txBox="1"/>
          <p:nvPr/>
        </p:nvSpPr>
        <p:spPr>
          <a:xfrm>
            <a:off x="4915660" y="7010400"/>
            <a:ext cx="751187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00B0F0"/>
              </a:buClr>
            </a:pPr>
            <a:br>
              <a:rPr lang="ca-ES" sz="1200" dirty="0"/>
            </a:br>
            <a:endParaRPr lang="ca-E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object 5">
            <a:extLst>
              <a:ext uri="{FF2B5EF4-FFF2-40B4-BE49-F238E27FC236}">
                <a16:creationId xmlns:a16="http://schemas.microsoft.com/office/drawing/2014/main" id="{5FEE2314-327E-3BAB-EE6D-6F84623D296C}"/>
              </a:ext>
            </a:extLst>
          </p:cNvPr>
          <p:cNvSpPr/>
          <p:nvPr/>
        </p:nvSpPr>
        <p:spPr>
          <a:xfrm>
            <a:off x="4057141" y="1752600"/>
            <a:ext cx="498475" cy="501015"/>
          </a:xfrm>
          <a:custGeom>
            <a:avLst/>
            <a:gdLst/>
            <a:ahLst/>
            <a:cxnLst/>
            <a:rect l="l" t="t" r="r" b="b"/>
            <a:pathLst>
              <a:path w="498475" h="501014">
                <a:moveTo>
                  <a:pt x="249174" y="0"/>
                </a:moveTo>
                <a:lnTo>
                  <a:pt x="204337" y="4215"/>
                </a:lnTo>
                <a:lnTo>
                  <a:pt x="162156" y="15968"/>
                </a:lnTo>
                <a:lnTo>
                  <a:pt x="123331" y="34558"/>
                </a:lnTo>
                <a:lnTo>
                  <a:pt x="88560" y="59281"/>
                </a:lnTo>
                <a:lnTo>
                  <a:pt x="58543" y="89435"/>
                </a:lnTo>
                <a:lnTo>
                  <a:pt x="33979" y="124318"/>
                </a:lnTo>
                <a:lnTo>
                  <a:pt x="15568" y="163228"/>
                </a:lnTo>
                <a:lnTo>
                  <a:pt x="4008" y="205461"/>
                </a:lnTo>
                <a:lnTo>
                  <a:pt x="0" y="250316"/>
                </a:lnTo>
                <a:lnTo>
                  <a:pt x="4008" y="295172"/>
                </a:lnTo>
                <a:lnTo>
                  <a:pt x="15568" y="337405"/>
                </a:lnTo>
                <a:lnTo>
                  <a:pt x="33979" y="376315"/>
                </a:lnTo>
                <a:lnTo>
                  <a:pt x="58543" y="411198"/>
                </a:lnTo>
                <a:lnTo>
                  <a:pt x="88560" y="441352"/>
                </a:lnTo>
                <a:lnTo>
                  <a:pt x="123331" y="466075"/>
                </a:lnTo>
                <a:lnTo>
                  <a:pt x="162156" y="484665"/>
                </a:lnTo>
                <a:lnTo>
                  <a:pt x="204337" y="496418"/>
                </a:lnTo>
                <a:lnTo>
                  <a:pt x="249174" y="500633"/>
                </a:lnTo>
                <a:lnTo>
                  <a:pt x="294010" y="496418"/>
                </a:lnTo>
                <a:lnTo>
                  <a:pt x="336191" y="484665"/>
                </a:lnTo>
                <a:lnTo>
                  <a:pt x="375016" y="466075"/>
                </a:lnTo>
                <a:lnTo>
                  <a:pt x="409787" y="441352"/>
                </a:lnTo>
                <a:lnTo>
                  <a:pt x="439804" y="411198"/>
                </a:lnTo>
                <a:lnTo>
                  <a:pt x="464368" y="376315"/>
                </a:lnTo>
                <a:lnTo>
                  <a:pt x="482779" y="337405"/>
                </a:lnTo>
                <a:lnTo>
                  <a:pt x="494339" y="295172"/>
                </a:lnTo>
                <a:lnTo>
                  <a:pt x="498348" y="250316"/>
                </a:lnTo>
                <a:lnTo>
                  <a:pt x="494339" y="205461"/>
                </a:lnTo>
                <a:lnTo>
                  <a:pt x="482779" y="163228"/>
                </a:lnTo>
                <a:lnTo>
                  <a:pt x="464368" y="124318"/>
                </a:lnTo>
                <a:lnTo>
                  <a:pt x="439804" y="89435"/>
                </a:lnTo>
                <a:lnTo>
                  <a:pt x="409787" y="59281"/>
                </a:lnTo>
                <a:lnTo>
                  <a:pt x="375016" y="34558"/>
                </a:lnTo>
                <a:lnTo>
                  <a:pt x="336191" y="15968"/>
                </a:lnTo>
                <a:lnTo>
                  <a:pt x="294010" y="4215"/>
                </a:lnTo>
                <a:lnTo>
                  <a:pt x="249174" y="0"/>
                </a:lnTo>
                <a:close/>
              </a:path>
            </a:pathLst>
          </a:custGeom>
          <a:solidFill>
            <a:srgbClr val="00AFE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6" name="QuadreDeText 15">
            <a:extLst>
              <a:ext uri="{FF2B5EF4-FFF2-40B4-BE49-F238E27FC236}">
                <a16:creationId xmlns:a16="http://schemas.microsoft.com/office/drawing/2014/main" id="{5EA980ED-1211-997F-A00A-0704702861D3}"/>
              </a:ext>
            </a:extLst>
          </p:cNvPr>
          <p:cNvSpPr txBox="1"/>
          <p:nvPr/>
        </p:nvSpPr>
        <p:spPr>
          <a:xfrm>
            <a:off x="4655014" y="1831062"/>
            <a:ext cx="6826040" cy="47397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000" dirty="0">
                <a:solidFill>
                  <a:srgbClr val="00B0F0"/>
                </a:solidFill>
                <a:latin typeface="+mj-lt"/>
              </a:rPr>
              <a:t>JUSTIFICACIONS </a:t>
            </a:r>
            <a:br>
              <a:rPr lang="pt-BR" sz="1600" b="1" dirty="0">
                <a:solidFill>
                  <a:srgbClr val="00B0F0"/>
                </a:solidFill>
                <a:latin typeface="+mj-lt"/>
              </a:rPr>
            </a:br>
            <a:endParaRPr lang="pt-BR" sz="1600" b="1" dirty="0">
              <a:solidFill>
                <a:srgbClr val="00B0F0"/>
              </a:solidFill>
              <a:latin typeface="+mj-lt"/>
            </a:endParaRPr>
          </a:p>
          <a:p>
            <a:r>
              <a:rPr lang="ca-ES" b="1" dirty="0">
                <a:latin typeface="+mj-lt"/>
              </a:rPr>
              <a:t>CONDICIONS DE JUSTIFICACIÓ DE LA LÍNIA D: </a:t>
            </a:r>
            <a:br>
              <a:rPr lang="ca-ES" b="1" dirty="0">
                <a:latin typeface="DiBa"/>
              </a:rPr>
            </a:br>
            <a:r>
              <a:rPr lang="ca-ES" b="1" dirty="0">
                <a:latin typeface="DiBa"/>
              </a:rPr>
              <a:t>Activitats educatives i visites a espais de memòria</a:t>
            </a:r>
            <a:br>
              <a:rPr lang="ca-ES" dirty="0">
                <a:latin typeface="DiBa"/>
              </a:rPr>
            </a:br>
            <a:br>
              <a:rPr lang="ca-ES" dirty="0">
                <a:latin typeface="DiBa"/>
              </a:rPr>
            </a:br>
            <a:r>
              <a:rPr lang="ca-ES" dirty="0">
                <a:latin typeface="DiBa"/>
              </a:rPr>
              <a:t>Quan les activitats es duguin a terme en espais de memòria ubicats </a:t>
            </a:r>
            <a:r>
              <a:rPr lang="ca-ES" b="1" dirty="0">
                <a:solidFill>
                  <a:srgbClr val="00B0F0"/>
                </a:solidFill>
                <a:latin typeface="DiBa"/>
              </a:rPr>
              <a:t>dins de la província de Barcelona</a:t>
            </a:r>
            <a:r>
              <a:rPr lang="ca-ES" dirty="0">
                <a:latin typeface="DiBa"/>
              </a:rPr>
              <a:t>: </a:t>
            </a:r>
          </a:p>
          <a:p>
            <a:endParaRPr lang="ca-ES" dirty="0">
              <a:latin typeface="DiBa"/>
            </a:endParaRPr>
          </a:p>
          <a:p>
            <a:r>
              <a:rPr lang="ca-ES" sz="1800" b="0" i="0" dirty="0">
                <a:effectLst/>
                <a:latin typeface="Segoe UI" panose="020B0502040204020203" pitchFamily="34" charset="0"/>
              </a:rPr>
              <a:t>✅ </a:t>
            </a:r>
            <a:r>
              <a:rPr lang="ca-ES" dirty="0">
                <a:latin typeface="DiBa"/>
              </a:rPr>
              <a:t>Pujalt</a:t>
            </a:r>
          </a:p>
          <a:p>
            <a:r>
              <a:rPr lang="ca-ES" sz="1800" b="0" i="0" dirty="0">
                <a:effectLst/>
                <a:latin typeface="Segoe UI" panose="020B0502040204020203" pitchFamily="34" charset="0"/>
              </a:rPr>
              <a:t>✅ </a:t>
            </a:r>
            <a:r>
              <a:rPr lang="ca-ES" dirty="0">
                <a:latin typeface="DiBa"/>
              </a:rPr>
              <a:t>Centre d'Interpretació de l'Aviació Republicana i la Guerra Aèria (CIARGA) </a:t>
            </a:r>
          </a:p>
          <a:p>
            <a:r>
              <a:rPr lang="ca-ES" sz="1800" b="0" i="0" dirty="0">
                <a:effectLst/>
                <a:latin typeface="Segoe UI" panose="020B0502040204020203" pitchFamily="34" charset="0"/>
              </a:rPr>
              <a:t>✅ </a:t>
            </a:r>
            <a:r>
              <a:rPr lang="ca-ES" dirty="0">
                <a:latin typeface="DiBa"/>
              </a:rPr>
              <a:t>Altres espais anàlegs</a:t>
            </a:r>
          </a:p>
          <a:p>
            <a:endParaRPr lang="ca-ES" dirty="0">
              <a:latin typeface="DiBa"/>
            </a:endParaRPr>
          </a:p>
          <a:p>
            <a:r>
              <a:rPr lang="ca-ES" dirty="0">
                <a:latin typeface="DiBa"/>
              </a:rPr>
              <a:t>Tindran la consideració de subvencionables les despeses directament vinculades a la realització de l'activitat i imputades al capítol 2 del pressupost de despesa.</a:t>
            </a:r>
            <a:br>
              <a:rPr lang="ca-ES" sz="1800" dirty="0"/>
            </a:br>
            <a:endParaRPr lang="ca-ES" sz="1400" dirty="0">
              <a:latin typeface="+mj-lt"/>
            </a:endParaRPr>
          </a:p>
        </p:txBody>
      </p:sp>
      <p:sp>
        <p:nvSpPr>
          <p:cNvPr id="14" name="object 7">
            <a:extLst>
              <a:ext uri="{FF2B5EF4-FFF2-40B4-BE49-F238E27FC236}">
                <a16:creationId xmlns:a16="http://schemas.microsoft.com/office/drawing/2014/main" id="{F32252DA-5DE8-DE1E-7BD1-462A8A0B622A}"/>
              </a:ext>
            </a:extLst>
          </p:cNvPr>
          <p:cNvSpPr txBox="1">
            <a:spLocks/>
          </p:cNvSpPr>
          <p:nvPr/>
        </p:nvSpPr>
        <p:spPr>
          <a:xfrm>
            <a:off x="4915660" y="533400"/>
            <a:ext cx="6757925" cy="730969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>
            <a:lvl1pPr>
              <a:defRPr sz="3000" b="0" i="0">
                <a:solidFill>
                  <a:schemeClr val="tx1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2700">
              <a:spcBef>
                <a:spcPts val="120"/>
              </a:spcBef>
            </a:pPr>
            <a:r>
              <a:rPr lang="ca-ES" sz="4650">
                <a:latin typeface="Calibri Light"/>
                <a:cs typeface="Calibri Light"/>
              </a:rPr>
              <a:t>Activitats en matèria de MD</a:t>
            </a:r>
            <a:endParaRPr lang="ca-ES" sz="4650" dirty="0">
              <a:latin typeface="Calibri Light"/>
              <a:cs typeface="Calibri Light"/>
            </a:endParaRPr>
          </a:p>
        </p:txBody>
      </p:sp>
      <p:sp>
        <p:nvSpPr>
          <p:cNvPr id="17" name="object 11">
            <a:extLst>
              <a:ext uri="{FF2B5EF4-FFF2-40B4-BE49-F238E27FC236}">
                <a16:creationId xmlns:a16="http://schemas.microsoft.com/office/drawing/2014/main" id="{515EF70C-459F-9782-082F-F8F562368D96}"/>
              </a:ext>
            </a:extLst>
          </p:cNvPr>
          <p:cNvSpPr/>
          <p:nvPr/>
        </p:nvSpPr>
        <p:spPr>
          <a:xfrm>
            <a:off x="3979164" y="1503731"/>
            <a:ext cx="7501890" cy="0"/>
          </a:xfrm>
          <a:custGeom>
            <a:avLst/>
            <a:gdLst/>
            <a:ahLst/>
            <a:cxnLst/>
            <a:rect l="l" t="t" r="r" b="b"/>
            <a:pathLst>
              <a:path w="7501890">
                <a:moveTo>
                  <a:pt x="0" y="0"/>
                </a:moveTo>
                <a:lnTo>
                  <a:pt x="7501636" y="0"/>
                </a:lnTo>
              </a:path>
            </a:pathLst>
          </a:custGeom>
          <a:ln w="63500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13">
            <a:extLst>
              <a:ext uri="{FF2B5EF4-FFF2-40B4-BE49-F238E27FC236}">
                <a16:creationId xmlns:a16="http://schemas.microsoft.com/office/drawing/2014/main" id="{08756871-B969-AECA-C4C5-B9C1FA6CEB00}"/>
              </a:ext>
            </a:extLst>
          </p:cNvPr>
          <p:cNvSpPr/>
          <p:nvPr/>
        </p:nvSpPr>
        <p:spPr>
          <a:xfrm>
            <a:off x="4057141" y="640131"/>
            <a:ext cx="667385" cy="667385"/>
          </a:xfrm>
          <a:custGeom>
            <a:avLst/>
            <a:gdLst/>
            <a:ahLst/>
            <a:cxnLst/>
            <a:rect l="l" t="t" r="r" b="b"/>
            <a:pathLst>
              <a:path w="667385" h="667385">
                <a:moveTo>
                  <a:pt x="333629" y="0"/>
                </a:moveTo>
                <a:lnTo>
                  <a:pt x="280900" y="4110"/>
                </a:lnTo>
                <a:lnTo>
                  <a:pt x="230196" y="16243"/>
                </a:lnTo>
                <a:lnTo>
                  <a:pt x="182259" y="36100"/>
                </a:lnTo>
                <a:lnTo>
                  <a:pt x="137833" y="63382"/>
                </a:lnTo>
                <a:lnTo>
                  <a:pt x="97662" y="97789"/>
                </a:lnTo>
                <a:lnTo>
                  <a:pt x="63287" y="137959"/>
                </a:lnTo>
                <a:lnTo>
                  <a:pt x="36050" y="182378"/>
                </a:lnTo>
                <a:lnTo>
                  <a:pt x="16226" y="230295"/>
                </a:lnTo>
                <a:lnTo>
                  <a:pt x="4108" y="280962"/>
                </a:lnTo>
                <a:lnTo>
                  <a:pt x="0" y="333628"/>
                </a:lnTo>
                <a:lnTo>
                  <a:pt x="4109" y="386357"/>
                </a:lnTo>
                <a:lnTo>
                  <a:pt x="16235" y="437061"/>
                </a:lnTo>
                <a:lnTo>
                  <a:pt x="36073" y="484998"/>
                </a:lnTo>
                <a:lnTo>
                  <a:pt x="63317" y="529424"/>
                </a:lnTo>
                <a:lnTo>
                  <a:pt x="97662" y="569595"/>
                </a:lnTo>
                <a:lnTo>
                  <a:pt x="137833" y="603940"/>
                </a:lnTo>
                <a:lnTo>
                  <a:pt x="182259" y="631184"/>
                </a:lnTo>
                <a:lnTo>
                  <a:pt x="230196" y="651022"/>
                </a:lnTo>
                <a:lnTo>
                  <a:pt x="280900" y="663148"/>
                </a:lnTo>
                <a:lnTo>
                  <a:pt x="333629" y="667258"/>
                </a:lnTo>
                <a:lnTo>
                  <a:pt x="386307" y="663148"/>
                </a:lnTo>
                <a:lnTo>
                  <a:pt x="436998" y="651022"/>
                </a:lnTo>
                <a:lnTo>
                  <a:pt x="445947" y="647319"/>
                </a:lnTo>
                <a:lnTo>
                  <a:pt x="333629" y="647319"/>
                </a:lnTo>
                <a:lnTo>
                  <a:pt x="284062" y="643450"/>
                </a:lnTo>
                <a:lnTo>
                  <a:pt x="236409" y="632034"/>
                </a:lnTo>
                <a:lnTo>
                  <a:pt x="191366" y="613358"/>
                </a:lnTo>
                <a:lnTo>
                  <a:pt x="149627" y="587708"/>
                </a:lnTo>
                <a:lnTo>
                  <a:pt x="111887" y="555371"/>
                </a:lnTo>
                <a:lnTo>
                  <a:pt x="79549" y="517630"/>
                </a:lnTo>
                <a:lnTo>
                  <a:pt x="53899" y="475891"/>
                </a:lnTo>
                <a:lnTo>
                  <a:pt x="35223" y="430848"/>
                </a:lnTo>
                <a:lnTo>
                  <a:pt x="23807" y="383195"/>
                </a:lnTo>
                <a:lnTo>
                  <a:pt x="19938" y="333628"/>
                </a:lnTo>
                <a:lnTo>
                  <a:pt x="23807" y="284111"/>
                </a:lnTo>
                <a:lnTo>
                  <a:pt x="35223" y="236464"/>
                </a:lnTo>
                <a:lnTo>
                  <a:pt x="53899" y="191403"/>
                </a:lnTo>
                <a:lnTo>
                  <a:pt x="79549" y="149639"/>
                </a:lnTo>
                <a:lnTo>
                  <a:pt x="111887" y="111887"/>
                </a:lnTo>
                <a:lnTo>
                  <a:pt x="149627" y="79611"/>
                </a:lnTo>
                <a:lnTo>
                  <a:pt x="191366" y="53999"/>
                </a:lnTo>
                <a:lnTo>
                  <a:pt x="236409" y="35342"/>
                </a:lnTo>
                <a:lnTo>
                  <a:pt x="284062" y="23933"/>
                </a:lnTo>
                <a:lnTo>
                  <a:pt x="333629" y="20065"/>
                </a:lnTo>
                <a:lnTo>
                  <a:pt x="446225" y="20065"/>
                </a:lnTo>
                <a:lnTo>
                  <a:pt x="436998" y="16243"/>
                </a:lnTo>
                <a:lnTo>
                  <a:pt x="386307" y="4110"/>
                </a:lnTo>
                <a:lnTo>
                  <a:pt x="333629" y="0"/>
                </a:lnTo>
                <a:close/>
              </a:path>
              <a:path w="667385" h="667385">
                <a:moveTo>
                  <a:pt x="446225" y="20065"/>
                </a:moveTo>
                <a:lnTo>
                  <a:pt x="333629" y="20065"/>
                </a:lnTo>
                <a:lnTo>
                  <a:pt x="383146" y="23933"/>
                </a:lnTo>
                <a:lnTo>
                  <a:pt x="430793" y="35342"/>
                </a:lnTo>
                <a:lnTo>
                  <a:pt x="475854" y="53999"/>
                </a:lnTo>
                <a:lnTo>
                  <a:pt x="517618" y="79611"/>
                </a:lnTo>
                <a:lnTo>
                  <a:pt x="555371" y="111887"/>
                </a:lnTo>
                <a:lnTo>
                  <a:pt x="587646" y="149639"/>
                </a:lnTo>
                <a:lnTo>
                  <a:pt x="613258" y="191403"/>
                </a:lnTo>
                <a:lnTo>
                  <a:pt x="631915" y="236464"/>
                </a:lnTo>
                <a:lnTo>
                  <a:pt x="643324" y="284111"/>
                </a:lnTo>
                <a:lnTo>
                  <a:pt x="647192" y="333628"/>
                </a:lnTo>
                <a:lnTo>
                  <a:pt x="643324" y="383195"/>
                </a:lnTo>
                <a:lnTo>
                  <a:pt x="631915" y="430848"/>
                </a:lnTo>
                <a:lnTo>
                  <a:pt x="613258" y="475891"/>
                </a:lnTo>
                <a:lnTo>
                  <a:pt x="587646" y="517630"/>
                </a:lnTo>
                <a:lnTo>
                  <a:pt x="555371" y="555371"/>
                </a:lnTo>
                <a:lnTo>
                  <a:pt x="517618" y="587708"/>
                </a:lnTo>
                <a:lnTo>
                  <a:pt x="475854" y="613358"/>
                </a:lnTo>
                <a:lnTo>
                  <a:pt x="430793" y="632034"/>
                </a:lnTo>
                <a:lnTo>
                  <a:pt x="383146" y="643450"/>
                </a:lnTo>
                <a:lnTo>
                  <a:pt x="333629" y="647319"/>
                </a:lnTo>
                <a:lnTo>
                  <a:pt x="445947" y="647319"/>
                </a:lnTo>
                <a:lnTo>
                  <a:pt x="484934" y="631184"/>
                </a:lnTo>
                <a:lnTo>
                  <a:pt x="529347" y="603940"/>
                </a:lnTo>
                <a:lnTo>
                  <a:pt x="569468" y="569595"/>
                </a:lnTo>
                <a:lnTo>
                  <a:pt x="603875" y="529424"/>
                </a:lnTo>
                <a:lnTo>
                  <a:pt x="631157" y="484998"/>
                </a:lnTo>
                <a:lnTo>
                  <a:pt x="651014" y="437061"/>
                </a:lnTo>
                <a:lnTo>
                  <a:pt x="663147" y="386357"/>
                </a:lnTo>
                <a:lnTo>
                  <a:pt x="667258" y="333628"/>
                </a:lnTo>
                <a:lnTo>
                  <a:pt x="663147" y="280962"/>
                </a:lnTo>
                <a:lnTo>
                  <a:pt x="651014" y="230295"/>
                </a:lnTo>
                <a:lnTo>
                  <a:pt x="631157" y="182378"/>
                </a:lnTo>
                <a:lnTo>
                  <a:pt x="603875" y="137959"/>
                </a:lnTo>
                <a:lnTo>
                  <a:pt x="569468" y="97789"/>
                </a:lnTo>
                <a:lnTo>
                  <a:pt x="529347" y="63382"/>
                </a:lnTo>
                <a:lnTo>
                  <a:pt x="484934" y="36100"/>
                </a:lnTo>
                <a:lnTo>
                  <a:pt x="446225" y="20065"/>
                </a:lnTo>
                <a:close/>
              </a:path>
            </a:pathLst>
          </a:custGeom>
          <a:solidFill>
            <a:srgbClr val="00AFE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1" name="Picture 6" descr="picto Recurs econòmic">
            <a:extLst>
              <a:ext uri="{FF2B5EF4-FFF2-40B4-BE49-F238E27FC236}">
                <a16:creationId xmlns:a16="http://schemas.microsoft.com/office/drawing/2014/main" id="{35214251-5E87-79AE-CB29-89368B6CDF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2044" y="773798"/>
            <a:ext cx="400050" cy="400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object 9">
            <a:extLst>
              <a:ext uri="{FF2B5EF4-FFF2-40B4-BE49-F238E27FC236}">
                <a16:creationId xmlns:a16="http://schemas.microsoft.com/office/drawing/2014/main" id="{5B5D2714-B517-9D8D-436B-BA6819E0DEA6}"/>
              </a:ext>
            </a:extLst>
          </p:cNvPr>
          <p:cNvSpPr txBox="1"/>
          <p:nvPr/>
        </p:nvSpPr>
        <p:spPr>
          <a:xfrm>
            <a:off x="730097" y="5659932"/>
            <a:ext cx="1784503" cy="450764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ts val="1670"/>
              </a:lnSpc>
              <a:spcBef>
                <a:spcPts val="115"/>
              </a:spcBef>
            </a:pPr>
            <a:r>
              <a:rPr sz="1450" dirty="0" err="1">
                <a:solidFill>
                  <a:srgbClr val="39393A"/>
                </a:solidFill>
                <a:latin typeface="Calibri Light"/>
                <a:cs typeface="Calibri Light"/>
              </a:rPr>
              <a:t>Catàleg</a:t>
            </a:r>
            <a:r>
              <a:rPr sz="1450" spc="204" dirty="0">
                <a:solidFill>
                  <a:srgbClr val="39393A"/>
                </a:solidFill>
                <a:latin typeface="Calibri Light"/>
                <a:cs typeface="Calibri Light"/>
              </a:rPr>
              <a:t> </a:t>
            </a:r>
            <a:r>
              <a:rPr lang="ca-ES" sz="1450" dirty="0">
                <a:solidFill>
                  <a:srgbClr val="39393A"/>
                </a:solidFill>
                <a:latin typeface="Calibri Light"/>
                <a:cs typeface="Calibri Light"/>
              </a:rPr>
              <a:t>2027</a:t>
            </a:r>
            <a:endParaRPr sz="1450" dirty="0">
              <a:latin typeface="Calibri Light"/>
              <a:cs typeface="Calibri Light"/>
            </a:endParaRPr>
          </a:p>
          <a:p>
            <a:pPr marL="12700">
              <a:lnSpc>
                <a:spcPts val="1670"/>
              </a:lnSpc>
            </a:pPr>
            <a:r>
              <a:rPr lang="ca-ES" sz="1450" dirty="0">
                <a:solidFill>
                  <a:srgbClr val="39393A"/>
                </a:solidFill>
                <a:latin typeface="Calibri Light"/>
                <a:cs typeface="Calibri Light"/>
              </a:rPr>
              <a:t>Memòria democràtica</a:t>
            </a:r>
            <a:endParaRPr sz="1450" dirty="0">
              <a:latin typeface="Calibri Light"/>
              <a:cs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17604029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B7A9C5A8-D1F2-B551-46A4-D39FE6ED85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>
            <a:extLst>
              <a:ext uri="{FF2B5EF4-FFF2-40B4-BE49-F238E27FC236}">
                <a16:creationId xmlns:a16="http://schemas.microsoft.com/office/drawing/2014/main" id="{BEE75A3D-ECD2-29A1-943F-B4893A33ECE2}"/>
              </a:ext>
            </a:extLst>
          </p:cNvPr>
          <p:cNvGrpSpPr/>
          <p:nvPr/>
        </p:nvGrpSpPr>
        <p:grpSpPr>
          <a:xfrm>
            <a:off x="0" y="28575"/>
            <a:ext cx="3493135" cy="6858000"/>
            <a:chOff x="0" y="0"/>
            <a:chExt cx="3493135" cy="6858000"/>
          </a:xfrm>
        </p:grpSpPr>
        <p:pic>
          <p:nvPicPr>
            <p:cNvPr id="3" name="object 3">
              <a:extLst>
                <a:ext uri="{FF2B5EF4-FFF2-40B4-BE49-F238E27FC236}">
                  <a16:creationId xmlns:a16="http://schemas.microsoft.com/office/drawing/2014/main" id="{800F0AF8-6203-D4CB-91E4-DDCE3F475A24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38200" y="333743"/>
              <a:ext cx="1331722" cy="442099"/>
            </a:xfrm>
            <a:prstGeom prst="rect">
              <a:avLst/>
            </a:prstGeom>
          </p:spPr>
        </p:pic>
        <p:sp>
          <p:nvSpPr>
            <p:cNvPr id="4" name="object 4">
              <a:extLst>
                <a:ext uri="{FF2B5EF4-FFF2-40B4-BE49-F238E27FC236}">
                  <a16:creationId xmlns:a16="http://schemas.microsoft.com/office/drawing/2014/main" id="{D46F68C6-7670-2F46-2AFB-3132E01DA4FC}"/>
                </a:ext>
              </a:extLst>
            </p:cNvPr>
            <p:cNvSpPr/>
            <p:nvPr/>
          </p:nvSpPr>
          <p:spPr>
            <a:xfrm>
              <a:off x="0" y="0"/>
              <a:ext cx="3244215" cy="6858000"/>
            </a:xfrm>
            <a:custGeom>
              <a:avLst/>
              <a:gdLst/>
              <a:ahLst/>
              <a:cxnLst/>
              <a:rect l="l" t="t" r="r" b="b"/>
              <a:pathLst>
                <a:path w="3244215" h="6858000">
                  <a:moveTo>
                    <a:pt x="3243961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3243961" y="6858000"/>
                  </a:lnTo>
                  <a:lnTo>
                    <a:pt x="3243961" y="0"/>
                  </a:lnTo>
                  <a:close/>
                </a:path>
              </a:pathLst>
            </a:custGeom>
            <a:solidFill>
              <a:srgbClr val="39393A">
                <a:alpha val="470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>
              <a:extLst>
                <a:ext uri="{FF2B5EF4-FFF2-40B4-BE49-F238E27FC236}">
                  <a16:creationId xmlns:a16="http://schemas.microsoft.com/office/drawing/2014/main" id="{9EBEA859-F3C5-A29F-AEFB-2081E1091C25}"/>
                </a:ext>
              </a:extLst>
            </p:cNvPr>
            <p:cNvSpPr/>
            <p:nvPr/>
          </p:nvSpPr>
          <p:spPr>
            <a:xfrm>
              <a:off x="2994786" y="3178682"/>
              <a:ext cx="498475" cy="501015"/>
            </a:xfrm>
            <a:custGeom>
              <a:avLst/>
              <a:gdLst/>
              <a:ahLst/>
              <a:cxnLst/>
              <a:rect l="l" t="t" r="r" b="b"/>
              <a:pathLst>
                <a:path w="498475" h="501014">
                  <a:moveTo>
                    <a:pt x="249174" y="0"/>
                  </a:moveTo>
                  <a:lnTo>
                    <a:pt x="204337" y="4215"/>
                  </a:lnTo>
                  <a:lnTo>
                    <a:pt x="162156" y="15968"/>
                  </a:lnTo>
                  <a:lnTo>
                    <a:pt x="123331" y="34558"/>
                  </a:lnTo>
                  <a:lnTo>
                    <a:pt x="88560" y="59281"/>
                  </a:lnTo>
                  <a:lnTo>
                    <a:pt x="58543" y="89435"/>
                  </a:lnTo>
                  <a:lnTo>
                    <a:pt x="33979" y="124318"/>
                  </a:lnTo>
                  <a:lnTo>
                    <a:pt x="15568" y="163228"/>
                  </a:lnTo>
                  <a:lnTo>
                    <a:pt x="4008" y="205461"/>
                  </a:lnTo>
                  <a:lnTo>
                    <a:pt x="0" y="250316"/>
                  </a:lnTo>
                  <a:lnTo>
                    <a:pt x="4008" y="295172"/>
                  </a:lnTo>
                  <a:lnTo>
                    <a:pt x="15568" y="337405"/>
                  </a:lnTo>
                  <a:lnTo>
                    <a:pt x="33979" y="376315"/>
                  </a:lnTo>
                  <a:lnTo>
                    <a:pt x="58543" y="411198"/>
                  </a:lnTo>
                  <a:lnTo>
                    <a:pt x="88560" y="441352"/>
                  </a:lnTo>
                  <a:lnTo>
                    <a:pt x="123331" y="466075"/>
                  </a:lnTo>
                  <a:lnTo>
                    <a:pt x="162156" y="484665"/>
                  </a:lnTo>
                  <a:lnTo>
                    <a:pt x="204337" y="496418"/>
                  </a:lnTo>
                  <a:lnTo>
                    <a:pt x="249174" y="500633"/>
                  </a:lnTo>
                  <a:lnTo>
                    <a:pt x="294010" y="496418"/>
                  </a:lnTo>
                  <a:lnTo>
                    <a:pt x="336191" y="484665"/>
                  </a:lnTo>
                  <a:lnTo>
                    <a:pt x="375016" y="466075"/>
                  </a:lnTo>
                  <a:lnTo>
                    <a:pt x="409787" y="441352"/>
                  </a:lnTo>
                  <a:lnTo>
                    <a:pt x="439804" y="411198"/>
                  </a:lnTo>
                  <a:lnTo>
                    <a:pt x="464368" y="376315"/>
                  </a:lnTo>
                  <a:lnTo>
                    <a:pt x="482779" y="337405"/>
                  </a:lnTo>
                  <a:lnTo>
                    <a:pt x="494339" y="295172"/>
                  </a:lnTo>
                  <a:lnTo>
                    <a:pt x="498348" y="250316"/>
                  </a:lnTo>
                  <a:lnTo>
                    <a:pt x="494339" y="205461"/>
                  </a:lnTo>
                  <a:lnTo>
                    <a:pt x="482779" y="163228"/>
                  </a:lnTo>
                  <a:lnTo>
                    <a:pt x="464368" y="124318"/>
                  </a:lnTo>
                  <a:lnTo>
                    <a:pt x="439804" y="89435"/>
                  </a:lnTo>
                  <a:lnTo>
                    <a:pt x="409787" y="59281"/>
                  </a:lnTo>
                  <a:lnTo>
                    <a:pt x="375016" y="34558"/>
                  </a:lnTo>
                  <a:lnTo>
                    <a:pt x="336191" y="15968"/>
                  </a:lnTo>
                  <a:lnTo>
                    <a:pt x="294010" y="4215"/>
                  </a:lnTo>
                  <a:lnTo>
                    <a:pt x="249174" y="0"/>
                  </a:lnTo>
                  <a:close/>
                </a:path>
              </a:pathLst>
            </a:custGeom>
            <a:solidFill>
              <a:srgbClr val="00AF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>
              <a:extLst>
                <a:ext uri="{FF2B5EF4-FFF2-40B4-BE49-F238E27FC236}">
                  <a16:creationId xmlns:a16="http://schemas.microsoft.com/office/drawing/2014/main" id="{6AE54347-EFE1-9B49-4BD2-C98611354E69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120770" y="3342766"/>
              <a:ext cx="246380" cy="170434"/>
            </a:xfrm>
            <a:prstGeom prst="rect">
              <a:avLst/>
            </a:prstGeom>
          </p:spPr>
        </p:pic>
      </p:grpSp>
      <p:pic>
        <p:nvPicPr>
          <p:cNvPr id="15" name="object 15">
            <a:extLst>
              <a:ext uri="{FF2B5EF4-FFF2-40B4-BE49-F238E27FC236}">
                <a16:creationId xmlns:a16="http://schemas.microsoft.com/office/drawing/2014/main" id="{EE706343-464C-EB05-8C0C-034AEF9AD7A7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52398" y="4466716"/>
            <a:ext cx="920889" cy="990600"/>
          </a:xfrm>
          <a:prstGeom prst="rect">
            <a:avLst/>
          </a:prstGeom>
        </p:spPr>
      </p:pic>
      <p:sp>
        <p:nvSpPr>
          <p:cNvPr id="18" name="QuadreDeText 17">
            <a:extLst>
              <a:ext uri="{FF2B5EF4-FFF2-40B4-BE49-F238E27FC236}">
                <a16:creationId xmlns:a16="http://schemas.microsoft.com/office/drawing/2014/main" id="{10011841-934B-73C7-C095-25798F436690}"/>
              </a:ext>
            </a:extLst>
          </p:cNvPr>
          <p:cNvSpPr txBox="1"/>
          <p:nvPr/>
        </p:nvSpPr>
        <p:spPr>
          <a:xfrm>
            <a:off x="4915660" y="7010400"/>
            <a:ext cx="751187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00B0F0"/>
              </a:buClr>
            </a:pPr>
            <a:br>
              <a:rPr lang="ca-ES" sz="1200" dirty="0"/>
            </a:br>
            <a:endParaRPr lang="ca-E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object 5">
            <a:extLst>
              <a:ext uri="{FF2B5EF4-FFF2-40B4-BE49-F238E27FC236}">
                <a16:creationId xmlns:a16="http://schemas.microsoft.com/office/drawing/2014/main" id="{84BF58D8-27E2-A496-D797-759149A875E3}"/>
              </a:ext>
            </a:extLst>
          </p:cNvPr>
          <p:cNvSpPr/>
          <p:nvPr/>
        </p:nvSpPr>
        <p:spPr>
          <a:xfrm>
            <a:off x="4057141" y="1752600"/>
            <a:ext cx="498475" cy="501015"/>
          </a:xfrm>
          <a:custGeom>
            <a:avLst/>
            <a:gdLst/>
            <a:ahLst/>
            <a:cxnLst/>
            <a:rect l="l" t="t" r="r" b="b"/>
            <a:pathLst>
              <a:path w="498475" h="501014">
                <a:moveTo>
                  <a:pt x="249174" y="0"/>
                </a:moveTo>
                <a:lnTo>
                  <a:pt x="204337" y="4215"/>
                </a:lnTo>
                <a:lnTo>
                  <a:pt x="162156" y="15968"/>
                </a:lnTo>
                <a:lnTo>
                  <a:pt x="123331" y="34558"/>
                </a:lnTo>
                <a:lnTo>
                  <a:pt x="88560" y="59281"/>
                </a:lnTo>
                <a:lnTo>
                  <a:pt x="58543" y="89435"/>
                </a:lnTo>
                <a:lnTo>
                  <a:pt x="33979" y="124318"/>
                </a:lnTo>
                <a:lnTo>
                  <a:pt x="15568" y="163228"/>
                </a:lnTo>
                <a:lnTo>
                  <a:pt x="4008" y="205461"/>
                </a:lnTo>
                <a:lnTo>
                  <a:pt x="0" y="250316"/>
                </a:lnTo>
                <a:lnTo>
                  <a:pt x="4008" y="295172"/>
                </a:lnTo>
                <a:lnTo>
                  <a:pt x="15568" y="337405"/>
                </a:lnTo>
                <a:lnTo>
                  <a:pt x="33979" y="376315"/>
                </a:lnTo>
                <a:lnTo>
                  <a:pt x="58543" y="411198"/>
                </a:lnTo>
                <a:lnTo>
                  <a:pt x="88560" y="441352"/>
                </a:lnTo>
                <a:lnTo>
                  <a:pt x="123331" y="466075"/>
                </a:lnTo>
                <a:lnTo>
                  <a:pt x="162156" y="484665"/>
                </a:lnTo>
                <a:lnTo>
                  <a:pt x="204337" y="496418"/>
                </a:lnTo>
                <a:lnTo>
                  <a:pt x="249174" y="500633"/>
                </a:lnTo>
                <a:lnTo>
                  <a:pt x="294010" y="496418"/>
                </a:lnTo>
                <a:lnTo>
                  <a:pt x="336191" y="484665"/>
                </a:lnTo>
                <a:lnTo>
                  <a:pt x="375016" y="466075"/>
                </a:lnTo>
                <a:lnTo>
                  <a:pt x="409787" y="441352"/>
                </a:lnTo>
                <a:lnTo>
                  <a:pt x="439804" y="411198"/>
                </a:lnTo>
                <a:lnTo>
                  <a:pt x="464368" y="376315"/>
                </a:lnTo>
                <a:lnTo>
                  <a:pt x="482779" y="337405"/>
                </a:lnTo>
                <a:lnTo>
                  <a:pt x="494339" y="295172"/>
                </a:lnTo>
                <a:lnTo>
                  <a:pt x="498348" y="250316"/>
                </a:lnTo>
                <a:lnTo>
                  <a:pt x="494339" y="205461"/>
                </a:lnTo>
                <a:lnTo>
                  <a:pt x="482779" y="163228"/>
                </a:lnTo>
                <a:lnTo>
                  <a:pt x="464368" y="124318"/>
                </a:lnTo>
                <a:lnTo>
                  <a:pt x="439804" y="89435"/>
                </a:lnTo>
                <a:lnTo>
                  <a:pt x="409787" y="59281"/>
                </a:lnTo>
                <a:lnTo>
                  <a:pt x="375016" y="34558"/>
                </a:lnTo>
                <a:lnTo>
                  <a:pt x="336191" y="15968"/>
                </a:lnTo>
                <a:lnTo>
                  <a:pt x="294010" y="4215"/>
                </a:lnTo>
                <a:lnTo>
                  <a:pt x="249174" y="0"/>
                </a:lnTo>
                <a:close/>
              </a:path>
            </a:pathLst>
          </a:custGeom>
          <a:solidFill>
            <a:srgbClr val="00AFE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6" name="QuadreDeText 15">
            <a:extLst>
              <a:ext uri="{FF2B5EF4-FFF2-40B4-BE49-F238E27FC236}">
                <a16:creationId xmlns:a16="http://schemas.microsoft.com/office/drawing/2014/main" id="{B0B41DBD-DDD4-2601-1F7B-F89C0BF64B98}"/>
              </a:ext>
            </a:extLst>
          </p:cNvPr>
          <p:cNvSpPr txBox="1"/>
          <p:nvPr/>
        </p:nvSpPr>
        <p:spPr>
          <a:xfrm>
            <a:off x="4655014" y="1831062"/>
            <a:ext cx="6826040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000" dirty="0">
                <a:solidFill>
                  <a:srgbClr val="00B0F0"/>
                </a:solidFill>
                <a:latin typeface="+mj-lt"/>
              </a:rPr>
              <a:t>JUSTIFICACIONS </a:t>
            </a:r>
          </a:p>
          <a:p>
            <a:endParaRPr lang="ca-ES" sz="1600" b="1" dirty="0">
              <a:latin typeface="+mj-lt"/>
            </a:endParaRPr>
          </a:p>
          <a:p>
            <a:r>
              <a:rPr lang="ca-ES" dirty="0">
                <a:latin typeface="DiBa"/>
              </a:rPr>
              <a:t>Quan les activitats es duguin a terme en espais de memòria </a:t>
            </a:r>
            <a:r>
              <a:rPr lang="ca-ES" b="1" dirty="0">
                <a:solidFill>
                  <a:srgbClr val="00B0F0"/>
                </a:solidFill>
                <a:latin typeface="DiBa"/>
              </a:rPr>
              <a:t>fora de la província de Barcelona: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a-ES" dirty="0">
                <a:latin typeface="DiBa"/>
              </a:rPr>
              <a:t>Arxiu Montserrat Tarradellas i Macià del Monestir de Poblet,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a-ES" dirty="0">
                <a:latin typeface="DiBa"/>
              </a:rPr>
              <a:t>Museu Memorial de l'Exili, La Jonquera o Els espais de la Batalla de l'Ebre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a-ES" dirty="0">
                <a:latin typeface="DiBa"/>
              </a:rPr>
              <a:t>Altres espais vinculats a l'exili o a la deportació de persones residents als municipis de la província de Barcelona exiliades arran de la Guerra Civil espanyola. </a:t>
            </a:r>
          </a:p>
          <a:p>
            <a:endParaRPr lang="ca-ES" dirty="0">
              <a:latin typeface="DiBa"/>
            </a:endParaRPr>
          </a:p>
          <a:p>
            <a:r>
              <a:rPr lang="ca-ES" dirty="0">
                <a:latin typeface="DiBa"/>
              </a:rPr>
              <a:t>Les despeses s’hauran d’executar mitjançant una </a:t>
            </a:r>
            <a:r>
              <a:rPr lang="ca-ES" b="1" dirty="0">
                <a:latin typeface="DiBa"/>
              </a:rPr>
              <a:t>transferència econòmica al centre educatiu </a:t>
            </a:r>
            <a:r>
              <a:rPr lang="ca-ES" dirty="0">
                <a:latin typeface="DiBa"/>
              </a:rPr>
              <a:t>i imputar-se al </a:t>
            </a:r>
            <a:r>
              <a:rPr lang="ca-ES" b="1" dirty="0">
                <a:latin typeface="DiBa"/>
              </a:rPr>
              <a:t>capítol 4.</a:t>
            </a:r>
            <a:r>
              <a:rPr lang="ca-ES" dirty="0">
                <a:latin typeface="DiBa"/>
              </a:rPr>
              <a:t> En la justificació caldrà acreditar l’existència i vigència de l’instrument jurídic que habilita aquesta transferència .</a:t>
            </a:r>
            <a:endParaRPr lang="ca-ES" sz="1400" dirty="0">
              <a:latin typeface="+mj-lt"/>
            </a:endParaRPr>
          </a:p>
        </p:txBody>
      </p:sp>
      <p:sp>
        <p:nvSpPr>
          <p:cNvPr id="14" name="object 7">
            <a:extLst>
              <a:ext uri="{FF2B5EF4-FFF2-40B4-BE49-F238E27FC236}">
                <a16:creationId xmlns:a16="http://schemas.microsoft.com/office/drawing/2014/main" id="{65772B53-3A44-0202-5432-50B2B1FC8199}"/>
              </a:ext>
            </a:extLst>
          </p:cNvPr>
          <p:cNvSpPr txBox="1">
            <a:spLocks/>
          </p:cNvSpPr>
          <p:nvPr/>
        </p:nvSpPr>
        <p:spPr>
          <a:xfrm>
            <a:off x="4915660" y="533400"/>
            <a:ext cx="6757925" cy="730969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>
            <a:lvl1pPr>
              <a:defRPr sz="3000" b="0" i="0">
                <a:solidFill>
                  <a:schemeClr val="tx1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2700">
              <a:spcBef>
                <a:spcPts val="120"/>
              </a:spcBef>
            </a:pPr>
            <a:r>
              <a:rPr lang="ca-ES" sz="4650">
                <a:latin typeface="Calibri Light"/>
                <a:cs typeface="Calibri Light"/>
              </a:rPr>
              <a:t>Activitats en matèria de MD</a:t>
            </a:r>
            <a:endParaRPr lang="ca-ES" sz="4650" dirty="0">
              <a:latin typeface="Calibri Light"/>
              <a:cs typeface="Calibri Light"/>
            </a:endParaRPr>
          </a:p>
        </p:txBody>
      </p:sp>
      <p:sp>
        <p:nvSpPr>
          <p:cNvPr id="17" name="object 11">
            <a:extLst>
              <a:ext uri="{FF2B5EF4-FFF2-40B4-BE49-F238E27FC236}">
                <a16:creationId xmlns:a16="http://schemas.microsoft.com/office/drawing/2014/main" id="{6FB9CF91-EF6E-0F2D-F2C9-2B2B7160BD20}"/>
              </a:ext>
            </a:extLst>
          </p:cNvPr>
          <p:cNvSpPr/>
          <p:nvPr/>
        </p:nvSpPr>
        <p:spPr>
          <a:xfrm>
            <a:off x="3979164" y="1503731"/>
            <a:ext cx="7501890" cy="0"/>
          </a:xfrm>
          <a:custGeom>
            <a:avLst/>
            <a:gdLst/>
            <a:ahLst/>
            <a:cxnLst/>
            <a:rect l="l" t="t" r="r" b="b"/>
            <a:pathLst>
              <a:path w="7501890">
                <a:moveTo>
                  <a:pt x="0" y="0"/>
                </a:moveTo>
                <a:lnTo>
                  <a:pt x="7501636" y="0"/>
                </a:lnTo>
              </a:path>
            </a:pathLst>
          </a:custGeom>
          <a:ln w="63500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13">
            <a:extLst>
              <a:ext uri="{FF2B5EF4-FFF2-40B4-BE49-F238E27FC236}">
                <a16:creationId xmlns:a16="http://schemas.microsoft.com/office/drawing/2014/main" id="{6337799A-CE82-5AC5-DBD0-2AAC675EF2ED}"/>
              </a:ext>
            </a:extLst>
          </p:cNvPr>
          <p:cNvSpPr/>
          <p:nvPr/>
        </p:nvSpPr>
        <p:spPr>
          <a:xfrm>
            <a:off x="4057141" y="640131"/>
            <a:ext cx="667385" cy="667385"/>
          </a:xfrm>
          <a:custGeom>
            <a:avLst/>
            <a:gdLst/>
            <a:ahLst/>
            <a:cxnLst/>
            <a:rect l="l" t="t" r="r" b="b"/>
            <a:pathLst>
              <a:path w="667385" h="667385">
                <a:moveTo>
                  <a:pt x="333629" y="0"/>
                </a:moveTo>
                <a:lnTo>
                  <a:pt x="280900" y="4110"/>
                </a:lnTo>
                <a:lnTo>
                  <a:pt x="230196" y="16243"/>
                </a:lnTo>
                <a:lnTo>
                  <a:pt x="182259" y="36100"/>
                </a:lnTo>
                <a:lnTo>
                  <a:pt x="137833" y="63382"/>
                </a:lnTo>
                <a:lnTo>
                  <a:pt x="97662" y="97789"/>
                </a:lnTo>
                <a:lnTo>
                  <a:pt x="63287" y="137959"/>
                </a:lnTo>
                <a:lnTo>
                  <a:pt x="36050" y="182378"/>
                </a:lnTo>
                <a:lnTo>
                  <a:pt x="16226" y="230295"/>
                </a:lnTo>
                <a:lnTo>
                  <a:pt x="4108" y="280962"/>
                </a:lnTo>
                <a:lnTo>
                  <a:pt x="0" y="333628"/>
                </a:lnTo>
                <a:lnTo>
                  <a:pt x="4109" y="386357"/>
                </a:lnTo>
                <a:lnTo>
                  <a:pt x="16235" y="437061"/>
                </a:lnTo>
                <a:lnTo>
                  <a:pt x="36073" y="484998"/>
                </a:lnTo>
                <a:lnTo>
                  <a:pt x="63317" y="529424"/>
                </a:lnTo>
                <a:lnTo>
                  <a:pt x="97662" y="569595"/>
                </a:lnTo>
                <a:lnTo>
                  <a:pt x="137833" y="603940"/>
                </a:lnTo>
                <a:lnTo>
                  <a:pt x="182259" y="631184"/>
                </a:lnTo>
                <a:lnTo>
                  <a:pt x="230196" y="651022"/>
                </a:lnTo>
                <a:lnTo>
                  <a:pt x="280900" y="663148"/>
                </a:lnTo>
                <a:lnTo>
                  <a:pt x="333629" y="667258"/>
                </a:lnTo>
                <a:lnTo>
                  <a:pt x="386307" y="663148"/>
                </a:lnTo>
                <a:lnTo>
                  <a:pt x="436998" y="651022"/>
                </a:lnTo>
                <a:lnTo>
                  <a:pt x="445947" y="647319"/>
                </a:lnTo>
                <a:lnTo>
                  <a:pt x="333629" y="647319"/>
                </a:lnTo>
                <a:lnTo>
                  <a:pt x="284062" y="643450"/>
                </a:lnTo>
                <a:lnTo>
                  <a:pt x="236409" y="632034"/>
                </a:lnTo>
                <a:lnTo>
                  <a:pt x="191366" y="613358"/>
                </a:lnTo>
                <a:lnTo>
                  <a:pt x="149627" y="587708"/>
                </a:lnTo>
                <a:lnTo>
                  <a:pt x="111887" y="555371"/>
                </a:lnTo>
                <a:lnTo>
                  <a:pt x="79549" y="517630"/>
                </a:lnTo>
                <a:lnTo>
                  <a:pt x="53899" y="475891"/>
                </a:lnTo>
                <a:lnTo>
                  <a:pt x="35223" y="430848"/>
                </a:lnTo>
                <a:lnTo>
                  <a:pt x="23807" y="383195"/>
                </a:lnTo>
                <a:lnTo>
                  <a:pt x="19938" y="333628"/>
                </a:lnTo>
                <a:lnTo>
                  <a:pt x="23807" y="284111"/>
                </a:lnTo>
                <a:lnTo>
                  <a:pt x="35223" y="236464"/>
                </a:lnTo>
                <a:lnTo>
                  <a:pt x="53899" y="191403"/>
                </a:lnTo>
                <a:lnTo>
                  <a:pt x="79549" y="149639"/>
                </a:lnTo>
                <a:lnTo>
                  <a:pt x="111887" y="111887"/>
                </a:lnTo>
                <a:lnTo>
                  <a:pt x="149627" y="79611"/>
                </a:lnTo>
                <a:lnTo>
                  <a:pt x="191366" y="53999"/>
                </a:lnTo>
                <a:lnTo>
                  <a:pt x="236409" y="35342"/>
                </a:lnTo>
                <a:lnTo>
                  <a:pt x="284062" y="23933"/>
                </a:lnTo>
                <a:lnTo>
                  <a:pt x="333629" y="20065"/>
                </a:lnTo>
                <a:lnTo>
                  <a:pt x="446225" y="20065"/>
                </a:lnTo>
                <a:lnTo>
                  <a:pt x="436998" y="16243"/>
                </a:lnTo>
                <a:lnTo>
                  <a:pt x="386307" y="4110"/>
                </a:lnTo>
                <a:lnTo>
                  <a:pt x="333629" y="0"/>
                </a:lnTo>
                <a:close/>
              </a:path>
              <a:path w="667385" h="667385">
                <a:moveTo>
                  <a:pt x="446225" y="20065"/>
                </a:moveTo>
                <a:lnTo>
                  <a:pt x="333629" y="20065"/>
                </a:lnTo>
                <a:lnTo>
                  <a:pt x="383146" y="23933"/>
                </a:lnTo>
                <a:lnTo>
                  <a:pt x="430793" y="35342"/>
                </a:lnTo>
                <a:lnTo>
                  <a:pt x="475854" y="53999"/>
                </a:lnTo>
                <a:lnTo>
                  <a:pt x="517618" y="79611"/>
                </a:lnTo>
                <a:lnTo>
                  <a:pt x="555371" y="111887"/>
                </a:lnTo>
                <a:lnTo>
                  <a:pt x="587646" y="149639"/>
                </a:lnTo>
                <a:lnTo>
                  <a:pt x="613258" y="191403"/>
                </a:lnTo>
                <a:lnTo>
                  <a:pt x="631915" y="236464"/>
                </a:lnTo>
                <a:lnTo>
                  <a:pt x="643324" y="284111"/>
                </a:lnTo>
                <a:lnTo>
                  <a:pt x="647192" y="333628"/>
                </a:lnTo>
                <a:lnTo>
                  <a:pt x="643324" y="383195"/>
                </a:lnTo>
                <a:lnTo>
                  <a:pt x="631915" y="430848"/>
                </a:lnTo>
                <a:lnTo>
                  <a:pt x="613258" y="475891"/>
                </a:lnTo>
                <a:lnTo>
                  <a:pt x="587646" y="517630"/>
                </a:lnTo>
                <a:lnTo>
                  <a:pt x="555371" y="555371"/>
                </a:lnTo>
                <a:lnTo>
                  <a:pt x="517618" y="587708"/>
                </a:lnTo>
                <a:lnTo>
                  <a:pt x="475854" y="613358"/>
                </a:lnTo>
                <a:lnTo>
                  <a:pt x="430793" y="632034"/>
                </a:lnTo>
                <a:lnTo>
                  <a:pt x="383146" y="643450"/>
                </a:lnTo>
                <a:lnTo>
                  <a:pt x="333629" y="647319"/>
                </a:lnTo>
                <a:lnTo>
                  <a:pt x="445947" y="647319"/>
                </a:lnTo>
                <a:lnTo>
                  <a:pt x="484934" y="631184"/>
                </a:lnTo>
                <a:lnTo>
                  <a:pt x="529347" y="603940"/>
                </a:lnTo>
                <a:lnTo>
                  <a:pt x="569468" y="569595"/>
                </a:lnTo>
                <a:lnTo>
                  <a:pt x="603875" y="529424"/>
                </a:lnTo>
                <a:lnTo>
                  <a:pt x="631157" y="484998"/>
                </a:lnTo>
                <a:lnTo>
                  <a:pt x="651014" y="437061"/>
                </a:lnTo>
                <a:lnTo>
                  <a:pt x="663147" y="386357"/>
                </a:lnTo>
                <a:lnTo>
                  <a:pt x="667258" y="333628"/>
                </a:lnTo>
                <a:lnTo>
                  <a:pt x="663147" y="280962"/>
                </a:lnTo>
                <a:lnTo>
                  <a:pt x="651014" y="230295"/>
                </a:lnTo>
                <a:lnTo>
                  <a:pt x="631157" y="182378"/>
                </a:lnTo>
                <a:lnTo>
                  <a:pt x="603875" y="137959"/>
                </a:lnTo>
                <a:lnTo>
                  <a:pt x="569468" y="97789"/>
                </a:lnTo>
                <a:lnTo>
                  <a:pt x="529347" y="63382"/>
                </a:lnTo>
                <a:lnTo>
                  <a:pt x="484934" y="36100"/>
                </a:lnTo>
                <a:lnTo>
                  <a:pt x="446225" y="20065"/>
                </a:lnTo>
                <a:close/>
              </a:path>
            </a:pathLst>
          </a:custGeom>
          <a:solidFill>
            <a:srgbClr val="00AFE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1" name="Picture 6" descr="picto Recurs econòmic">
            <a:extLst>
              <a:ext uri="{FF2B5EF4-FFF2-40B4-BE49-F238E27FC236}">
                <a16:creationId xmlns:a16="http://schemas.microsoft.com/office/drawing/2014/main" id="{9D34D6E7-589F-F9A2-617D-70493DB60C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2044" y="773798"/>
            <a:ext cx="400050" cy="400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object 9">
            <a:extLst>
              <a:ext uri="{FF2B5EF4-FFF2-40B4-BE49-F238E27FC236}">
                <a16:creationId xmlns:a16="http://schemas.microsoft.com/office/drawing/2014/main" id="{D16C091E-EB5C-567D-915B-39AC6612259C}"/>
              </a:ext>
            </a:extLst>
          </p:cNvPr>
          <p:cNvSpPr txBox="1"/>
          <p:nvPr/>
        </p:nvSpPr>
        <p:spPr>
          <a:xfrm>
            <a:off x="730097" y="5659932"/>
            <a:ext cx="1784503" cy="450764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ts val="1670"/>
              </a:lnSpc>
              <a:spcBef>
                <a:spcPts val="115"/>
              </a:spcBef>
            </a:pPr>
            <a:r>
              <a:rPr sz="1450" dirty="0" err="1">
                <a:solidFill>
                  <a:srgbClr val="39393A"/>
                </a:solidFill>
                <a:latin typeface="Calibri Light"/>
                <a:cs typeface="Calibri Light"/>
              </a:rPr>
              <a:t>Catàleg</a:t>
            </a:r>
            <a:r>
              <a:rPr sz="1450" spc="204" dirty="0">
                <a:solidFill>
                  <a:srgbClr val="39393A"/>
                </a:solidFill>
                <a:latin typeface="Calibri Light"/>
                <a:cs typeface="Calibri Light"/>
              </a:rPr>
              <a:t> </a:t>
            </a:r>
            <a:r>
              <a:rPr lang="ca-ES" sz="1450" dirty="0">
                <a:solidFill>
                  <a:srgbClr val="39393A"/>
                </a:solidFill>
                <a:latin typeface="Calibri Light"/>
                <a:cs typeface="Calibri Light"/>
              </a:rPr>
              <a:t>2027</a:t>
            </a:r>
            <a:endParaRPr sz="1450" dirty="0">
              <a:latin typeface="Calibri Light"/>
              <a:cs typeface="Calibri Light"/>
            </a:endParaRPr>
          </a:p>
          <a:p>
            <a:pPr marL="12700">
              <a:lnSpc>
                <a:spcPts val="1670"/>
              </a:lnSpc>
            </a:pPr>
            <a:r>
              <a:rPr lang="ca-ES" sz="1450" dirty="0">
                <a:solidFill>
                  <a:srgbClr val="39393A"/>
                </a:solidFill>
                <a:latin typeface="Calibri Light"/>
                <a:cs typeface="Calibri Light"/>
              </a:rPr>
              <a:t>Memòria democràtica</a:t>
            </a:r>
            <a:endParaRPr sz="1450" dirty="0">
              <a:latin typeface="Calibri Light"/>
              <a:cs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327394401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2372858E-B551-2C49-C26E-859E285E60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>
            <a:extLst>
              <a:ext uri="{FF2B5EF4-FFF2-40B4-BE49-F238E27FC236}">
                <a16:creationId xmlns:a16="http://schemas.microsoft.com/office/drawing/2014/main" id="{A3603E15-40AF-2A46-31E0-68E2E684286F}"/>
              </a:ext>
            </a:extLst>
          </p:cNvPr>
          <p:cNvGrpSpPr/>
          <p:nvPr/>
        </p:nvGrpSpPr>
        <p:grpSpPr>
          <a:xfrm>
            <a:off x="0" y="0"/>
            <a:ext cx="3493135" cy="6858000"/>
            <a:chOff x="0" y="0"/>
            <a:chExt cx="3493135" cy="6858000"/>
          </a:xfrm>
        </p:grpSpPr>
        <p:pic>
          <p:nvPicPr>
            <p:cNvPr id="3" name="object 3">
              <a:extLst>
                <a:ext uri="{FF2B5EF4-FFF2-40B4-BE49-F238E27FC236}">
                  <a16:creationId xmlns:a16="http://schemas.microsoft.com/office/drawing/2014/main" id="{73FBA774-D8E2-3642-9329-A48ECC05965E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38200" y="333743"/>
              <a:ext cx="1331722" cy="442099"/>
            </a:xfrm>
            <a:prstGeom prst="rect">
              <a:avLst/>
            </a:prstGeom>
          </p:spPr>
        </p:pic>
        <p:sp>
          <p:nvSpPr>
            <p:cNvPr id="4" name="object 4">
              <a:extLst>
                <a:ext uri="{FF2B5EF4-FFF2-40B4-BE49-F238E27FC236}">
                  <a16:creationId xmlns:a16="http://schemas.microsoft.com/office/drawing/2014/main" id="{C7112C5E-1FD5-AB2C-19F6-04C83402973D}"/>
                </a:ext>
              </a:extLst>
            </p:cNvPr>
            <p:cNvSpPr/>
            <p:nvPr/>
          </p:nvSpPr>
          <p:spPr>
            <a:xfrm>
              <a:off x="0" y="0"/>
              <a:ext cx="3244215" cy="6858000"/>
            </a:xfrm>
            <a:custGeom>
              <a:avLst/>
              <a:gdLst/>
              <a:ahLst/>
              <a:cxnLst/>
              <a:rect l="l" t="t" r="r" b="b"/>
              <a:pathLst>
                <a:path w="3244215" h="6858000">
                  <a:moveTo>
                    <a:pt x="3243961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3243961" y="6858000"/>
                  </a:lnTo>
                  <a:lnTo>
                    <a:pt x="3243961" y="0"/>
                  </a:lnTo>
                  <a:close/>
                </a:path>
              </a:pathLst>
            </a:custGeom>
            <a:solidFill>
              <a:srgbClr val="39393A">
                <a:alpha val="470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>
              <a:extLst>
                <a:ext uri="{FF2B5EF4-FFF2-40B4-BE49-F238E27FC236}">
                  <a16:creationId xmlns:a16="http://schemas.microsoft.com/office/drawing/2014/main" id="{665B4772-AE48-4850-35D4-C9783A4B9874}"/>
                </a:ext>
              </a:extLst>
            </p:cNvPr>
            <p:cNvSpPr/>
            <p:nvPr/>
          </p:nvSpPr>
          <p:spPr>
            <a:xfrm>
              <a:off x="2994786" y="3178682"/>
              <a:ext cx="498475" cy="501015"/>
            </a:xfrm>
            <a:custGeom>
              <a:avLst/>
              <a:gdLst/>
              <a:ahLst/>
              <a:cxnLst/>
              <a:rect l="l" t="t" r="r" b="b"/>
              <a:pathLst>
                <a:path w="498475" h="501014">
                  <a:moveTo>
                    <a:pt x="249174" y="0"/>
                  </a:moveTo>
                  <a:lnTo>
                    <a:pt x="204337" y="4215"/>
                  </a:lnTo>
                  <a:lnTo>
                    <a:pt x="162156" y="15968"/>
                  </a:lnTo>
                  <a:lnTo>
                    <a:pt x="123331" y="34558"/>
                  </a:lnTo>
                  <a:lnTo>
                    <a:pt x="88560" y="59281"/>
                  </a:lnTo>
                  <a:lnTo>
                    <a:pt x="58543" y="89435"/>
                  </a:lnTo>
                  <a:lnTo>
                    <a:pt x="33979" y="124318"/>
                  </a:lnTo>
                  <a:lnTo>
                    <a:pt x="15568" y="163228"/>
                  </a:lnTo>
                  <a:lnTo>
                    <a:pt x="4008" y="205461"/>
                  </a:lnTo>
                  <a:lnTo>
                    <a:pt x="0" y="250316"/>
                  </a:lnTo>
                  <a:lnTo>
                    <a:pt x="4008" y="295172"/>
                  </a:lnTo>
                  <a:lnTo>
                    <a:pt x="15568" y="337405"/>
                  </a:lnTo>
                  <a:lnTo>
                    <a:pt x="33979" y="376315"/>
                  </a:lnTo>
                  <a:lnTo>
                    <a:pt x="58543" y="411198"/>
                  </a:lnTo>
                  <a:lnTo>
                    <a:pt x="88560" y="441352"/>
                  </a:lnTo>
                  <a:lnTo>
                    <a:pt x="123331" y="466075"/>
                  </a:lnTo>
                  <a:lnTo>
                    <a:pt x="162156" y="484665"/>
                  </a:lnTo>
                  <a:lnTo>
                    <a:pt x="204337" y="496418"/>
                  </a:lnTo>
                  <a:lnTo>
                    <a:pt x="249174" y="500633"/>
                  </a:lnTo>
                  <a:lnTo>
                    <a:pt x="294010" y="496418"/>
                  </a:lnTo>
                  <a:lnTo>
                    <a:pt x="336191" y="484665"/>
                  </a:lnTo>
                  <a:lnTo>
                    <a:pt x="375016" y="466075"/>
                  </a:lnTo>
                  <a:lnTo>
                    <a:pt x="409787" y="441352"/>
                  </a:lnTo>
                  <a:lnTo>
                    <a:pt x="439804" y="411198"/>
                  </a:lnTo>
                  <a:lnTo>
                    <a:pt x="464368" y="376315"/>
                  </a:lnTo>
                  <a:lnTo>
                    <a:pt x="482779" y="337405"/>
                  </a:lnTo>
                  <a:lnTo>
                    <a:pt x="494339" y="295172"/>
                  </a:lnTo>
                  <a:lnTo>
                    <a:pt x="498348" y="250316"/>
                  </a:lnTo>
                  <a:lnTo>
                    <a:pt x="494339" y="205461"/>
                  </a:lnTo>
                  <a:lnTo>
                    <a:pt x="482779" y="163228"/>
                  </a:lnTo>
                  <a:lnTo>
                    <a:pt x="464368" y="124318"/>
                  </a:lnTo>
                  <a:lnTo>
                    <a:pt x="439804" y="89435"/>
                  </a:lnTo>
                  <a:lnTo>
                    <a:pt x="409787" y="59281"/>
                  </a:lnTo>
                  <a:lnTo>
                    <a:pt x="375016" y="34558"/>
                  </a:lnTo>
                  <a:lnTo>
                    <a:pt x="336191" y="15968"/>
                  </a:lnTo>
                  <a:lnTo>
                    <a:pt x="294010" y="4215"/>
                  </a:lnTo>
                  <a:lnTo>
                    <a:pt x="249174" y="0"/>
                  </a:lnTo>
                  <a:close/>
                </a:path>
              </a:pathLst>
            </a:custGeom>
            <a:solidFill>
              <a:srgbClr val="00AF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>
              <a:extLst>
                <a:ext uri="{FF2B5EF4-FFF2-40B4-BE49-F238E27FC236}">
                  <a16:creationId xmlns:a16="http://schemas.microsoft.com/office/drawing/2014/main" id="{C29643D2-A9D5-F34F-929E-F6770A905403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120770" y="3342766"/>
              <a:ext cx="246380" cy="170434"/>
            </a:xfrm>
            <a:prstGeom prst="rect">
              <a:avLst/>
            </a:prstGeom>
          </p:spPr>
        </p:pic>
      </p:grpSp>
      <p:sp>
        <p:nvSpPr>
          <p:cNvPr id="7" name="object 7">
            <a:extLst>
              <a:ext uri="{FF2B5EF4-FFF2-40B4-BE49-F238E27FC236}">
                <a16:creationId xmlns:a16="http://schemas.microsoft.com/office/drawing/2014/main" id="{CB1477C4-37A1-AA43-1BF3-5724C503B3D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951958" y="991262"/>
            <a:ext cx="6757925" cy="553998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lang="ca-ES" sz="3500" dirty="0">
                <a:latin typeface="Calibri Light"/>
                <a:cs typeface="Calibri Light"/>
              </a:rPr>
              <a:t>Recursos de memòria democràtica</a:t>
            </a:r>
          </a:p>
        </p:txBody>
      </p:sp>
      <p:sp>
        <p:nvSpPr>
          <p:cNvPr id="9" name="object 9">
            <a:extLst>
              <a:ext uri="{FF2B5EF4-FFF2-40B4-BE49-F238E27FC236}">
                <a16:creationId xmlns:a16="http://schemas.microsoft.com/office/drawing/2014/main" id="{30859A86-DA5D-4BC0-6F06-60E3CAE8F1F5}"/>
              </a:ext>
            </a:extLst>
          </p:cNvPr>
          <p:cNvSpPr txBox="1"/>
          <p:nvPr/>
        </p:nvSpPr>
        <p:spPr>
          <a:xfrm>
            <a:off x="730097" y="5659932"/>
            <a:ext cx="1784503" cy="450764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ts val="1670"/>
              </a:lnSpc>
              <a:spcBef>
                <a:spcPts val="115"/>
              </a:spcBef>
            </a:pPr>
            <a:r>
              <a:rPr sz="1450" dirty="0" err="1">
                <a:solidFill>
                  <a:srgbClr val="39393A"/>
                </a:solidFill>
                <a:latin typeface="Calibri Light"/>
                <a:cs typeface="Calibri Light"/>
              </a:rPr>
              <a:t>Catàleg</a:t>
            </a:r>
            <a:r>
              <a:rPr sz="1450" spc="204" dirty="0">
                <a:solidFill>
                  <a:srgbClr val="39393A"/>
                </a:solidFill>
                <a:latin typeface="Calibri Light"/>
                <a:cs typeface="Calibri Light"/>
              </a:rPr>
              <a:t> </a:t>
            </a:r>
            <a:r>
              <a:rPr lang="ca-ES" sz="1450" dirty="0">
                <a:solidFill>
                  <a:srgbClr val="39393A"/>
                </a:solidFill>
                <a:latin typeface="Calibri Light"/>
                <a:cs typeface="Calibri Light"/>
              </a:rPr>
              <a:t>2027</a:t>
            </a:r>
            <a:endParaRPr sz="1450" dirty="0">
              <a:latin typeface="Calibri Light"/>
              <a:cs typeface="Calibri Light"/>
            </a:endParaRPr>
          </a:p>
          <a:p>
            <a:pPr marL="12700">
              <a:lnSpc>
                <a:spcPts val="1670"/>
              </a:lnSpc>
            </a:pPr>
            <a:r>
              <a:rPr lang="ca-ES" sz="1450" dirty="0">
                <a:solidFill>
                  <a:srgbClr val="39393A"/>
                </a:solidFill>
                <a:latin typeface="Calibri Light"/>
                <a:cs typeface="Calibri Light"/>
              </a:rPr>
              <a:t>Memòria democràtica</a:t>
            </a:r>
            <a:endParaRPr sz="1450" dirty="0">
              <a:latin typeface="Calibri Light"/>
              <a:cs typeface="Calibri Light"/>
            </a:endParaRPr>
          </a:p>
        </p:txBody>
      </p:sp>
      <p:sp>
        <p:nvSpPr>
          <p:cNvPr id="11" name="object 11">
            <a:extLst>
              <a:ext uri="{FF2B5EF4-FFF2-40B4-BE49-F238E27FC236}">
                <a16:creationId xmlns:a16="http://schemas.microsoft.com/office/drawing/2014/main" id="{5104D5E4-F6B3-2AE2-8D01-325A371C2467}"/>
              </a:ext>
            </a:extLst>
          </p:cNvPr>
          <p:cNvSpPr/>
          <p:nvPr/>
        </p:nvSpPr>
        <p:spPr>
          <a:xfrm>
            <a:off x="3979164" y="1803400"/>
            <a:ext cx="7501890" cy="0"/>
          </a:xfrm>
          <a:custGeom>
            <a:avLst/>
            <a:gdLst/>
            <a:ahLst/>
            <a:cxnLst/>
            <a:rect l="l" t="t" r="r" b="b"/>
            <a:pathLst>
              <a:path w="7501890">
                <a:moveTo>
                  <a:pt x="0" y="0"/>
                </a:moveTo>
                <a:lnTo>
                  <a:pt x="7501636" y="0"/>
                </a:lnTo>
              </a:path>
            </a:pathLst>
          </a:custGeom>
          <a:ln w="63500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5" name="object 15">
            <a:extLst>
              <a:ext uri="{FF2B5EF4-FFF2-40B4-BE49-F238E27FC236}">
                <a16:creationId xmlns:a16="http://schemas.microsoft.com/office/drawing/2014/main" id="{6409AE48-2102-1DDC-A724-F48CF1D39F65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52398" y="4466716"/>
            <a:ext cx="920889" cy="990600"/>
          </a:xfrm>
          <a:prstGeom prst="rect">
            <a:avLst/>
          </a:prstGeom>
        </p:spPr>
      </p:pic>
      <p:pic>
        <p:nvPicPr>
          <p:cNvPr id="10" name="object 15">
            <a:extLst>
              <a:ext uri="{FF2B5EF4-FFF2-40B4-BE49-F238E27FC236}">
                <a16:creationId xmlns:a16="http://schemas.microsoft.com/office/drawing/2014/main" id="{4ADACBEC-F701-C93E-2A3E-59FD728AC898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886200" y="762000"/>
            <a:ext cx="920889" cy="99060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7BCE4432-2A2C-BF88-D550-C03F0B26C7D7}"/>
              </a:ext>
            </a:extLst>
          </p:cNvPr>
          <p:cNvSpPr/>
          <p:nvPr/>
        </p:nvSpPr>
        <p:spPr>
          <a:xfrm>
            <a:off x="7993893" y="2590800"/>
            <a:ext cx="3491599" cy="1981200"/>
          </a:xfrm>
          <a:prstGeom prst="rect">
            <a:avLst/>
          </a:prstGeom>
          <a:solidFill>
            <a:schemeClr val="bg1"/>
          </a:solidFill>
          <a:ln w="28575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17" name="QuadreDeText 16">
            <a:extLst>
              <a:ext uri="{FF2B5EF4-FFF2-40B4-BE49-F238E27FC236}">
                <a16:creationId xmlns:a16="http://schemas.microsoft.com/office/drawing/2014/main" id="{FF6436F6-6665-0638-E381-CCFD07526732}"/>
              </a:ext>
            </a:extLst>
          </p:cNvPr>
          <p:cNvSpPr txBox="1"/>
          <p:nvPr/>
        </p:nvSpPr>
        <p:spPr>
          <a:xfrm>
            <a:off x="8101392" y="3188698"/>
            <a:ext cx="32766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700" lvl="1" algn="ctr">
              <a:lnSpc>
                <a:spcPct val="100000"/>
              </a:lnSpc>
              <a:spcBef>
                <a:spcPts val="795"/>
              </a:spcBef>
              <a:buClr>
                <a:srgbClr val="00AFEF"/>
              </a:buClr>
              <a:tabLst>
                <a:tab pos="354965" algn="l"/>
              </a:tabLst>
            </a:pPr>
            <a:r>
              <a:rPr lang="es-ES" sz="2400" b="1" dirty="0" err="1">
                <a:solidFill>
                  <a:schemeClr val="tx1"/>
                </a:solidFill>
                <a:latin typeface="Calibri Light"/>
                <a:cs typeface="Calibri Light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Exposicions</a:t>
            </a:r>
            <a:r>
              <a:rPr lang="es-ES" sz="2400" b="1" dirty="0">
                <a:solidFill>
                  <a:schemeClr val="tx1"/>
                </a:solidFill>
                <a:latin typeface="Calibri Light"/>
                <a:cs typeface="Calibri Light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s-ES" sz="2400" b="1" dirty="0" err="1">
                <a:solidFill>
                  <a:schemeClr val="tx1"/>
                </a:solidFill>
                <a:latin typeface="Calibri Light"/>
                <a:cs typeface="Calibri Light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itinerants</a:t>
            </a:r>
            <a:r>
              <a:rPr lang="es-ES" sz="2400" b="1" dirty="0">
                <a:solidFill>
                  <a:schemeClr val="tx1"/>
                </a:solidFill>
                <a:latin typeface="Calibri Light"/>
                <a:cs typeface="Calibri Light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en </a:t>
            </a:r>
            <a:r>
              <a:rPr lang="es-ES" sz="2400" b="1" dirty="0" err="1">
                <a:solidFill>
                  <a:schemeClr val="tx1"/>
                </a:solidFill>
                <a:latin typeface="Calibri Light"/>
                <a:cs typeface="Calibri Light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matèria</a:t>
            </a:r>
            <a:r>
              <a:rPr lang="es-ES" sz="2400" b="1" dirty="0">
                <a:solidFill>
                  <a:schemeClr val="tx1"/>
                </a:solidFill>
                <a:latin typeface="Calibri Light"/>
                <a:cs typeface="Calibri Light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de </a:t>
            </a:r>
            <a:r>
              <a:rPr lang="es-ES" sz="2400" b="1" dirty="0" err="1">
                <a:solidFill>
                  <a:schemeClr val="tx1"/>
                </a:solidFill>
                <a:latin typeface="Calibri Light"/>
                <a:cs typeface="Calibri Light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memòria</a:t>
            </a:r>
            <a:r>
              <a:rPr lang="es-ES" sz="2400" b="1" dirty="0">
                <a:solidFill>
                  <a:schemeClr val="tx1"/>
                </a:solidFill>
                <a:latin typeface="Calibri Light"/>
                <a:cs typeface="Calibri Light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s-ES" sz="2400" b="1" dirty="0" err="1">
                <a:solidFill>
                  <a:schemeClr val="tx1"/>
                </a:solidFill>
                <a:latin typeface="Calibri Light"/>
                <a:cs typeface="Calibri Light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democràtica</a:t>
            </a:r>
            <a:endParaRPr lang="es-ES" sz="2400" b="1" dirty="0">
              <a:solidFill>
                <a:schemeClr val="tx1"/>
              </a:solidFill>
              <a:latin typeface="Calibri Light"/>
              <a:cs typeface="Calibri Light"/>
            </a:endParaRPr>
          </a:p>
          <a:p>
            <a:pPr algn="ctr"/>
            <a:endParaRPr lang="ca-ES" dirty="0"/>
          </a:p>
        </p:txBody>
      </p:sp>
      <p:pic>
        <p:nvPicPr>
          <p:cNvPr id="23" name="Picture 8" descr="picto Recurs material">
            <a:extLst>
              <a:ext uri="{FF2B5EF4-FFF2-40B4-BE49-F238E27FC236}">
                <a16:creationId xmlns:a16="http://schemas.microsoft.com/office/drawing/2014/main" id="{E7573420-4209-2116-37FE-F3C7111EE4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39667" y="2715520"/>
            <a:ext cx="400050" cy="400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033680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FE951F2F-5290-C974-5D1A-35D9A7B518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>
            <a:extLst>
              <a:ext uri="{FF2B5EF4-FFF2-40B4-BE49-F238E27FC236}">
                <a16:creationId xmlns:a16="http://schemas.microsoft.com/office/drawing/2014/main" id="{0CB1704E-41B8-F416-6D48-93A6C42BDCD2}"/>
              </a:ext>
            </a:extLst>
          </p:cNvPr>
          <p:cNvGrpSpPr/>
          <p:nvPr/>
        </p:nvGrpSpPr>
        <p:grpSpPr>
          <a:xfrm>
            <a:off x="0" y="0"/>
            <a:ext cx="3493135" cy="6858000"/>
            <a:chOff x="0" y="0"/>
            <a:chExt cx="3493135" cy="6858000"/>
          </a:xfrm>
        </p:grpSpPr>
        <p:pic>
          <p:nvPicPr>
            <p:cNvPr id="3" name="object 3">
              <a:extLst>
                <a:ext uri="{FF2B5EF4-FFF2-40B4-BE49-F238E27FC236}">
                  <a16:creationId xmlns:a16="http://schemas.microsoft.com/office/drawing/2014/main" id="{A4B615AE-EBA5-B50B-47C6-DAFB7D90C305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38200" y="333743"/>
              <a:ext cx="1331722" cy="442099"/>
            </a:xfrm>
            <a:prstGeom prst="rect">
              <a:avLst/>
            </a:prstGeom>
          </p:spPr>
        </p:pic>
        <p:sp>
          <p:nvSpPr>
            <p:cNvPr id="4" name="object 4">
              <a:extLst>
                <a:ext uri="{FF2B5EF4-FFF2-40B4-BE49-F238E27FC236}">
                  <a16:creationId xmlns:a16="http://schemas.microsoft.com/office/drawing/2014/main" id="{6C73B4FF-22EE-0CDD-55CF-2F4EFAA38C73}"/>
                </a:ext>
              </a:extLst>
            </p:cNvPr>
            <p:cNvSpPr/>
            <p:nvPr/>
          </p:nvSpPr>
          <p:spPr>
            <a:xfrm>
              <a:off x="0" y="0"/>
              <a:ext cx="3244215" cy="6858000"/>
            </a:xfrm>
            <a:custGeom>
              <a:avLst/>
              <a:gdLst/>
              <a:ahLst/>
              <a:cxnLst/>
              <a:rect l="l" t="t" r="r" b="b"/>
              <a:pathLst>
                <a:path w="3244215" h="6858000">
                  <a:moveTo>
                    <a:pt x="3243961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3243961" y="6858000"/>
                  </a:lnTo>
                  <a:lnTo>
                    <a:pt x="3243961" y="0"/>
                  </a:lnTo>
                  <a:close/>
                </a:path>
              </a:pathLst>
            </a:custGeom>
            <a:solidFill>
              <a:srgbClr val="39393A">
                <a:alpha val="470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>
              <a:extLst>
                <a:ext uri="{FF2B5EF4-FFF2-40B4-BE49-F238E27FC236}">
                  <a16:creationId xmlns:a16="http://schemas.microsoft.com/office/drawing/2014/main" id="{E623778B-5B7F-2F81-75D9-C4CDA68694BF}"/>
                </a:ext>
              </a:extLst>
            </p:cNvPr>
            <p:cNvSpPr/>
            <p:nvPr/>
          </p:nvSpPr>
          <p:spPr>
            <a:xfrm>
              <a:off x="2994786" y="3178682"/>
              <a:ext cx="498475" cy="501015"/>
            </a:xfrm>
            <a:custGeom>
              <a:avLst/>
              <a:gdLst/>
              <a:ahLst/>
              <a:cxnLst/>
              <a:rect l="l" t="t" r="r" b="b"/>
              <a:pathLst>
                <a:path w="498475" h="501014">
                  <a:moveTo>
                    <a:pt x="249174" y="0"/>
                  </a:moveTo>
                  <a:lnTo>
                    <a:pt x="204337" y="4215"/>
                  </a:lnTo>
                  <a:lnTo>
                    <a:pt x="162156" y="15968"/>
                  </a:lnTo>
                  <a:lnTo>
                    <a:pt x="123331" y="34558"/>
                  </a:lnTo>
                  <a:lnTo>
                    <a:pt x="88560" y="59281"/>
                  </a:lnTo>
                  <a:lnTo>
                    <a:pt x="58543" y="89435"/>
                  </a:lnTo>
                  <a:lnTo>
                    <a:pt x="33979" y="124318"/>
                  </a:lnTo>
                  <a:lnTo>
                    <a:pt x="15568" y="163228"/>
                  </a:lnTo>
                  <a:lnTo>
                    <a:pt x="4008" y="205461"/>
                  </a:lnTo>
                  <a:lnTo>
                    <a:pt x="0" y="250316"/>
                  </a:lnTo>
                  <a:lnTo>
                    <a:pt x="4008" y="295172"/>
                  </a:lnTo>
                  <a:lnTo>
                    <a:pt x="15568" y="337405"/>
                  </a:lnTo>
                  <a:lnTo>
                    <a:pt x="33979" y="376315"/>
                  </a:lnTo>
                  <a:lnTo>
                    <a:pt x="58543" y="411198"/>
                  </a:lnTo>
                  <a:lnTo>
                    <a:pt x="88560" y="441352"/>
                  </a:lnTo>
                  <a:lnTo>
                    <a:pt x="123331" y="466075"/>
                  </a:lnTo>
                  <a:lnTo>
                    <a:pt x="162156" y="484665"/>
                  </a:lnTo>
                  <a:lnTo>
                    <a:pt x="204337" y="496418"/>
                  </a:lnTo>
                  <a:lnTo>
                    <a:pt x="249174" y="500633"/>
                  </a:lnTo>
                  <a:lnTo>
                    <a:pt x="294010" y="496418"/>
                  </a:lnTo>
                  <a:lnTo>
                    <a:pt x="336191" y="484665"/>
                  </a:lnTo>
                  <a:lnTo>
                    <a:pt x="375016" y="466075"/>
                  </a:lnTo>
                  <a:lnTo>
                    <a:pt x="409787" y="441352"/>
                  </a:lnTo>
                  <a:lnTo>
                    <a:pt x="439804" y="411198"/>
                  </a:lnTo>
                  <a:lnTo>
                    <a:pt x="464368" y="376315"/>
                  </a:lnTo>
                  <a:lnTo>
                    <a:pt x="482779" y="337405"/>
                  </a:lnTo>
                  <a:lnTo>
                    <a:pt x="494339" y="295172"/>
                  </a:lnTo>
                  <a:lnTo>
                    <a:pt x="498348" y="250316"/>
                  </a:lnTo>
                  <a:lnTo>
                    <a:pt x="494339" y="205461"/>
                  </a:lnTo>
                  <a:lnTo>
                    <a:pt x="482779" y="163228"/>
                  </a:lnTo>
                  <a:lnTo>
                    <a:pt x="464368" y="124318"/>
                  </a:lnTo>
                  <a:lnTo>
                    <a:pt x="439804" y="89435"/>
                  </a:lnTo>
                  <a:lnTo>
                    <a:pt x="409787" y="59281"/>
                  </a:lnTo>
                  <a:lnTo>
                    <a:pt x="375016" y="34558"/>
                  </a:lnTo>
                  <a:lnTo>
                    <a:pt x="336191" y="15968"/>
                  </a:lnTo>
                  <a:lnTo>
                    <a:pt x="294010" y="4215"/>
                  </a:lnTo>
                  <a:lnTo>
                    <a:pt x="249174" y="0"/>
                  </a:lnTo>
                  <a:close/>
                </a:path>
              </a:pathLst>
            </a:custGeom>
            <a:solidFill>
              <a:srgbClr val="00AF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>
              <a:extLst>
                <a:ext uri="{FF2B5EF4-FFF2-40B4-BE49-F238E27FC236}">
                  <a16:creationId xmlns:a16="http://schemas.microsoft.com/office/drawing/2014/main" id="{B4A1EAF4-D90F-BC68-ACE1-EE019F93D0E3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120770" y="3342766"/>
              <a:ext cx="246380" cy="170434"/>
            </a:xfrm>
            <a:prstGeom prst="rect">
              <a:avLst/>
            </a:prstGeom>
          </p:spPr>
        </p:pic>
      </p:grpSp>
      <p:pic>
        <p:nvPicPr>
          <p:cNvPr id="15" name="object 15">
            <a:extLst>
              <a:ext uri="{FF2B5EF4-FFF2-40B4-BE49-F238E27FC236}">
                <a16:creationId xmlns:a16="http://schemas.microsoft.com/office/drawing/2014/main" id="{4773B514-DD15-397D-3C8A-93A7258125D2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52398" y="4466716"/>
            <a:ext cx="920889" cy="990600"/>
          </a:xfrm>
          <a:prstGeom prst="rect">
            <a:avLst/>
          </a:prstGeom>
        </p:spPr>
      </p:pic>
      <p:sp>
        <p:nvSpPr>
          <p:cNvPr id="18" name="QuadreDeText 17">
            <a:extLst>
              <a:ext uri="{FF2B5EF4-FFF2-40B4-BE49-F238E27FC236}">
                <a16:creationId xmlns:a16="http://schemas.microsoft.com/office/drawing/2014/main" id="{774A8215-877F-85C5-A8B9-364BB8C25475}"/>
              </a:ext>
            </a:extLst>
          </p:cNvPr>
          <p:cNvSpPr txBox="1"/>
          <p:nvPr/>
        </p:nvSpPr>
        <p:spPr>
          <a:xfrm>
            <a:off x="4915660" y="7010400"/>
            <a:ext cx="751187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00B0F0"/>
              </a:buClr>
            </a:pPr>
            <a:br>
              <a:rPr lang="ca-ES" sz="1200" dirty="0"/>
            </a:br>
            <a:endParaRPr lang="ca-E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object 7">
            <a:extLst>
              <a:ext uri="{FF2B5EF4-FFF2-40B4-BE49-F238E27FC236}">
                <a16:creationId xmlns:a16="http://schemas.microsoft.com/office/drawing/2014/main" id="{36AA4191-6AED-980A-FC74-47F56C0B067D}"/>
              </a:ext>
            </a:extLst>
          </p:cNvPr>
          <p:cNvSpPr txBox="1">
            <a:spLocks/>
          </p:cNvSpPr>
          <p:nvPr/>
        </p:nvSpPr>
        <p:spPr>
          <a:xfrm>
            <a:off x="4915660" y="533400"/>
            <a:ext cx="6757925" cy="938719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>
            <a:lvl1pPr>
              <a:defRPr sz="3000" b="0" i="0">
                <a:solidFill>
                  <a:schemeClr val="tx1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2700">
              <a:spcBef>
                <a:spcPts val="120"/>
              </a:spcBef>
            </a:pPr>
            <a:r>
              <a:rPr lang="ca-ES" dirty="0">
                <a:latin typeface="Calibri Light"/>
                <a:cs typeface="Calibri Light"/>
              </a:rPr>
              <a:t>Exposicions itinerants en matèria de memòria democràtica</a:t>
            </a:r>
          </a:p>
        </p:txBody>
      </p:sp>
      <p:sp>
        <p:nvSpPr>
          <p:cNvPr id="17" name="object 11">
            <a:extLst>
              <a:ext uri="{FF2B5EF4-FFF2-40B4-BE49-F238E27FC236}">
                <a16:creationId xmlns:a16="http://schemas.microsoft.com/office/drawing/2014/main" id="{D0E61943-DB62-2A5F-F560-114F216CD859}"/>
              </a:ext>
            </a:extLst>
          </p:cNvPr>
          <p:cNvSpPr/>
          <p:nvPr/>
        </p:nvSpPr>
        <p:spPr>
          <a:xfrm>
            <a:off x="3979164" y="1503731"/>
            <a:ext cx="7501890" cy="0"/>
          </a:xfrm>
          <a:custGeom>
            <a:avLst/>
            <a:gdLst/>
            <a:ahLst/>
            <a:cxnLst/>
            <a:rect l="l" t="t" r="r" b="b"/>
            <a:pathLst>
              <a:path w="7501890">
                <a:moveTo>
                  <a:pt x="0" y="0"/>
                </a:moveTo>
                <a:lnTo>
                  <a:pt x="7501636" y="0"/>
                </a:lnTo>
              </a:path>
            </a:pathLst>
          </a:custGeom>
          <a:ln w="63500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13">
            <a:extLst>
              <a:ext uri="{FF2B5EF4-FFF2-40B4-BE49-F238E27FC236}">
                <a16:creationId xmlns:a16="http://schemas.microsoft.com/office/drawing/2014/main" id="{B11C6C11-2409-F373-8130-1ACF646BBB8F}"/>
              </a:ext>
            </a:extLst>
          </p:cNvPr>
          <p:cNvSpPr/>
          <p:nvPr/>
        </p:nvSpPr>
        <p:spPr>
          <a:xfrm>
            <a:off x="4057141" y="640131"/>
            <a:ext cx="667385" cy="667385"/>
          </a:xfrm>
          <a:custGeom>
            <a:avLst/>
            <a:gdLst/>
            <a:ahLst/>
            <a:cxnLst/>
            <a:rect l="l" t="t" r="r" b="b"/>
            <a:pathLst>
              <a:path w="667385" h="667385">
                <a:moveTo>
                  <a:pt x="333629" y="0"/>
                </a:moveTo>
                <a:lnTo>
                  <a:pt x="280900" y="4110"/>
                </a:lnTo>
                <a:lnTo>
                  <a:pt x="230196" y="16243"/>
                </a:lnTo>
                <a:lnTo>
                  <a:pt x="182259" y="36100"/>
                </a:lnTo>
                <a:lnTo>
                  <a:pt x="137833" y="63382"/>
                </a:lnTo>
                <a:lnTo>
                  <a:pt x="97662" y="97789"/>
                </a:lnTo>
                <a:lnTo>
                  <a:pt x="63287" y="137959"/>
                </a:lnTo>
                <a:lnTo>
                  <a:pt x="36050" y="182378"/>
                </a:lnTo>
                <a:lnTo>
                  <a:pt x="16226" y="230295"/>
                </a:lnTo>
                <a:lnTo>
                  <a:pt x="4108" y="280962"/>
                </a:lnTo>
                <a:lnTo>
                  <a:pt x="0" y="333628"/>
                </a:lnTo>
                <a:lnTo>
                  <a:pt x="4109" y="386357"/>
                </a:lnTo>
                <a:lnTo>
                  <a:pt x="16235" y="437061"/>
                </a:lnTo>
                <a:lnTo>
                  <a:pt x="36073" y="484998"/>
                </a:lnTo>
                <a:lnTo>
                  <a:pt x="63317" y="529424"/>
                </a:lnTo>
                <a:lnTo>
                  <a:pt x="97662" y="569595"/>
                </a:lnTo>
                <a:lnTo>
                  <a:pt x="137833" y="603940"/>
                </a:lnTo>
                <a:lnTo>
                  <a:pt x="182259" y="631184"/>
                </a:lnTo>
                <a:lnTo>
                  <a:pt x="230196" y="651022"/>
                </a:lnTo>
                <a:lnTo>
                  <a:pt x="280900" y="663148"/>
                </a:lnTo>
                <a:lnTo>
                  <a:pt x="333629" y="667258"/>
                </a:lnTo>
                <a:lnTo>
                  <a:pt x="386307" y="663148"/>
                </a:lnTo>
                <a:lnTo>
                  <a:pt x="436998" y="651022"/>
                </a:lnTo>
                <a:lnTo>
                  <a:pt x="445947" y="647319"/>
                </a:lnTo>
                <a:lnTo>
                  <a:pt x="333629" y="647319"/>
                </a:lnTo>
                <a:lnTo>
                  <a:pt x="284062" y="643450"/>
                </a:lnTo>
                <a:lnTo>
                  <a:pt x="236409" y="632034"/>
                </a:lnTo>
                <a:lnTo>
                  <a:pt x="191366" y="613358"/>
                </a:lnTo>
                <a:lnTo>
                  <a:pt x="149627" y="587708"/>
                </a:lnTo>
                <a:lnTo>
                  <a:pt x="111887" y="555371"/>
                </a:lnTo>
                <a:lnTo>
                  <a:pt x="79549" y="517630"/>
                </a:lnTo>
                <a:lnTo>
                  <a:pt x="53899" y="475891"/>
                </a:lnTo>
                <a:lnTo>
                  <a:pt x="35223" y="430848"/>
                </a:lnTo>
                <a:lnTo>
                  <a:pt x="23807" y="383195"/>
                </a:lnTo>
                <a:lnTo>
                  <a:pt x="19938" y="333628"/>
                </a:lnTo>
                <a:lnTo>
                  <a:pt x="23807" y="284111"/>
                </a:lnTo>
                <a:lnTo>
                  <a:pt x="35223" y="236464"/>
                </a:lnTo>
                <a:lnTo>
                  <a:pt x="53899" y="191403"/>
                </a:lnTo>
                <a:lnTo>
                  <a:pt x="79549" y="149639"/>
                </a:lnTo>
                <a:lnTo>
                  <a:pt x="111887" y="111887"/>
                </a:lnTo>
                <a:lnTo>
                  <a:pt x="149627" y="79611"/>
                </a:lnTo>
                <a:lnTo>
                  <a:pt x="191366" y="53999"/>
                </a:lnTo>
                <a:lnTo>
                  <a:pt x="236409" y="35342"/>
                </a:lnTo>
                <a:lnTo>
                  <a:pt x="284062" y="23933"/>
                </a:lnTo>
                <a:lnTo>
                  <a:pt x="333629" y="20065"/>
                </a:lnTo>
                <a:lnTo>
                  <a:pt x="446225" y="20065"/>
                </a:lnTo>
                <a:lnTo>
                  <a:pt x="436998" y="16243"/>
                </a:lnTo>
                <a:lnTo>
                  <a:pt x="386307" y="4110"/>
                </a:lnTo>
                <a:lnTo>
                  <a:pt x="333629" y="0"/>
                </a:lnTo>
                <a:close/>
              </a:path>
              <a:path w="667385" h="667385">
                <a:moveTo>
                  <a:pt x="446225" y="20065"/>
                </a:moveTo>
                <a:lnTo>
                  <a:pt x="333629" y="20065"/>
                </a:lnTo>
                <a:lnTo>
                  <a:pt x="383146" y="23933"/>
                </a:lnTo>
                <a:lnTo>
                  <a:pt x="430793" y="35342"/>
                </a:lnTo>
                <a:lnTo>
                  <a:pt x="475854" y="53999"/>
                </a:lnTo>
                <a:lnTo>
                  <a:pt x="517618" y="79611"/>
                </a:lnTo>
                <a:lnTo>
                  <a:pt x="555371" y="111887"/>
                </a:lnTo>
                <a:lnTo>
                  <a:pt x="587646" y="149639"/>
                </a:lnTo>
                <a:lnTo>
                  <a:pt x="613258" y="191403"/>
                </a:lnTo>
                <a:lnTo>
                  <a:pt x="631915" y="236464"/>
                </a:lnTo>
                <a:lnTo>
                  <a:pt x="643324" y="284111"/>
                </a:lnTo>
                <a:lnTo>
                  <a:pt x="647192" y="333628"/>
                </a:lnTo>
                <a:lnTo>
                  <a:pt x="643324" y="383195"/>
                </a:lnTo>
                <a:lnTo>
                  <a:pt x="631915" y="430848"/>
                </a:lnTo>
                <a:lnTo>
                  <a:pt x="613258" y="475891"/>
                </a:lnTo>
                <a:lnTo>
                  <a:pt x="587646" y="517630"/>
                </a:lnTo>
                <a:lnTo>
                  <a:pt x="555371" y="555371"/>
                </a:lnTo>
                <a:lnTo>
                  <a:pt x="517618" y="587708"/>
                </a:lnTo>
                <a:lnTo>
                  <a:pt x="475854" y="613358"/>
                </a:lnTo>
                <a:lnTo>
                  <a:pt x="430793" y="632034"/>
                </a:lnTo>
                <a:lnTo>
                  <a:pt x="383146" y="643450"/>
                </a:lnTo>
                <a:lnTo>
                  <a:pt x="333629" y="647319"/>
                </a:lnTo>
                <a:lnTo>
                  <a:pt x="445947" y="647319"/>
                </a:lnTo>
                <a:lnTo>
                  <a:pt x="484934" y="631184"/>
                </a:lnTo>
                <a:lnTo>
                  <a:pt x="529347" y="603940"/>
                </a:lnTo>
                <a:lnTo>
                  <a:pt x="569468" y="569595"/>
                </a:lnTo>
                <a:lnTo>
                  <a:pt x="603875" y="529424"/>
                </a:lnTo>
                <a:lnTo>
                  <a:pt x="631157" y="484998"/>
                </a:lnTo>
                <a:lnTo>
                  <a:pt x="651014" y="437061"/>
                </a:lnTo>
                <a:lnTo>
                  <a:pt x="663147" y="386357"/>
                </a:lnTo>
                <a:lnTo>
                  <a:pt x="667258" y="333628"/>
                </a:lnTo>
                <a:lnTo>
                  <a:pt x="663147" y="280962"/>
                </a:lnTo>
                <a:lnTo>
                  <a:pt x="651014" y="230295"/>
                </a:lnTo>
                <a:lnTo>
                  <a:pt x="631157" y="182378"/>
                </a:lnTo>
                <a:lnTo>
                  <a:pt x="603875" y="137959"/>
                </a:lnTo>
                <a:lnTo>
                  <a:pt x="569468" y="97789"/>
                </a:lnTo>
                <a:lnTo>
                  <a:pt x="529347" y="63382"/>
                </a:lnTo>
                <a:lnTo>
                  <a:pt x="484934" y="36100"/>
                </a:lnTo>
                <a:lnTo>
                  <a:pt x="446225" y="20065"/>
                </a:lnTo>
                <a:close/>
              </a:path>
            </a:pathLst>
          </a:custGeom>
          <a:solidFill>
            <a:srgbClr val="00AFE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Picture 8" descr="picto Recurs material">
            <a:extLst>
              <a:ext uri="{FF2B5EF4-FFF2-40B4-BE49-F238E27FC236}">
                <a16:creationId xmlns:a16="http://schemas.microsoft.com/office/drawing/2014/main" id="{61D015BC-D966-BFEF-3CC2-E5A7BADBF2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0808" y="751260"/>
            <a:ext cx="400050" cy="400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8" name="object 11">
            <a:extLst>
              <a:ext uri="{FF2B5EF4-FFF2-40B4-BE49-F238E27FC236}">
                <a16:creationId xmlns:a16="http://schemas.microsoft.com/office/drawing/2014/main" id="{AE02A116-428F-FF95-88A1-96561D82CAE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3650134"/>
              </p:ext>
            </p:extLst>
          </p:nvPr>
        </p:nvGraphicFramePr>
        <p:xfrm>
          <a:off x="4057141" y="3391425"/>
          <a:ext cx="6898273" cy="116843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434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486400">
                  <a:extLst>
                    <a:ext uri="{9D8B030D-6E8A-4147-A177-3AD203B41FA5}">
                      <a16:colId xmlns:a16="http://schemas.microsoft.com/office/drawing/2014/main" val="3871712499"/>
                    </a:ext>
                  </a:extLst>
                </a:gridCol>
                <a:gridCol w="668414">
                  <a:extLst>
                    <a:ext uri="{9D8B030D-6E8A-4147-A177-3AD203B41FA5}">
                      <a16:colId xmlns:a16="http://schemas.microsoft.com/office/drawing/2014/main" val="1071764029"/>
                    </a:ext>
                  </a:extLst>
                </a:gridCol>
              </a:tblGrid>
              <a:tr h="116843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ca-ES" dirty="0"/>
                    </a:p>
                  </a:txBody>
                  <a:tcPr marL="0" marR="0" marT="0" marB="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1" name="object 12">
            <a:extLst>
              <a:ext uri="{FF2B5EF4-FFF2-40B4-BE49-F238E27FC236}">
                <a16:creationId xmlns:a16="http://schemas.microsoft.com/office/drawing/2014/main" id="{FA276172-496D-53ED-AC05-4426B6AA00E9}"/>
              </a:ext>
            </a:extLst>
          </p:cNvPr>
          <p:cNvSpPr txBox="1"/>
          <p:nvPr/>
        </p:nvSpPr>
        <p:spPr>
          <a:xfrm>
            <a:off x="3238245" y="2819400"/>
            <a:ext cx="1683385" cy="416140"/>
          </a:xfrm>
          <a:prstGeom prst="rect">
            <a:avLst/>
          </a:prstGeom>
        </p:spPr>
        <p:txBody>
          <a:bodyPr vert="horz" wrap="square" lIns="0" tIns="3365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65"/>
              </a:spcBef>
            </a:pPr>
            <a:r>
              <a:rPr lang="ca-ES" sz="1200" b="1" spc="-10" dirty="0">
                <a:latin typeface="Calibri"/>
                <a:cs typeface="Calibri"/>
              </a:rPr>
              <a:t>22</a:t>
            </a:r>
            <a:r>
              <a:rPr sz="1200" b="1" spc="-10" dirty="0">
                <a:latin typeface="Calibri"/>
                <a:cs typeface="Calibri"/>
              </a:rPr>
              <a:t>/</a:t>
            </a:r>
            <a:r>
              <a:rPr lang="ca-ES" sz="1200" b="1" spc="-10" dirty="0">
                <a:latin typeface="Calibri"/>
                <a:cs typeface="Calibri"/>
              </a:rPr>
              <a:t>9</a:t>
            </a:r>
            <a:r>
              <a:rPr sz="1200" b="1" spc="-10" dirty="0">
                <a:latin typeface="Calibri"/>
                <a:cs typeface="Calibri"/>
              </a:rPr>
              <a:t>/202</a:t>
            </a:r>
            <a:r>
              <a:rPr lang="ca-ES" sz="1200" b="1" spc="-10" dirty="0">
                <a:latin typeface="Calibri"/>
                <a:cs typeface="Calibri"/>
              </a:rPr>
              <a:t>6</a:t>
            </a:r>
            <a:endParaRPr sz="1200" dirty="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120"/>
              </a:spcBef>
            </a:pPr>
            <a:r>
              <a:rPr sz="1200" b="1" spc="-10" dirty="0" err="1">
                <a:solidFill>
                  <a:srgbClr val="00AFEF"/>
                </a:solidFill>
                <a:latin typeface="Calibri"/>
                <a:cs typeface="Calibri"/>
              </a:rPr>
              <a:t>Aprovació</a:t>
            </a:r>
            <a:endParaRPr sz="1200" dirty="0">
              <a:latin typeface="Calibri"/>
              <a:cs typeface="Calibri"/>
            </a:endParaRPr>
          </a:p>
        </p:txBody>
      </p:sp>
      <p:pic>
        <p:nvPicPr>
          <p:cNvPr id="13" name="object 13">
            <a:extLst>
              <a:ext uri="{FF2B5EF4-FFF2-40B4-BE49-F238E27FC236}">
                <a16:creationId xmlns:a16="http://schemas.microsoft.com/office/drawing/2014/main" id="{8606EB47-E005-D3C1-B04D-7DC323853FC7}"/>
              </a:ext>
            </a:extLst>
          </p:cNvPr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724400" y="3352581"/>
            <a:ext cx="118235" cy="118364"/>
          </a:xfrm>
          <a:prstGeom prst="rect">
            <a:avLst/>
          </a:prstGeom>
        </p:spPr>
      </p:pic>
      <p:pic>
        <p:nvPicPr>
          <p:cNvPr id="22" name="object 15">
            <a:extLst>
              <a:ext uri="{FF2B5EF4-FFF2-40B4-BE49-F238E27FC236}">
                <a16:creationId xmlns:a16="http://schemas.microsoft.com/office/drawing/2014/main" id="{D6CE48F3-3B1F-D57D-9A2C-926D9960BD9E}"/>
              </a:ext>
            </a:extLst>
          </p:cNvPr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0897209" y="3342766"/>
            <a:ext cx="118235" cy="118245"/>
          </a:xfrm>
          <a:prstGeom prst="rect">
            <a:avLst/>
          </a:prstGeom>
        </p:spPr>
      </p:pic>
      <p:sp>
        <p:nvSpPr>
          <p:cNvPr id="23" name="object 16">
            <a:extLst>
              <a:ext uri="{FF2B5EF4-FFF2-40B4-BE49-F238E27FC236}">
                <a16:creationId xmlns:a16="http://schemas.microsoft.com/office/drawing/2014/main" id="{303DFBBE-E9C2-CE4E-D353-DCD61A70017B}"/>
              </a:ext>
            </a:extLst>
          </p:cNvPr>
          <p:cNvSpPr/>
          <p:nvPr/>
        </p:nvSpPr>
        <p:spPr>
          <a:xfrm>
            <a:off x="4810541" y="4574248"/>
            <a:ext cx="5476459" cy="419734"/>
          </a:xfrm>
          <a:custGeom>
            <a:avLst/>
            <a:gdLst/>
            <a:ahLst/>
            <a:cxnLst/>
            <a:rect l="l" t="t" r="r" b="b"/>
            <a:pathLst>
              <a:path w="2611120" h="419735">
                <a:moveTo>
                  <a:pt x="119" y="0"/>
                </a:moveTo>
                <a:lnTo>
                  <a:pt x="0" y="151588"/>
                </a:lnTo>
                <a:lnTo>
                  <a:pt x="8321" y="209867"/>
                </a:lnTo>
                <a:lnTo>
                  <a:pt x="30853" y="258953"/>
                </a:lnTo>
                <a:lnTo>
                  <a:pt x="64749" y="294548"/>
                </a:lnTo>
                <a:lnTo>
                  <a:pt x="107161" y="312357"/>
                </a:lnTo>
                <a:lnTo>
                  <a:pt x="1198307" y="312417"/>
                </a:lnTo>
                <a:lnTo>
                  <a:pt x="1232381" y="324271"/>
                </a:lnTo>
                <a:lnTo>
                  <a:pt x="1262560" y="347028"/>
                </a:lnTo>
                <a:lnTo>
                  <a:pt x="1287402" y="379273"/>
                </a:lnTo>
                <a:lnTo>
                  <a:pt x="1305469" y="419588"/>
                </a:lnTo>
                <a:lnTo>
                  <a:pt x="1323536" y="379285"/>
                </a:lnTo>
                <a:lnTo>
                  <a:pt x="1348379" y="347040"/>
                </a:lnTo>
                <a:lnTo>
                  <a:pt x="1378557" y="324283"/>
                </a:lnTo>
                <a:lnTo>
                  <a:pt x="1412631" y="312428"/>
                </a:lnTo>
                <a:lnTo>
                  <a:pt x="2503777" y="312488"/>
                </a:lnTo>
                <a:lnTo>
                  <a:pt x="2546206" y="294677"/>
                </a:lnTo>
                <a:lnTo>
                  <a:pt x="2580130" y="259078"/>
                </a:lnTo>
                <a:lnTo>
                  <a:pt x="2602667" y="209988"/>
                </a:lnTo>
                <a:lnTo>
                  <a:pt x="2610939" y="151707"/>
                </a:lnTo>
                <a:lnTo>
                  <a:pt x="2610939" y="238"/>
                </a:lnTo>
              </a:path>
            </a:pathLst>
          </a:custGeom>
          <a:ln w="142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17">
            <a:extLst>
              <a:ext uri="{FF2B5EF4-FFF2-40B4-BE49-F238E27FC236}">
                <a16:creationId xmlns:a16="http://schemas.microsoft.com/office/drawing/2014/main" id="{86CC67F2-9436-BA80-A51C-F97474F96902}"/>
              </a:ext>
            </a:extLst>
          </p:cNvPr>
          <p:cNvSpPr txBox="1"/>
          <p:nvPr/>
        </p:nvSpPr>
        <p:spPr>
          <a:xfrm>
            <a:off x="6350084" y="5210301"/>
            <a:ext cx="2294890" cy="911146"/>
          </a:xfrm>
          <a:prstGeom prst="rect">
            <a:avLst/>
          </a:prstGeom>
        </p:spPr>
        <p:txBody>
          <a:bodyPr vert="horz" wrap="square" lIns="0" tIns="36194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84"/>
              </a:spcBef>
            </a:pPr>
            <a:r>
              <a:rPr lang="ca-ES" sz="1400" b="1" dirty="0">
                <a:latin typeface="Calibri"/>
                <a:cs typeface="Calibri"/>
              </a:rPr>
              <a:t>28</a:t>
            </a:r>
            <a:r>
              <a:rPr sz="1400" b="1" dirty="0">
                <a:latin typeface="Calibri"/>
                <a:cs typeface="Calibri"/>
              </a:rPr>
              <a:t>/</a:t>
            </a:r>
            <a:r>
              <a:rPr lang="ca-ES" sz="1400" b="1" dirty="0">
                <a:latin typeface="Calibri"/>
                <a:cs typeface="Calibri"/>
              </a:rPr>
              <a:t>9</a:t>
            </a:r>
            <a:r>
              <a:rPr sz="1400" b="1" dirty="0">
                <a:latin typeface="Calibri"/>
                <a:cs typeface="Calibri"/>
              </a:rPr>
              <a:t>/202</a:t>
            </a:r>
            <a:r>
              <a:rPr lang="ca-ES" sz="1400" b="1" dirty="0">
                <a:latin typeface="Calibri"/>
                <a:cs typeface="Calibri"/>
              </a:rPr>
              <a:t>6</a:t>
            </a:r>
            <a:r>
              <a:rPr sz="1400" b="1" spc="8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-</a:t>
            </a:r>
            <a:r>
              <a:rPr sz="1400" b="1" spc="80" dirty="0">
                <a:latin typeface="Calibri"/>
                <a:cs typeface="Calibri"/>
              </a:rPr>
              <a:t> </a:t>
            </a:r>
            <a:r>
              <a:rPr lang="ca-ES" sz="1400" b="1" spc="-10" dirty="0">
                <a:latin typeface="Calibri"/>
                <a:cs typeface="Calibri"/>
              </a:rPr>
              <a:t>02</a:t>
            </a:r>
            <a:r>
              <a:rPr sz="1400" b="1" spc="-10" dirty="0">
                <a:latin typeface="Calibri"/>
                <a:cs typeface="Calibri"/>
              </a:rPr>
              <a:t>/</a:t>
            </a:r>
            <a:r>
              <a:rPr lang="ca-ES" sz="1400" b="1" spc="-10" dirty="0">
                <a:latin typeface="Calibri"/>
                <a:cs typeface="Calibri"/>
              </a:rPr>
              <a:t>11</a:t>
            </a:r>
            <a:r>
              <a:rPr sz="1400" b="1" spc="-10" dirty="0">
                <a:latin typeface="Calibri"/>
                <a:cs typeface="Calibri"/>
              </a:rPr>
              <a:t>/202</a:t>
            </a:r>
            <a:r>
              <a:rPr lang="ca-ES" sz="1400" b="1" spc="-10" dirty="0">
                <a:latin typeface="Calibri"/>
                <a:cs typeface="Calibri"/>
              </a:rPr>
              <a:t>7</a:t>
            </a:r>
            <a:endParaRPr sz="1400" dirty="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135"/>
              </a:spcBef>
            </a:pPr>
            <a:r>
              <a:rPr sz="1400" b="1" dirty="0">
                <a:solidFill>
                  <a:srgbClr val="00B0F0"/>
                </a:solidFill>
                <a:latin typeface="Calibri"/>
                <a:cs typeface="Calibri"/>
              </a:rPr>
              <a:t>Presentació</a:t>
            </a:r>
            <a:r>
              <a:rPr sz="1400" b="1" spc="-5" dirty="0">
                <a:solidFill>
                  <a:srgbClr val="00B0F0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00B0F0"/>
                </a:solidFill>
                <a:latin typeface="Calibri"/>
                <a:cs typeface="Calibri"/>
              </a:rPr>
              <a:t>de </a:t>
            </a:r>
            <a:r>
              <a:rPr sz="1400" b="1" spc="-10" dirty="0" err="1">
                <a:solidFill>
                  <a:srgbClr val="00B0F0"/>
                </a:solidFill>
                <a:latin typeface="Calibri"/>
                <a:cs typeface="Calibri"/>
              </a:rPr>
              <a:t>sol·licituds</a:t>
            </a:r>
            <a:r>
              <a:rPr lang="ca-ES" sz="1400" b="1" spc="-10" dirty="0">
                <a:solidFill>
                  <a:srgbClr val="00B0F0"/>
                </a:solidFill>
                <a:latin typeface="Calibri"/>
                <a:cs typeface="Calibri"/>
              </a:rPr>
              <a:t> </a:t>
            </a:r>
            <a:r>
              <a:rPr lang="ca-ES" sz="1400" b="1" spc="-10" dirty="0">
                <a:latin typeface="Calibri"/>
                <a:cs typeface="Calibri"/>
              </a:rPr>
              <a:t>recurs material</a:t>
            </a:r>
            <a:endParaRPr sz="1400" dirty="0">
              <a:latin typeface="Calibri"/>
              <a:cs typeface="Calibri"/>
            </a:endParaRPr>
          </a:p>
          <a:p>
            <a:pPr marL="85090" marR="77470" algn="ctr">
              <a:lnSpc>
                <a:spcPct val="100000"/>
              </a:lnSpc>
              <a:spcBef>
                <a:spcPts val="5"/>
              </a:spcBef>
            </a:pPr>
            <a:endParaRPr sz="1400" dirty="0">
              <a:latin typeface="Calibri"/>
              <a:cs typeface="Calibri"/>
            </a:endParaRPr>
          </a:p>
        </p:txBody>
      </p:sp>
      <p:pic>
        <p:nvPicPr>
          <p:cNvPr id="25" name="object 19">
            <a:extLst>
              <a:ext uri="{FF2B5EF4-FFF2-40B4-BE49-F238E27FC236}">
                <a16:creationId xmlns:a16="http://schemas.microsoft.com/office/drawing/2014/main" id="{0CA939C9-513C-775F-804D-7E5C31B47E9C}"/>
              </a:ext>
            </a:extLst>
          </p:cNvPr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0228187" y="3341715"/>
            <a:ext cx="118235" cy="118364"/>
          </a:xfrm>
          <a:prstGeom prst="rect">
            <a:avLst/>
          </a:prstGeom>
        </p:spPr>
      </p:pic>
      <p:pic>
        <p:nvPicPr>
          <p:cNvPr id="26" name="object 13">
            <a:extLst>
              <a:ext uri="{FF2B5EF4-FFF2-40B4-BE49-F238E27FC236}">
                <a16:creationId xmlns:a16="http://schemas.microsoft.com/office/drawing/2014/main" id="{834B09E2-2515-AB7C-FF48-8E42ABE69CD5}"/>
              </a:ext>
            </a:extLst>
          </p:cNvPr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006506" y="3342749"/>
            <a:ext cx="118235" cy="118364"/>
          </a:xfrm>
          <a:prstGeom prst="rect">
            <a:avLst/>
          </a:prstGeo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384A8006-C409-D7C8-350A-220F7FF9889F}"/>
              </a:ext>
            </a:extLst>
          </p:cNvPr>
          <p:cNvSpPr/>
          <p:nvPr/>
        </p:nvSpPr>
        <p:spPr>
          <a:xfrm>
            <a:off x="4810541" y="3967860"/>
            <a:ext cx="5476459" cy="58421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28" name="object 12">
            <a:extLst>
              <a:ext uri="{FF2B5EF4-FFF2-40B4-BE49-F238E27FC236}">
                <a16:creationId xmlns:a16="http://schemas.microsoft.com/office/drawing/2014/main" id="{C9C1A3A8-D629-C6E4-B826-CC4022E1D681}"/>
              </a:ext>
            </a:extLst>
          </p:cNvPr>
          <p:cNvSpPr txBox="1"/>
          <p:nvPr/>
        </p:nvSpPr>
        <p:spPr>
          <a:xfrm>
            <a:off x="9340445" y="2852657"/>
            <a:ext cx="1683385" cy="416140"/>
          </a:xfrm>
          <a:prstGeom prst="rect">
            <a:avLst/>
          </a:prstGeom>
        </p:spPr>
        <p:txBody>
          <a:bodyPr vert="horz" wrap="square" lIns="0" tIns="3365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65"/>
              </a:spcBef>
            </a:pPr>
            <a:r>
              <a:rPr lang="ca-ES" sz="1200" b="1" spc="-10" dirty="0">
                <a:latin typeface="Calibri"/>
                <a:cs typeface="Calibri"/>
              </a:rPr>
              <a:t>02/11/2027</a:t>
            </a:r>
            <a:endParaRPr sz="1200" dirty="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120"/>
              </a:spcBef>
            </a:pPr>
            <a:r>
              <a:rPr lang="ca-ES" sz="1200" b="1" spc="-10" dirty="0">
                <a:solidFill>
                  <a:srgbClr val="00AFEF"/>
                </a:solidFill>
                <a:latin typeface="Calibri"/>
                <a:cs typeface="Calibri"/>
              </a:rPr>
              <a:t>Fi Sol·licituds</a:t>
            </a:r>
            <a:endParaRPr sz="1200" dirty="0">
              <a:latin typeface="Calibri"/>
              <a:cs typeface="Calibri"/>
            </a:endParaRPr>
          </a:p>
        </p:txBody>
      </p:sp>
      <p:sp>
        <p:nvSpPr>
          <p:cNvPr id="29" name="object 12">
            <a:extLst>
              <a:ext uri="{FF2B5EF4-FFF2-40B4-BE49-F238E27FC236}">
                <a16:creationId xmlns:a16="http://schemas.microsoft.com/office/drawing/2014/main" id="{08431FE4-8BE7-8E05-244A-F360A0DADF8E}"/>
              </a:ext>
            </a:extLst>
          </p:cNvPr>
          <p:cNvSpPr txBox="1"/>
          <p:nvPr/>
        </p:nvSpPr>
        <p:spPr>
          <a:xfrm>
            <a:off x="10194022" y="2854656"/>
            <a:ext cx="1683385" cy="416140"/>
          </a:xfrm>
          <a:prstGeom prst="rect">
            <a:avLst/>
          </a:prstGeom>
        </p:spPr>
        <p:txBody>
          <a:bodyPr vert="horz" wrap="square" lIns="0" tIns="3365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65"/>
              </a:spcBef>
            </a:pPr>
            <a:r>
              <a:rPr lang="ca-ES" sz="1200" b="1" spc="-10" dirty="0">
                <a:latin typeface="Calibri"/>
                <a:cs typeface="Calibri"/>
              </a:rPr>
              <a:t>31</a:t>
            </a:r>
            <a:r>
              <a:rPr sz="1200" b="1" spc="-10" dirty="0">
                <a:latin typeface="Calibri"/>
                <a:cs typeface="Calibri"/>
              </a:rPr>
              <a:t>/1</a:t>
            </a:r>
            <a:r>
              <a:rPr lang="ca-ES" sz="1200" b="1" spc="-10" dirty="0">
                <a:latin typeface="Calibri"/>
                <a:cs typeface="Calibri"/>
              </a:rPr>
              <a:t>2</a:t>
            </a:r>
            <a:r>
              <a:rPr sz="1200" b="1" spc="-10" dirty="0">
                <a:latin typeface="Calibri"/>
                <a:cs typeface="Calibri"/>
              </a:rPr>
              <a:t>/202</a:t>
            </a:r>
            <a:r>
              <a:rPr lang="ca-ES" sz="1200" b="1" spc="-10" dirty="0">
                <a:latin typeface="Calibri"/>
                <a:cs typeface="Calibri"/>
              </a:rPr>
              <a:t>7</a:t>
            </a:r>
            <a:endParaRPr sz="1200" dirty="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120"/>
              </a:spcBef>
            </a:pPr>
            <a:r>
              <a:rPr lang="ca-ES" sz="1200" b="1" spc="-10" dirty="0">
                <a:solidFill>
                  <a:srgbClr val="00AFEF"/>
                </a:solidFill>
                <a:latin typeface="Calibri"/>
                <a:cs typeface="Calibri"/>
              </a:rPr>
              <a:t>Fi Execució</a:t>
            </a:r>
            <a:endParaRPr sz="1200" dirty="0">
              <a:latin typeface="Calibri"/>
              <a:cs typeface="Calibri"/>
            </a:endParaRPr>
          </a:p>
        </p:txBody>
      </p:sp>
      <p:sp>
        <p:nvSpPr>
          <p:cNvPr id="30" name="object 12">
            <a:extLst>
              <a:ext uri="{FF2B5EF4-FFF2-40B4-BE49-F238E27FC236}">
                <a16:creationId xmlns:a16="http://schemas.microsoft.com/office/drawing/2014/main" id="{FAD959B0-BB38-8073-3897-F3AC49619018}"/>
              </a:ext>
            </a:extLst>
          </p:cNvPr>
          <p:cNvSpPr txBox="1"/>
          <p:nvPr/>
        </p:nvSpPr>
        <p:spPr>
          <a:xfrm>
            <a:off x="4124741" y="2823723"/>
            <a:ext cx="1683385" cy="416140"/>
          </a:xfrm>
          <a:prstGeom prst="rect">
            <a:avLst/>
          </a:prstGeom>
        </p:spPr>
        <p:txBody>
          <a:bodyPr vert="horz" wrap="square" lIns="0" tIns="3365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65"/>
              </a:spcBef>
            </a:pPr>
            <a:r>
              <a:rPr lang="ca-ES" sz="1200" b="1" spc="-10" dirty="0">
                <a:latin typeface="Calibri"/>
                <a:cs typeface="Calibri"/>
              </a:rPr>
              <a:t>28</a:t>
            </a:r>
            <a:r>
              <a:rPr sz="1200" b="1" spc="-10" dirty="0">
                <a:latin typeface="Calibri"/>
                <a:cs typeface="Calibri"/>
              </a:rPr>
              <a:t>/</a:t>
            </a:r>
            <a:r>
              <a:rPr lang="ca-ES" sz="1200" b="1" spc="-10" dirty="0">
                <a:latin typeface="Calibri"/>
                <a:cs typeface="Calibri"/>
              </a:rPr>
              <a:t>9</a:t>
            </a:r>
            <a:r>
              <a:rPr sz="1200" b="1" spc="-10" dirty="0">
                <a:latin typeface="Calibri"/>
                <a:cs typeface="Calibri"/>
              </a:rPr>
              <a:t>/202</a:t>
            </a:r>
            <a:r>
              <a:rPr lang="ca-ES" sz="1200" b="1" spc="-10" dirty="0">
                <a:latin typeface="Calibri"/>
                <a:cs typeface="Calibri"/>
              </a:rPr>
              <a:t>6</a:t>
            </a:r>
            <a:endParaRPr sz="1200" dirty="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120"/>
              </a:spcBef>
            </a:pPr>
            <a:r>
              <a:rPr lang="ca-ES" sz="1200" b="1" spc="-10" dirty="0">
                <a:solidFill>
                  <a:srgbClr val="00AFEF"/>
                </a:solidFill>
                <a:latin typeface="Calibri"/>
                <a:cs typeface="Calibri"/>
              </a:rPr>
              <a:t>Inici Sol·licituds</a:t>
            </a:r>
            <a:endParaRPr sz="1200" dirty="0">
              <a:latin typeface="Calibri"/>
              <a:cs typeface="Calibri"/>
            </a:endParaRPr>
          </a:p>
        </p:txBody>
      </p:sp>
      <p:sp>
        <p:nvSpPr>
          <p:cNvPr id="12" name="object 9">
            <a:extLst>
              <a:ext uri="{FF2B5EF4-FFF2-40B4-BE49-F238E27FC236}">
                <a16:creationId xmlns:a16="http://schemas.microsoft.com/office/drawing/2014/main" id="{A5705C72-9AF8-12C9-446B-5CC461AC2E40}"/>
              </a:ext>
            </a:extLst>
          </p:cNvPr>
          <p:cNvSpPr txBox="1"/>
          <p:nvPr/>
        </p:nvSpPr>
        <p:spPr>
          <a:xfrm>
            <a:off x="730097" y="5659932"/>
            <a:ext cx="1784503" cy="450764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ts val="1670"/>
              </a:lnSpc>
              <a:spcBef>
                <a:spcPts val="115"/>
              </a:spcBef>
            </a:pPr>
            <a:r>
              <a:rPr sz="1450" dirty="0" err="1">
                <a:solidFill>
                  <a:srgbClr val="39393A"/>
                </a:solidFill>
                <a:latin typeface="Calibri Light"/>
                <a:cs typeface="Calibri Light"/>
              </a:rPr>
              <a:t>Catàleg</a:t>
            </a:r>
            <a:r>
              <a:rPr sz="1450" spc="204" dirty="0">
                <a:solidFill>
                  <a:srgbClr val="39393A"/>
                </a:solidFill>
                <a:latin typeface="Calibri Light"/>
                <a:cs typeface="Calibri Light"/>
              </a:rPr>
              <a:t> </a:t>
            </a:r>
            <a:r>
              <a:rPr lang="ca-ES" sz="1450" dirty="0">
                <a:solidFill>
                  <a:srgbClr val="39393A"/>
                </a:solidFill>
                <a:latin typeface="Calibri Light"/>
                <a:cs typeface="Calibri Light"/>
              </a:rPr>
              <a:t>2027</a:t>
            </a:r>
            <a:endParaRPr sz="1450" dirty="0">
              <a:latin typeface="Calibri Light"/>
              <a:cs typeface="Calibri Light"/>
            </a:endParaRPr>
          </a:p>
          <a:p>
            <a:pPr marL="12700">
              <a:lnSpc>
                <a:spcPts val="1670"/>
              </a:lnSpc>
            </a:pPr>
            <a:r>
              <a:rPr lang="ca-ES" sz="1450" dirty="0">
                <a:solidFill>
                  <a:srgbClr val="39393A"/>
                </a:solidFill>
                <a:latin typeface="Calibri Light"/>
                <a:cs typeface="Calibri Light"/>
              </a:rPr>
              <a:t>Memòria democràtica</a:t>
            </a:r>
            <a:endParaRPr sz="1450" dirty="0">
              <a:latin typeface="Calibri Light"/>
              <a:cs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171400235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765D270E-D832-B533-A3B4-FF4B313D04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>
            <a:extLst>
              <a:ext uri="{FF2B5EF4-FFF2-40B4-BE49-F238E27FC236}">
                <a16:creationId xmlns:a16="http://schemas.microsoft.com/office/drawing/2014/main" id="{9EAE9CEF-7C79-5F28-9BC0-B12CFD63D9AF}"/>
              </a:ext>
            </a:extLst>
          </p:cNvPr>
          <p:cNvGrpSpPr/>
          <p:nvPr/>
        </p:nvGrpSpPr>
        <p:grpSpPr>
          <a:xfrm>
            <a:off x="0" y="0"/>
            <a:ext cx="3493135" cy="6858000"/>
            <a:chOff x="0" y="0"/>
            <a:chExt cx="3493135" cy="6858000"/>
          </a:xfrm>
        </p:grpSpPr>
        <p:pic>
          <p:nvPicPr>
            <p:cNvPr id="3" name="object 3">
              <a:extLst>
                <a:ext uri="{FF2B5EF4-FFF2-40B4-BE49-F238E27FC236}">
                  <a16:creationId xmlns:a16="http://schemas.microsoft.com/office/drawing/2014/main" id="{A06FEA2A-C427-E213-2F64-9DDDC91FBA06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38200" y="333743"/>
              <a:ext cx="1331722" cy="442099"/>
            </a:xfrm>
            <a:prstGeom prst="rect">
              <a:avLst/>
            </a:prstGeom>
          </p:spPr>
        </p:pic>
        <p:sp>
          <p:nvSpPr>
            <p:cNvPr id="4" name="object 4">
              <a:extLst>
                <a:ext uri="{FF2B5EF4-FFF2-40B4-BE49-F238E27FC236}">
                  <a16:creationId xmlns:a16="http://schemas.microsoft.com/office/drawing/2014/main" id="{C7E42E26-441C-199C-8A13-408817F1FCCE}"/>
                </a:ext>
              </a:extLst>
            </p:cNvPr>
            <p:cNvSpPr/>
            <p:nvPr/>
          </p:nvSpPr>
          <p:spPr>
            <a:xfrm>
              <a:off x="0" y="0"/>
              <a:ext cx="3244215" cy="6858000"/>
            </a:xfrm>
            <a:custGeom>
              <a:avLst/>
              <a:gdLst/>
              <a:ahLst/>
              <a:cxnLst/>
              <a:rect l="l" t="t" r="r" b="b"/>
              <a:pathLst>
                <a:path w="3244215" h="6858000">
                  <a:moveTo>
                    <a:pt x="3243961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3243961" y="6858000"/>
                  </a:lnTo>
                  <a:lnTo>
                    <a:pt x="3243961" y="0"/>
                  </a:lnTo>
                  <a:close/>
                </a:path>
              </a:pathLst>
            </a:custGeom>
            <a:solidFill>
              <a:srgbClr val="39393A">
                <a:alpha val="470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>
              <a:extLst>
                <a:ext uri="{FF2B5EF4-FFF2-40B4-BE49-F238E27FC236}">
                  <a16:creationId xmlns:a16="http://schemas.microsoft.com/office/drawing/2014/main" id="{1BF373D2-6EA9-5C91-CFC4-7C119AC4CF18}"/>
                </a:ext>
              </a:extLst>
            </p:cNvPr>
            <p:cNvSpPr/>
            <p:nvPr/>
          </p:nvSpPr>
          <p:spPr>
            <a:xfrm>
              <a:off x="2994786" y="3178682"/>
              <a:ext cx="498475" cy="501015"/>
            </a:xfrm>
            <a:custGeom>
              <a:avLst/>
              <a:gdLst/>
              <a:ahLst/>
              <a:cxnLst/>
              <a:rect l="l" t="t" r="r" b="b"/>
              <a:pathLst>
                <a:path w="498475" h="501014">
                  <a:moveTo>
                    <a:pt x="249174" y="0"/>
                  </a:moveTo>
                  <a:lnTo>
                    <a:pt x="204337" y="4215"/>
                  </a:lnTo>
                  <a:lnTo>
                    <a:pt x="162156" y="15968"/>
                  </a:lnTo>
                  <a:lnTo>
                    <a:pt x="123331" y="34558"/>
                  </a:lnTo>
                  <a:lnTo>
                    <a:pt x="88560" y="59281"/>
                  </a:lnTo>
                  <a:lnTo>
                    <a:pt x="58543" y="89435"/>
                  </a:lnTo>
                  <a:lnTo>
                    <a:pt x="33979" y="124318"/>
                  </a:lnTo>
                  <a:lnTo>
                    <a:pt x="15568" y="163228"/>
                  </a:lnTo>
                  <a:lnTo>
                    <a:pt x="4008" y="205461"/>
                  </a:lnTo>
                  <a:lnTo>
                    <a:pt x="0" y="250316"/>
                  </a:lnTo>
                  <a:lnTo>
                    <a:pt x="4008" y="295172"/>
                  </a:lnTo>
                  <a:lnTo>
                    <a:pt x="15568" y="337405"/>
                  </a:lnTo>
                  <a:lnTo>
                    <a:pt x="33979" y="376315"/>
                  </a:lnTo>
                  <a:lnTo>
                    <a:pt x="58543" y="411198"/>
                  </a:lnTo>
                  <a:lnTo>
                    <a:pt x="88560" y="441352"/>
                  </a:lnTo>
                  <a:lnTo>
                    <a:pt x="123331" y="466075"/>
                  </a:lnTo>
                  <a:lnTo>
                    <a:pt x="162156" y="484665"/>
                  </a:lnTo>
                  <a:lnTo>
                    <a:pt x="204337" y="496418"/>
                  </a:lnTo>
                  <a:lnTo>
                    <a:pt x="249174" y="500633"/>
                  </a:lnTo>
                  <a:lnTo>
                    <a:pt x="294010" y="496418"/>
                  </a:lnTo>
                  <a:lnTo>
                    <a:pt x="336191" y="484665"/>
                  </a:lnTo>
                  <a:lnTo>
                    <a:pt x="375016" y="466075"/>
                  </a:lnTo>
                  <a:lnTo>
                    <a:pt x="409787" y="441352"/>
                  </a:lnTo>
                  <a:lnTo>
                    <a:pt x="439804" y="411198"/>
                  </a:lnTo>
                  <a:lnTo>
                    <a:pt x="464368" y="376315"/>
                  </a:lnTo>
                  <a:lnTo>
                    <a:pt x="482779" y="337405"/>
                  </a:lnTo>
                  <a:lnTo>
                    <a:pt x="494339" y="295172"/>
                  </a:lnTo>
                  <a:lnTo>
                    <a:pt x="498348" y="250316"/>
                  </a:lnTo>
                  <a:lnTo>
                    <a:pt x="494339" y="205461"/>
                  </a:lnTo>
                  <a:lnTo>
                    <a:pt x="482779" y="163228"/>
                  </a:lnTo>
                  <a:lnTo>
                    <a:pt x="464368" y="124318"/>
                  </a:lnTo>
                  <a:lnTo>
                    <a:pt x="439804" y="89435"/>
                  </a:lnTo>
                  <a:lnTo>
                    <a:pt x="409787" y="59281"/>
                  </a:lnTo>
                  <a:lnTo>
                    <a:pt x="375016" y="34558"/>
                  </a:lnTo>
                  <a:lnTo>
                    <a:pt x="336191" y="15968"/>
                  </a:lnTo>
                  <a:lnTo>
                    <a:pt x="294010" y="4215"/>
                  </a:lnTo>
                  <a:lnTo>
                    <a:pt x="249174" y="0"/>
                  </a:lnTo>
                  <a:close/>
                </a:path>
              </a:pathLst>
            </a:custGeom>
            <a:solidFill>
              <a:srgbClr val="00AF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>
              <a:extLst>
                <a:ext uri="{FF2B5EF4-FFF2-40B4-BE49-F238E27FC236}">
                  <a16:creationId xmlns:a16="http://schemas.microsoft.com/office/drawing/2014/main" id="{4B2AB4CD-BF6E-C836-913F-633BC5C4D67F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120770" y="3342766"/>
              <a:ext cx="246380" cy="170434"/>
            </a:xfrm>
            <a:prstGeom prst="rect">
              <a:avLst/>
            </a:prstGeom>
          </p:spPr>
        </p:pic>
      </p:grpSp>
      <p:pic>
        <p:nvPicPr>
          <p:cNvPr id="15" name="object 15">
            <a:extLst>
              <a:ext uri="{FF2B5EF4-FFF2-40B4-BE49-F238E27FC236}">
                <a16:creationId xmlns:a16="http://schemas.microsoft.com/office/drawing/2014/main" id="{8FE22B6C-BD7E-FF17-C3E6-94560BCD33E7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52398" y="4466716"/>
            <a:ext cx="920889" cy="990600"/>
          </a:xfrm>
          <a:prstGeom prst="rect">
            <a:avLst/>
          </a:prstGeom>
        </p:spPr>
      </p:pic>
      <p:sp>
        <p:nvSpPr>
          <p:cNvPr id="18" name="QuadreDeText 17">
            <a:extLst>
              <a:ext uri="{FF2B5EF4-FFF2-40B4-BE49-F238E27FC236}">
                <a16:creationId xmlns:a16="http://schemas.microsoft.com/office/drawing/2014/main" id="{063A2730-A7BC-085E-C41B-1366CB714751}"/>
              </a:ext>
            </a:extLst>
          </p:cNvPr>
          <p:cNvSpPr txBox="1"/>
          <p:nvPr/>
        </p:nvSpPr>
        <p:spPr>
          <a:xfrm>
            <a:off x="4915660" y="7010400"/>
            <a:ext cx="751187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00B0F0"/>
              </a:buClr>
            </a:pPr>
            <a:br>
              <a:rPr lang="ca-ES" sz="1200" dirty="0"/>
            </a:br>
            <a:endParaRPr lang="ca-E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object 7">
            <a:extLst>
              <a:ext uri="{FF2B5EF4-FFF2-40B4-BE49-F238E27FC236}">
                <a16:creationId xmlns:a16="http://schemas.microsoft.com/office/drawing/2014/main" id="{A056F050-1FA2-71A3-6E94-2B2DF3FE9BAD}"/>
              </a:ext>
            </a:extLst>
          </p:cNvPr>
          <p:cNvSpPr txBox="1">
            <a:spLocks/>
          </p:cNvSpPr>
          <p:nvPr/>
        </p:nvSpPr>
        <p:spPr>
          <a:xfrm>
            <a:off x="4915660" y="533400"/>
            <a:ext cx="6757925" cy="938719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>
            <a:lvl1pPr>
              <a:defRPr sz="3000" b="0" i="0">
                <a:solidFill>
                  <a:schemeClr val="tx1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2700">
              <a:spcBef>
                <a:spcPts val="120"/>
              </a:spcBef>
            </a:pPr>
            <a:r>
              <a:rPr lang="ca-ES" dirty="0">
                <a:latin typeface="Calibri Light"/>
                <a:cs typeface="Calibri Light"/>
              </a:rPr>
              <a:t>Exposicions itinerants en matèria de memòria democràtica</a:t>
            </a:r>
          </a:p>
        </p:txBody>
      </p:sp>
      <p:sp>
        <p:nvSpPr>
          <p:cNvPr id="17" name="object 11">
            <a:extLst>
              <a:ext uri="{FF2B5EF4-FFF2-40B4-BE49-F238E27FC236}">
                <a16:creationId xmlns:a16="http://schemas.microsoft.com/office/drawing/2014/main" id="{D3704A8B-875F-4A7E-DB80-A7CF4A659716}"/>
              </a:ext>
            </a:extLst>
          </p:cNvPr>
          <p:cNvSpPr/>
          <p:nvPr/>
        </p:nvSpPr>
        <p:spPr>
          <a:xfrm>
            <a:off x="3979164" y="1503731"/>
            <a:ext cx="7501890" cy="0"/>
          </a:xfrm>
          <a:custGeom>
            <a:avLst/>
            <a:gdLst/>
            <a:ahLst/>
            <a:cxnLst/>
            <a:rect l="l" t="t" r="r" b="b"/>
            <a:pathLst>
              <a:path w="7501890">
                <a:moveTo>
                  <a:pt x="0" y="0"/>
                </a:moveTo>
                <a:lnTo>
                  <a:pt x="7501636" y="0"/>
                </a:lnTo>
              </a:path>
            </a:pathLst>
          </a:custGeom>
          <a:ln w="63500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13">
            <a:extLst>
              <a:ext uri="{FF2B5EF4-FFF2-40B4-BE49-F238E27FC236}">
                <a16:creationId xmlns:a16="http://schemas.microsoft.com/office/drawing/2014/main" id="{DC2F38E2-6296-2F00-A2B9-F4095C1C3220}"/>
              </a:ext>
            </a:extLst>
          </p:cNvPr>
          <p:cNvSpPr/>
          <p:nvPr/>
        </p:nvSpPr>
        <p:spPr>
          <a:xfrm>
            <a:off x="4057141" y="640131"/>
            <a:ext cx="667385" cy="667385"/>
          </a:xfrm>
          <a:custGeom>
            <a:avLst/>
            <a:gdLst/>
            <a:ahLst/>
            <a:cxnLst/>
            <a:rect l="l" t="t" r="r" b="b"/>
            <a:pathLst>
              <a:path w="667385" h="667385">
                <a:moveTo>
                  <a:pt x="333629" y="0"/>
                </a:moveTo>
                <a:lnTo>
                  <a:pt x="280900" y="4110"/>
                </a:lnTo>
                <a:lnTo>
                  <a:pt x="230196" y="16243"/>
                </a:lnTo>
                <a:lnTo>
                  <a:pt x="182259" y="36100"/>
                </a:lnTo>
                <a:lnTo>
                  <a:pt x="137833" y="63382"/>
                </a:lnTo>
                <a:lnTo>
                  <a:pt x="97662" y="97789"/>
                </a:lnTo>
                <a:lnTo>
                  <a:pt x="63287" y="137959"/>
                </a:lnTo>
                <a:lnTo>
                  <a:pt x="36050" y="182378"/>
                </a:lnTo>
                <a:lnTo>
                  <a:pt x="16226" y="230295"/>
                </a:lnTo>
                <a:lnTo>
                  <a:pt x="4108" y="280962"/>
                </a:lnTo>
                <a:lnTo>
                  <a:pt x="0" y="333628"/>
                </a:lnTo>
                <a:lnTo>
                  <a:pt x="4109" y="386357"/>
                </a:lnTo>
                <a:lnTo>
                  <a:pt x="16235" y="437061"/>
                </a:lnTo>
                <a:lnTo>
                  <a:pt x="36073" y="484998"/>
                </a:lnTo>
                <a:lnTo>
                  <a:pt x="63317" y="529424"/>
                </a:lnTo>
                <a:lnTo>
                  <a:pt x="97662" y="569595"/>
                </a:lnTo>
                <a:lnTo>
                  <a:pt x="137833" y="603940"/>
                </a:lnTo>
                <a:lnTo>
                  <a:pt x="182259" y="631184"/>
                </a:lnTo>
                <a:lnTo>
                  <a:pt x="230196" y="651022"/>
                </a:lnTo>
                <a:lnTo>
                  <a:pt x="280900" y="663148"/>
                </a:lnTo>
                <a:lnTo>
                  <a:pt x="333629" y="667258"/>
                </a:lnTo>
                <a:lnTo>
                  <a:pt x="386307" y="663148"/>
                </a:lnTo>
                <a:lnTo>
                  <a:pt x="436998" y="651022"/>
                </a:lnTo>
                <a:lnTo>
                  <a:pt x="445947" y="647319"/>
                </a:lnTo>
                <a:lnTo>
                  <a:pt x="333629" y="647319"/>
                </a:lnTo>
                <a:lnTo>
                  <a:pt x="284062" y="643450"/>
                </a:lnTo>
                <a:lnTo>
                  <a:pt x="236409" y="632034"/>
                </a:lnTo>
                <a:lnTo>
                  <a:pt x="191366" y="613358"/>
                </a:lnTo>
                <a:lnTo>
                  <a:pt x="149627" y="587708"/>
                </a:lnTo>
                <a:lnTo>
                  <a:pt x="111887" y="555371"/>
                </a:lnTo>
                <a:lnTo>
                  <a:pt x="79549" y="517630"/>
                </a:lnTo>
                <a:lnTo>
                  <a:pt x="53899" y="475891"/>
                </a:lnTo>
                <a:lnTo>
                  <a:pt x="35223" y="430848"/>
                </a:lnTo>
                <a:lnTo>
                  <a:pt x="23807" y="383195"/>
                </a:lnTo>
                <a:lnTo>
                  <a:pt x="19938" y="333628"/>
                </a:lnTo>
                <a:lnTo>
                  <a:pt x="23807" y="284111"/>
                </a:lnTo>
                <a:lnTo>
                  <a:pt x="35223" y="236464"/>
                </a:lnTo>
                <a:lnTo>
                  <a:pt x="53899" y="191403"/>
                </a:lnTo>
                <a:lnTo>
                  <a:pt x="79549" y="149639"/>
                </a:lnTo>
                <a:lnTo>
                  <a:pt x="111887" y="111887"/>
                </a:lnTo>
                <a:lnTo>
                  <a:pt x="149627" y="79611"/>
                </a:lnTo>
                <a:lnTo>
                  <a:pt x="191366" y="53999"/>
                </a:lnTo>
                <a:lnTo>
                  <a:pt x="236409" y="35342"/>
                </a:lnTo>
                <a:lnTo>
                  <a:pt x="284062" y="23933"/>
                </a:lnTo>
                <a:lnTo>
                  <a:pt x="333629" y="20065"/>
                </a:lnTo>
                <a:lnTo>
                  <a:pt x="446225" y="20065"/>
                </a:lnTo>
                <a:lnTo>
                  <a:pt x="436998" y="16243"/>
                </a:lnTo>
                <a:lnTo>
                  <a:pt x="386307" y="4110"/>
                </a:lnTo>
                <a:lnTo>
                  <a:pt x="333629" y="0"/>
                </a:lnTo>
                <a:close/>
              </a:path>
              <a:path w="667385" h="667385">
                <a:moveTo>
                  <a:pt x="446225" y="20065"/>
                </a:moveTo>
                <a:lnTo>
                  <a:pt x="333629" y="20065"/>
                </a:lnTo>
                <a:lnTo>
                  <a:pt x="383146" y="23933"/>
                </a:lnTo>
                <a:lnTo>
                  <a:pt x="430793" y="35342"/>
                </a:lnTo>
                <a:lnTo>
                  <a:pt x="475854" y="53999"/>
                </a:lnTo>
                <a:lnTo>
                  <a:pt x="517618" y="79611"/>
                </a:lnTo>
                <a:lnTo>
                  <a:pt x="555371" y="111887"/>
                </a:lnTo>
                <a:lnTo>
                  <a:pt x="587646" y="149639"/>
                </a:lnTo>
                <a:lnTo>
                  <a:pt x="613258" y="191403"/>
                </a:lnTo>
                <a:lnTo>
                  <a:pt x="631915" y="236464"/>
                </a:lnTo>
                <a:lnTo>
                  <a:pt x="643324" y="284111"/>
                </a:lnTo>
                <a:lnTo>
                  <a:pt x="647192" y="333628"/>
                </a:lnTo>
                <a:lnTo>
                  <a:pt x="643324" y="383195"/>
                </a:lnTo>
                <a:lnTo>
                  <a:pt x="631915" y="430848"/>
                </a:lnTo>
                <a:lnTo>
                  <a:pt x="613258" y="475891"/>
                </a:lnTo>
                <a:lnTo>
                  <a:pt x="587646" y="517630"/>
                </a:lnTo>
                <a:lnTo>
                  <a:pt x="555371" y="555371"/>
                </a:lnTo>
                <a:lnTo>
                  <a:pt x="517618" y="587708"/>
                </a:lnTo>
                <a:lnTo>
                  <a:pt x="475854" y="613358"/>
                </a:lnTo>
                <a:lnTo>
                  <a:pt x="430793" y="632034"/>
                </a:lnTo>
                <a:lnTo>
                  <a:pt x="383146" y="643450"/>
                </a:lnTo>
                <a:lnTo>
                  <a:pt x="333629" y="647319"/>
                </a:lnTo>
                <a:lnTo>
                  <a:pt x="445947" y="647319"/>
                </a:lnTo>
                <a:lnTo>
                  <a:pt x="484934" y="631184"/>
                </a:lnTo>
                <a:lnTo>
                  <a:pt x="529347" y="603940"/>
                </a:lnTo>
                <a:lnTo>
                  <a:pt x="569468" y="569595"/>
                </a:lnTo>
                <a:lnTo>
                  <a:pt x="603875" y="529424"/>
                </a:lnTo>
                <a:lnTo>
                  <a:pt x="631157" y="484998"/>
                </a:lnTo>
                <a:lnTo>
                  <a:pt x="651014" y="437061"/>
                </a:lnTo>
                <a:lnTo>
                  <a:pt x="663147" y="386357"/>
                </a:lnTo>
                <a:lnTo>
                  <a:pt x="667258" y="333628"/>
                </a:lnTo>
                <a:lnTo>
                  <a:pt x="663147" y="280962"/>
                </a:lnTo>
                <a:lnTo>
                  <a:pt x="651014" y="230295"/>
                </a:lnTo>
                <a:lnTo>
                  <a:pt x="631157" y="182378"/>
                </a:lnTo>
                <a:lnTo>
                  <a:pt x="603875" y="137959"/>
                </a:lnTo>
                <a:lnTo>
                  <a:pt x="569468" y="97789"/>
                </a:lnTo>
                <a:lnTo>
                  <a:pt x="529347" y="63382"/>
                </a:lnTo>
                <a:lnTo>
                  <a:pt x="484934" y="36100"/>
                </a:lnTo>
                <a:lnTo>
                  <a:pt x="446225" y="20065"/>
                </a:lnTo>
                <a:close/>
              </a:path>
            </a:pathLst>
          </a:custGeom>
          <a:solidFill>
            <a:srgbClr val="00AFE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Picture 8" descr="picto Recurs material">
            <a:extLst>
              <a:ext uri="{FF2B5EF4-FFF2-40B4-BE49-F238E27FC236}">
                <a16:creationId xmlns:a16="http://schemas.microsoft.com/office/drawing/2014/main" id="{24FA3AE3-099E-264E-12D0-7A64760044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0808" y="751260"/>
            <a:ext cx="400050" cy="400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object 8">
            <a:extLst>
              <a:ext uri="{FF2B5EF4-FFF2-40B4-BE49-F238E27FC236}">
                <a16:creationId xmlns:a16="http://schemas.microsoft.com/office/drawing/2014/main" id="{1DC7F4B7-230C-89E2-03ED-2C14827BA76D}"/>
              </a:ext>
            </a:extLst>
          </p:cNvPr>
          <p:cNvSpPr txBox="1"/>
          <p:nvPr/>
        </p:nvSpPr>
        <p:spPr>
          <a:xfrm>
            <a:off x="4668398" y="2279088"/>
            <a:ext cx="7529195" cy="32124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lvl="1">
              <a:spcBef>
                <a:spcPts val="795"/>
              </a:spcBef>
              <a:buClr>
                <a:srgbClr val="00AFEF"/>
              </a:buClr>
              <a:tabLst>
                <a:tab pos="354965" algn="l"/>
              </a:tabLst>
            </a:pPr>
            <a:r>
              <a:rPr lang="es-ES" sz="2000" dirty="0">
                <a:solidFill>
                  <a:srgbClr val="00B0F0"/>
                </a:solidFill>
                <a:latin typeface="+mj-lt"/>
              </a:rPr>
              <a:t>LA SEGONA REPÚBLICA I EL MUNICIPALISME</a:t>
            </a:r>
            <a:endParaRPr lang="es-ES" sz="2000" dirty="0">
              <a:solidFill>
                <a:srgbClr val="00B0F0"/>
              </a:solidFill>
              <a:latin typeface="+mj-lt"/>
              <a:cs typeface="Calibri Light"/>
            </a:endParaRPr>
          </a:p>
        </p:txBody>
      </p:sp>
      <p:sp>
        <p:nvSpPr>
          <p:cNvPr id="16" name="object 5">
            <a:extLst>
              <a:ext uri="{FF2B5EF4-FFF2-40B4-BE49-F238E27FC236}">
                <a16:creationId xmlns:a16="http://schemas.microsoft.com/office/drawing/2014/main" id="{3930C758-6008-1D46-D839-9F0D6E9D3BEB}"/>
              </a:ext>
            </a:extLst>
          </p:cNvPr>
          <p:cNvSpPr/>
          <p:nvPr/>
        </p:nvSpPr>
        <p:spPr>
          <a:xfrm>
            <a:off x="4057141" y="2242185"/>
            <a:ext cx="498475" cy="501015"/>
          </a:xfrm>
          <a:custGeom>
            <a:avLst/>
            <a:gdLst/>
            <a:ahLst/>
            <a:cxnLst/>
            <a:rect l="l" t="t" r="r" b="b"/>
            <a:pathLst>
              <a:path w="498475" h="501014">
                <a:moveTo>
                  <a:pt x="249174" y="0"/>
                </a:moveTo>
                <a:lnTo>
                  <a:pt x="204337" y="4215"/>
                </a:lnTo>
                <a:lnTo>
                  <a:pt x="162156" y="15968"/>
                </a:lnTo>
                <a:lnTo>
                  <a:pt x="123331" y="34558"/>
                </a:lnTo>
                <a:lnTo>
                  <a:pt x="88560" y="59281"/>
                </a:lnTo>
                <a:lnTo>
                  <a:pt x="58543" y="89435"/>
                </a:lnTo>
                <a:lnTo>
                  <a:pt x="33979" y="124318"/>
                </a:lnTo>
                <a:lnTo>
                  <a:pt x="15568" y="163228"/>
                </a:lnTo>
                <a:lnTo>
                  <a:pt x="4008" y="205461"/>
                </a:lnTo>
                <a:lnTo>
                  <a:pt x="0" y="250316"/>
                </a:lnTo>
                <a:lnTo>
                  <a:pt x="4008" y="295172"/>
                </a:lnTo>
                <a:lnTo>
                  <a:pt x="15568" y="337405"/>
                </a:lnTo>
                <a:lnTo>
                  <a:pt x="33979" y="376315"/>
                </a:lnTo>
                <a:lnTo>
                  <a:pt x="58543" y="411198"/>
                </a:lnTo>
                <a:lnTo>
                  <a:pt x="88560" y="441352"/>
                </a:lnTo>
                <a:lnTo>
                  <a:pt x="123331" y="466075"/>
                </a:lnTo>
                <a:lnTo>
                  <a:pt x="162156" y="484665"/>
                </a:lnTo>
                <a:lnTo>
                  <a:pt x="204337" y="496418"/>
                </a:lnTo>
                <a:lnTo>
                  <a:pt x="249174" y="500633"/>
                </a:lnTo>
                <a:lnTo>
                  <a:pt x="294010" y="496418"/>
                </a:lnTo>
                <a:lnTo>
                  <a:pt x="336191" y="484665"/>
                </a:lnTo>
                <a:lnTo>
                  <a:pt x="375016" y="466075"/>
                </a:lnTo>
                <a:lnTo>
                  <a:pt x="409787" y="441352"/>
                </a:lnTo>
                <a:lnTo>
                  <a:pt x="439804" y="411198"/>
                </a:lnTo>
                <a:lnTo>
                  <a:pt x="464368" y="376315"/>
                </a:lnTo>
                <a:lnTo>
                  <a:pt x="482779" y="337405"/>
                </a:lnTo>
                <a:lnTo>
                  <a:pt x="494339" y="295172"/>
                </a:lnTo>
                <a:lnTo>
                  <a:pt x="498348" y="250316"/>
                </a:lnTo>
                <a:lnTo>
                  <a:pt x="494339" y="205461"/>
                </a:lnTo>
                <a:lnTo>
                  <a:pt x="482779" y="163228"/>
                </a:lnTo>
                <a:lnTo>
                  <a:pt x="464368" y="124318"/>
                </a:lnTo>
                <a:lnTo>
                  <a:pt x="439804" y="89435"/>
                </a:lnTo>
                <a:lnTo>
                  <a:pt x="409787" y="59281"/>
                </a:lnTo>
                <a:lnTo>
                  <a:pt x="375016" y="34558"/>
                </a:lnTo>
                <a:lnTo>
                  <a:pt x="336191" y="15968"/>
                </a:lnTo>
                <a:lnTo>
                  <a:pt x="294010" y="4215"/>
                </a:lnTo>
                <a:lnTo>
                  <a:pt x="249174" y="0"/>
                </a:lnTo>
                <a:close/>
              </a:path>
            </a:pathLst>
          </a:custGeom>
          <a:solidFill>
            <a:srgbClr val="00AFE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1" name="object 9">
            <a:extLst>
              <a:ext uri="{FF2B5EF4-FFF2-40B4-BE49-F238E27FC236}">
                <a16:creationId xmlns:a16="http://schemas.microsoft.com/office/drawing/2014/main" id="{A21C40CC-33D5-A4DC-A800-08CE4967B821}"/>
              </a:ext>
            </a:extLst>
          </p:cNvPr>
          <p:cNvSpPr txBox="1"/>
          <p:nvPr/>
        </p:nvSpPr>
        <p:spPr>
          <a:xfrm>
            <a:off x="730097" y="5659932"/>
            <a:ext cx="1784503" cy="450764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ts val="1670"/>
              </a:lnSpc>
              <a:spcBef>
                <a:spcPts val="115"/>
              </a:spcBef>
            </a:pPr>
            <a:r>
              <a:rPr sz="1450" dirty="0" err="1">
                <a:solidFill>
                  <a:srgbClr val="39393A"/>
                </a:solidFill>
                <a:latin typeface="Calibri Light"/>
                <a:cs typeface="Calibri Light"/>
              </a:rPr>
              <a:t>Catàleg</a:t>
            </a:r>
            <a:r>
              <a:rPr sz="1450" spc="204" dirty="0">
                <a:solidFill>
                  <a:srgbClr val="39393A"/>
                </a:solidFill>
                <a:latin typeface="Calibri Light"/>
                <a:cs typeface="Calibri Light"/>
              </a:rPr>
              <a:t> </a:t>
            </a:r>
            <a:r>
              <a:rPr lang="ca-ES" sz="1450" dirty="0">
                <a:solidFill>
                  <a:srgbClr val="39393A"/>
                </a:solidFill>
                <a:latin typeface="Calibri Light"/>
                <a:cs typeface="Calibri Light"/>
              </a:rPr>
              <a:t>2027</a:t>
            </a:r>
            <a:endParaRPr sz="1450" dirty="0">
              <a:latin typeface="Calibri Light"/>
              <a:cs typeface="Calibri Light"/>
            </a:endParaRPr>
          </a:p>
          <a:p>
            <a:pPr marL="12700">
              <a:lnSpc>
                <a:spcPts val="1670"/>
              </a:lnSpc>
            </a:pPr>
            <a:r>
              <a:rPr lang="ca-ES" sz="1450" dirty="0">
                <a:solidFill>
                  <a:srgbClr val="39393A"/>
                </a:solidFill>
                <a:latin typeface="Calibri Light"/>
                <a:cs typeface="Calibri Light"/>
              </a:rPr>
              <a:t>Memòria democràtica</a:t>
            </a:r>
            <a:endParaRPr sz="1450" dirty="0">
              <a:latin typeface="Calibri Light"/>
              <a:cs typeface="Calibri Light"/>
            </a:endParaRPr>
          </a:p>
        </p:txBody>
      </p:sp>
      <p:sp>
        <p:nvSpPr>
          <p:cNvPr id="19" name="object 8">
            <a:extLst>
              <a:ext uri="{FF2B5EF4-FFF2-40B4-BE49-F238E27FC236}">
                <a16:creationId xmlns:a16="http://schemas.microsoft.com/office/drawing/2014/main" id="{E5E6DA23-545F-8081-D79E-BCCDAB20764E}"/>
              </a:ext>
            </a:extLst>
          </p:cNvPr>
          <p:cNvSpPr txBox="1"/>
          <p:nvPr/>
        </p:nvSpPr>
        <p:spPr>
          <a:xfrm>
            <a:off x="4726057" y="3948791"/>
            <a:ext cx="7529195" cy="32124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lvl="1">
              <a:spcBef>
                <a:spcPts val="795"/>
              </a:spcBef>
              <a:buClr>
                <a:srgbClr val="00AFEF"/>
              </a:buClr>
              <a:tabLst>
                <a:tab pos="354965" algn="l"/>
              </a:tabLst>
            </a:pPr>
            <a:r>
              <a:rPr lang="ca-ES" sz="2000" dirty="0">
                <a:solidFill>
                  <a:srgbClr val="00B0F0"/>
                </a:solidFill>
                <a:latin typeface="+mj-lt"/>
              </a:rPr>
              <a:t>ÈXODE EN TEMPS DE GUERRA. LA DESBANDÁ I ELS EXILIS</a:t>
            </a:r>
            <a:endParaRPr lang="es-ES" sz="2000" dirty="0">
              <a:solidFill>
                <a:srgbClr val="00B0F0"/>
              </a:solidFill>
              <a:latin typeface="+mj-lt"/>
              <a:cs typeface="Calibri Light"/>
            </a:endParaRPr>
          </a:p>
        </p:txBody>
      </p:sp>
      <p:sp>
        <p:nvSpPr>
          <p:cNvPr id="22" name="object 5">
            <a:extLst>
              <a:ext uri="{FF2B5EF4-FFF2-40B4-BE49-F238E27FC236}">
                <a16:creationId xmlns:a16="http://schemas.microsoft.com/office/drawing/2014/main" id="{3A705577-F0F0-E4E5-B38A-F4F5A5CAE4C7}"/>
              </a:ext>
            </a:extLst>
          </p:cNvPr>
          <p:cNvSpPr/>
          <p:nvPr/>
        </p:nvSpPr>
        <p:spPr>
          <a:xfrm>
            <a:off x="4114800" y="3858905"/>
            <a:ext cx="498475" cy="501015"/>
          </a:xfrm>
          <a:custGeom>
            <a:avLst/>
            <a:gdLst/>
            <a:ahLst/>
            <a:cxnLst/>
            <a:rect l="l" t="t" r="r" b="b"/>
            <a:pathLst>
              <a:path w="498475" h="501014">
                <a:moveTo>
                  <a:pt x="249174" y="0"/>
                </a:moveTo>
                <a:lnTo>
                  <a:pt x="204337" y="4215"/>
                </a:lnTo>
                <a:lnTo>
                  <a:pt x="162156" y="15968"/>
                </a:lnTo>
                <a:lnTo>
                  <a:pt x="123331" y="34558"/>
                </a:lnTo>
                <a:lnTo>
                  <a:pt x="88560" y="59281"/>
                </a:lnTo>
                <a:lnTo>
                  <a:pt x="58543" y="89435"/>
                </a:lnTo>
                <a:lnTo>
                  <a:pt x="33979" y="124318"/>
                </a:lnTo>
                <a:lnTo>
                  <a:pt x="15568" y="163228"/>
                </a:lnTo>
                <a:lnTo>
                  <a:pt x="4008" y="205461"/>
                </a:lnTo>
                <a:lnTo>
                  <a:pt x="0" y="250316"/>
                </a:lnTo>
                <a:lnTo>
                  <a:pt x="4008" y="295172"/>
                </a:lnTo>
                <a:lnTo>
                  <a:pt x="15568" y="337405"/>
                </a:lnTo>
                <a:lnTo>
                  <a:pt x="33979" y="376315"/>
                </a:lnTo>
                <a:lnTo>
                  <a:pt x="58543" y="411198"/>
                </a:lnTo>
                <a:lnTo>
                  <a:pt x="88560" y="441352"/>
                </a:lnTo>
                <a:lnTo>
                  <a:pt x="123331" y="466075"/>
                </a:lnTo>
                <a:lnTo>
                  <a:pt x="162156" y="484665"/>
                </a:lnTo>
                <a:lnTo>
                  <a:pt x="204337" y="496418"/>
                </a:lnTo>
                <a:lnTo>
                  <a:pt x="249174" y="500633"/>
                </a:lnTo>
                <a:lnTo>
                  <a:pt x="294010" y="496418"/>
                </a:lnTo>
                <a:lnTo>
                  <a:pt x="336191" y="484665"/>
                </a:lnTo>
                <a:lnTo>
                  <a:pt x="375016" y="466075"/>
                </a:lnTo>
                <a:lnTo>
                  <a:pt x="409787" y="441352"/>
                </a:lnTo>
                <a:lnTo>
                  <a:pt x="439804" y="411198"/>
                </a:lnTo>
                <a:lnTo>
                  <a:pt x="464368" y="376315"/>
                </a:lnTo>
                <a:lnTo>
                  <a:pt x="482779" y="337405"/>
                </a:lnTo>
                <a:lnTo>
                  <a:pt x="494339" y="295172"/>
                </a:lnTo>
                <a:lnTo>
                  <a:pt x="498348" y="250316"/>
                </a:lnTo>
                <a:lnTo>
                  <a:pt x="494339" y="205461"/>
                </a:lnTo>
                <a:lnTo>
                  <a:pt x="482779" y="163228"/>
                </a:lnTo>
                <a:lnTo>
                  <a:pt x="464368" y="124318"/>
                </a:lnTo>
                <a:lnTo>
                  <a:pt x="439804" y="89435"/>
                </a:lnTo>
                <a:lnTo>
                  <a:pt x="409787" y="59281"/>
                </a:lnTo>
                <a:lnTo>
                  <a:pt x="375016" y="34558"/>
                </a:lnTo>
                <a:lnTo>
                  <a:pt x="336191" y="15968"/>
                </a:lnTo>
                <a:lnTo>
                  <a:pt x="294010" y="4215"/>
                </a:lnTo>
                <a:lnTo>
                  <a:pt x="249174" y="0"/>
                </a:lnTo>
                <a:close/>
              </a:path>
            </a:pathLst>
          </a:custGeom>
          <a:solidFill>
            <a:srgbClr val="00AFE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3" name="QuadreDeText 22">
            <a:extLst>
              <a:ext uri="{FF2B5EF4-FFF2-40B4-BE49-F238E27FC236}">
                <a16:creationId xmlns:a16="http://schemas.microsoft.com/office/drawing/2014/main" id="{245D9999-2379-40A7-BA51-28426CEA557D}"/>
              </a:ext>
            </a:extLst>
          </p:cNvPr>
          <p:cNvSpPr txBox="1"/>
          <p:nvPr/>
        </p:nvSpPr>
        <p:spPr>
          <a:xfrm>
            <a:off x="4648200" y="4316105"/>
            <a:ext cx="673737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dirty="0">
                <a:latin typeface="DiBa"/>
              </a:rPr>
              <a:t>La massacre de La </a:t>
            </a:r>
            <a:r>
              <a:rPr lang="ca-ES" dirty="0" err="1">
                <a:latin typeface="DiBa"/>
              </a:rPr>
              <a:t>Desbandá</a:t>
            </a:r>
            <a:r>
              <a:rPr lang="ca-ES" dirty="0">
                <a:latin typeface="DiBa"/>
              </a:rPr>
              <a:t>, és un dels episodis més tràgics de la Guerra Civil Espanyola. Milers de civils que fugien de l'avanç de les tropes franquistes van ser atacats mentre intentaven arribar a territori republicà. Els municipis de la demarcació de Barcelona van jugar un paper clau en l'acollida de nombrosos refugiats.</a:t>
            </a:r>
          </a:p>
          <a:p>
            <a:r>
              <a:rPr lang="ca-ES" b="1" dirty="0">
                <a:solidFill>
                  <a:srgbClr val="00B0F0"/>
                </a:solidFill>
                <a:latin typeface="DiBa"/>
              </a:rPr>
              <a:t>12 plafons </a:t>
            </a:r>
            <a:r>
              <a:rPr lang="ca-ES" dirty="0">
                <a:latin typeface="DiBa"/>
              </a:rPr>
              <a:t>amb sistema de X-</a:t>
            </a:r>
            <a:r>
              <a:rPr lang="ca-ES" dirty="0" err="1">
                <a:latin typeface="DiBa"/>
              </a:rPr>
              <a:t>banner</a:t>
            </a:r>
            <a:r>
              <a:rPr lang="ca-ES" dirty="0">
                <a:latin typeface="DiBa"/>
              </a:rPr>
              <a:t>  120 x 200 cm</a:t>
            </a:r>
          </a:p>
          <a:p>
            <a:endParaRPr lang="ca-ES" dirty="0">
              <a:latin typeface="DiBa"/>
            </a:endParaRPr>
          </a:p>
        </p:txBody>
      </p:sp>
      <p:sp>
        <p:nvSpPr>
          <p:cNvPr id="25" name="QuadreDeText 24">
            <a:extLst>
              <a:ext uri="{FF2B5EF4-FFF2-40B4-BE49-F238E27FC236}">
                <a16:creationId xmlns:a16="http://schemas.microsoft.com/office/drawing/2014/main" id="{3E93B851-AC7E-C25B-30CB-F859A3C46A25}"/>
              </a:ext>
            </a:extLst>
          </p:cNvPr>
          <p:cNvSpPr txBox="1"/>
          <p:nvPr/>
        </p:nvSpPr>
        <p:spPr>
          <a:xfrm>
            <a:off x="4616423" y="2646402"/>
            <a:ext cx="589917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dirty="0">
                <a:latin typeface="DiBa"/>
              </a:rPr>
              <a:t>La Segona República (1931-1939) va representar un període clau per a l'impuls de les llibertats i l'autonomia municipal.</a:t>
            </a:r>
          </a:p>
          <a:p>
            <a:r>
              <a:rPr lang="ca-ES" b="1" dirty="0">
                <a:solidFill>
                  <a:srgbClr val="00B0F0"/>
                </a:solidFill>
                <a:latin typeface="DiBa"/>
              </a:rPr>
              <a:t>16 plafons </a:t>
            </a:r>
            <a:r>
              <a:rPr lang="ca-ES" dirty="0">
                <a:latin typeface="DiBa"/>
              </a:rPr>
              <a:t>amb sistema de X-</a:t>
            </a:r>
            <a:r>
              <a:rPr lang="ca-ES" dirty="0" err="1">
                <a:latin typeface="DiBa"/>
              </a:rPr>
              <a:t>banner</a:t>
            </a:r>
            <a:r>
              <a:rPr lang="ca-ES" dirty="0">
                <a:latin typeface="DiBa"/>
              </a:rPr>
              <a:t>  120 x 200 cm</a:t>
            </a:r>
          </a:p>
        </p:txBody>
      </p:sp>
      <p:sp>
        <p:nvSpPr>
          <p:cNvPr id="30" name="Estrella: de 12 puntes 29">
            <a:extLst>
              <a:ext uri="{FF2B5EF4-FFF2-40B4-BE49-F238E27FC236}">
                <a16:creationId xmlns:a16="http://schemas.microsoft.com/office/drawing/2014/main" id="{B9742500-C4EA-8B01-055B-4066E60B2250}"/>
              </a:ext>
            </a:extLst>
          </p:cNvPr>
          <p:cNvSpPr/>
          <p:nvPr/>
        </p:nvSpPr>
        <p:spPr>
          <a:xfrm>
            <a:off x="9445003" y="1538552"/>
            <a:ext cx="2141193" cy="1193395"/>
          </a:xfrm>
          <a:prstGeom prst="star12">
            <a:avLst/>
          </a:prstGeom>
          <a:solidFill>
            <a:srgbClr val="A5002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a-ES" dirty="0"/>
              <a:t>Opció amb plafó local</a:t>
            </a:r>
          </a:p>
        </p:txBody>
      </p:sp>
    </p:spTree>
    <p:extLst>
      <p:ext uri="{BB962C8B-B14F-4D97-AF65-F5344CB8AC3E}">
        <p14:creationId xmlns:p14="http://schemas.microsoft.com/office/powerpoint/2010/main" val="194307051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2C41C72C-087D-8833-44A0-97A84D6FFF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>
            <a:extLst>
              <a:ext uri="{FF2B5EF4-FFF2-40B4-BE49-F238E27FC236}">
                <a16:creationId xmlns:a16="http://schemas.microsoft.com/office/drawing/2014/main" id="{AB90BBDC-79FF-ECF2-D85F-C92FA0DCE1C4}"/>
              </a:ext>
            </a:extLst>
          </p:cNvPr>
          <p:cNvGrpSpPr/>
          <p:nvPr/>
        </p:nvGrpSpPr>
        <p:grpSpPr>
          <a:xfrm>
            <a:off x="0" y="0"/>
            <a:ext cx="3493135" cy="6858000"/>
            <a:chOff x="0" y="0"/>
            <a:chExt cx="3493135" cy="6858000"/>
          </a:xfrm>
        </p:grpSpPr>
        <p:pic>
          <p:nvPicPr>
            <p:cNvPr id="3" name="object 3">
              <a:extLst>
                <a:ext uri="{FF2B5EF4-FFF2-40B4-BE49-F238E27FC236}">
                  <a16:creationId xmlns:a16="http://schemas.microsoft.com/office/drawing/2014/main" id="{22A256CE-E217-F476-4F28-70BFCE310D24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38200" y="333743"/>
              <a:ext cx="1331722" cy="442099"/>
            </a:xfrm>
            <a:prstGeom prst="rect">
              <a:avLst/>
            </a:prstGeom>
          </p:spPr>
        </p:pic>
        <p:sp>
          <p:nvSpPr>
            <p:cNvPr id="4" name="object 4">
              <a:extLst>
                <a:ext uri="{FF2B5EF4-FFF2-40B4-BE49-F238E27FC236}">
                  <a16:creationId xmlns:a16="http://schemas.microsoft.com/office/drawing/2014/main" id="{C9846F4C-ED66-7ACE-383D-B193848F5782}"/>
                </a:ext>
              </a:extLst>
            </p:cNvPr>
            <p:cNvSpPr/>
            <p:nvPr/>
          </p:nvSpPr>
          <p:spPr>
            <a:xfrm>
              <a:off x="0" y="0"/>
              <a:ext cx="3244215" cy="6858000"/>
            </a:xfrm>
            <a:custGeom>
              <a:avLst/>
              <a:gdLst/>
              <a:ahLst/>
              <a:cxnLst/>
              <a:rect l="l" t="t" r="r" b="b"/>
              <a:pathLst>
                <a:path w="3244215" h="6858000">
                  <a:moveTo>
                    <a:pt x="3243961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3243961" y="6858000"/>
                  </a:lnTo>
                  <a:lnTo>
                    <a:pt x="3243961" y="0"/>
                  </a:lnTo>
                  <a:close/>
                </a:path>
              </a:pathLst>
            </a:custGeom>
            <a:solidFill>
              <a:srgbClr val="39393A">
                <a:alpha val="470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>
              <a:extLst>
                <a:ext uri="{FF2B5EF4-FFF2-40B4-BE49-F238E27FC236}">
                  <a16:creationId xmlns:a16="http://schemas.microsoft.com/office/drawing/2014/main" id="{6A00EAC9-3578-67A5-FE03-C86F12C12A4B}"/>
                </a:ext>
              </a:extLst>
            </p:cNvPr>
            <p:cNvSpPr/>
            <p:nvPr/>
          </p:nvSpPr>
          <p:spPr>
            <a:xfrm>
              <a:off x="2994786" y="3178682"/>
              <a:ext cx="498475" cy="501015"/>
            </a:xfrm>
            <a:custGeom>
              <a:avLst/>
              <a:gdLst/>
              <a:ahLst/>
              <a:cxnLst/>
              <a:rect l="l" t="t" r="r" b="b"/>
              <a:pathLst>
                <a:path w="498475" h="501014">
                  <a:moveTo>
                    <a:pt x="249174" y="0"/>
                  </a:moveTo>
                  <a:lnTo>
                    <a:pt x="204337" y="4215"/>
                  </a:lnTo>
                  <a:lnTo>
                    <a:pt x="162156" y="15968"/>
                  </a:lnTo>
                  <a:lnTo>
                    <a:pt x="123331" y="34558"/>
                  </a:lnTo>
                  <a:lnTo>
                    <a:pt x="88560" y="59281"/>
                  </a:lnTo>
                  <a:lnTo>
                    <a:pt x="58543" y="89435"/>
                  </a:lnTo>
                  <a:lnTo>
                    <a:pt x="33979" y="124318"/>
                  </a:lnTo>
                  <a:lnTo>
                    <a:pt x="15568" y="163228"/>
                  </a:lnTo>
                  <a:lnTo>
                    <a:pt x="4008" y="205461"/>
                  </a:lnTo>
                  <a:lnTo>
                    <a:pt x="0" y="250316"/>
                  </a:lnTo>
                  <a:lnTo>
                    <a:pt x="4008" y="295172"/>
                  </a:lnTo>
                  <a:lnTo>
                    <a:pt x="15568" y="337405"/>
                  </a:lnTo>
                  <a:lnTo>
                    <a:pt x="33979" y="376315"/>
                  </a:lnTo>
                  <a:lnTo>
                    <a:pt x="58543" y="411198"/>
                  </a:lnTo>
                  <a:lnTo>
                    <a:pt x="88560" y="441352"/>
                  </a:lnTo>
                  <a:lnTo>
                    <a:pt x="123331" y="466075"/>
                  </a:lnTo>
                  <a:lnTo>
                    <a:pt x="162156" y="484665"/>
                  </a:lnTo>
                  <a:lnTo>
                    <a:pt x="204337" y="496418"/>
                  </a:lnTo>
                  <a:lnTo>
                    <a:pt x="249174" y="500633"/>
                  </a:lnTo>
                  <a:lnTo>
                    <a:pt x="294010" y="496418"/>
                  </a:lnTo>
                  <a:lnTo>
                    <a:pt x="336191" y="484665"/>
                  </a:lnTo>
                  <a:lnTo>
                    <a:pt x="375016" y="466075"/>
                  </a:lnTo>
                  <a:lnTo>
                    <a:pt x="409787" y="441352"/>
                  </a:lnTo>
                  <a:lnTo>
                    <a:pt x="439804" y="411198"/>
                  </a:lnTo>
                  <a:lnTo>
                    <a:pt x="464368" y="376315"/>
                  </a:lnTo>
                  <a:lnTo>
                    <a:pt x="482779" y="337405"/>
                  </a:lnTo>
                  <a:lnTo>
                    <a:pt x="494339" y="295172"/>
                  </a:lnTo>
                  <a:lnTo>
                    <a:pt x="498348" y="250316"/>
                  </a:lnTo>
                  <a:lnTo>
                    <a:pt x="494339" y="205461"/>
                  </a:lnTo>
                  <a:lnTo>
                    <a:pt x="482779" y="163228"/>
                  </a:lnTo>
                  <a:lnTo>
                    <a:pt x="464368" y="124318"/>
                  </a:lnTo>
                  <a:lnTo>
                    <a:pt x="439804" y="89435"/>
                  </a:lnTo>
                  <a:lnTo>
                    <a:pt x="409787" y="59281"/>
                  </a:lnTo>
                  <a:lnTo>
                    <a:pt x="375016" y="34558"/>
                  </a:lnTo>
                  <a:lnTo>
                    <a:pt x="336191" y="15968"/>
                  </a:lnTo>
                  <a:lnTo>
                    <a:pt x="294010" y="4215"/>
                  </a:lnTo>
                  <a:lnTo>
                    <a:pt x="249174" y="0"/>
                  </a:lnTo>
                  <a:close/>
                </a:path>
              </a:pathLst>
            </a:custGeom>
            <a:solidFill>
              <a:srgbClr val="00AF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>
              <a:extLst>
                <a:ext uri="{FF2B5EF4-FFF2-40B4-BE49-F238E27FC236}">
                  <a16:creationId xmlns:a16="http://schemas.microsoft.com/office/drawing/2014/main" id="{0EC188C9-0E03-CC28-D4FF-9852255F6AFC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120770" y="3342766"/>
              <a:ext cx="246380" cy="170434"/>
            </a:xfrm>
            <a:prstGeom prst="rect">
              <a:avLst/>
            </a:prstGeom>
          </p:spPr>
        </p:pic>
      </p:grpSp>
      <p:pic>
        <p:nvPicPr>
          <p:cNvPr id="15" name="object 15">
            <a:extLst>
              <a:ext uri="{FF2B5EF4-FFF2-40B4-BE49-F238E27FC236}">
                <a16:creationId xmlns:a16="http://schemas.microsoft.com/office/drawing/2014/main" id="{728086E5-5B12-F5C1-5C69-72A313C2BDC4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52398" y="4466716"/>
            <a:ext cx="920889" cy="990600"/>
          </a:xfrm>
          <a:prstGeom prst="rect">
            <a:avLst/>
          </a:prstGeom>
        </p:spPr>
      </p:pic>
      <p:sp>
        <p:nvSpPr>
          <p:cNvPr id="18" name="QuadreDeText 17">
            <a:extLst>
              <a:ext uri="{FF2B5EF4-FFF2-40B4-BE49-F238E27FC236}">
                <a16:creationId xmlns:a16="http://schemas.microsoft.com/office/drawing/2014/main" id="{08825355-F37B-85EF-48BD-E8907E89A229}"/>
              </a:ext>
            </a:extLst>
          </p:cNvPr>
          <p:cNvSpPr txBox="1"/>
          <p:nvPr/>
        </p:nvSpPr>
        <p:spPr>
          <a:xfrm>
            <a:off x="4915660" y="7010400"/>
            <a:ext cx="751187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00B0F0"/>
              </a:buClr>
            </a:pPr>
            <a:br>
              <a:rPr lang="ca-ES" sz="1200" dirty="0"/>
            </a:br>
            <a:endParaRPr lang="ca-E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object 7">
            <a:extLst>
              <a:ext uri="{FF2B5EF4-FFF2-40B4-BE49-F238E27FC236}">
                <a16:creationId xmlns:a16="http://schemas.microsoft.com/office/drawing/2014/main" id="{864D5790-D25B-B93D-22ED-E5A6B81F48E4}"/>
              </a:ext>
            </a:extLst>
          </p:cNvPr>
          <p:cNvSpPr txBox="1">
            <a:spLocks/>
          </p:cNvSpPr>
          <p:nvPr/>
        </p:nvSpPr>
        <p:spPr>
          <a:xfrm>
            <a:off x="4915660" y="533400"/>
            <a:ext cx="6757925" cy="938719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>
            <a:lvl1pPr>
              <a:defRPr sz="3000" b="0" i="0">
                <a:solidFill>
                  <a:schemeClr val="tx1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2700">
              <a:spcBef>
                <a:spcPts val="120"/>
              </a:spcBef>
            </a:pPr>
            <a:r>
              <a:rPr lang="ca-ES" dirty="0">
                <a:latin typeface="Calibri Light"/>
                <a:cs typeface="Calibri Light"/>
              </a:rPr>
              <a:t>Exposicions itinerants en matèria de memòria democràtica</a:t>
            </a:r>
          </a:p>
        </p:txBody>
      </p:sp>
      <p:sp>
        <p:nvSpPr>
          <p:cNvPr id="17" name="object 11">
            <a:extLst>
              <a:ext uri="{FF2B5EF4-FFF2-40B4-BE49-F238E27FC236}">
                <a16:creationId xmlns:a16="http://schemas.microsoft.com/office/drawing/2014/main" id="{DE015FA0-9B36-F8E4-D261-0402FCF86F25}"/>
              </a:ext>
            </a:extLst>
          </p:cNvPr>
          <p:cNvSpPr/>
          <p:nvPr/>
        </p:nvSpPr>
        <p:spPr>
          <a:xfrm>
            <a:off x="3979164" y="1503731"/>
            <a:ext cx="7501890" cy="0"/>
          </a:xfrm>
          <a:custGeom>
            <a:avLst/>
            <a:gdLst/>
            <a:ahLst/>
            <a:cxnLst/>
            <a:rect l="l" t="t" r="r" b="b"/>
            <a:pathLst>
              <a:path w="7501890">
                <a:moveTo>
                  <a:pt x="0" y="0"/>
                </a:moveTo>
                <a:lnTo>
                  <a:pt x="7501636" y="0"/>
                </a:lnTo>
              </a:path>
            </a:pathLst>
          </a:custGeom>
          <a:ln w="63500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13">
            <a:extLst>
              <a:ext uri="{FF2B5EF4-FFF2-40B4-BE49-F238E27FC236}">
                <a16:creationId xmlns:a16="http://schemas.microsoft.com/office/drawing/2014/main" id="{68DA0DB2-654C-1347-8BC4-BF4C1AC8EEBA}"/>
              </a:ext>
            </a:extLst>
          </p:cNvPr>
          <p:cNvSpPr/>
          <p:nvPr/>
        </p:nvSpPr>
        <p:spPr>
          <a:xfrm>
            <a:off x="4057141" y="640131"/>
            <a:ext cx="667385" cy="667385"/>
          </a:xfrm>
          <a:custGeom>
            <a:avLst/>
            <a:gdLst/>
            <a:ahLst/>
            <a:cxnLst/>
            <a:rect l="l" t="t" r="r" b="b"/>
            <a:pathLst>
              <a:path w="667385" h="667385">
                <a:moveTo>
                  <a:pt x="333629" y="0"/>
                </a:moveTo>
                <a:lnTo>
                  <a:pt x="280900" y="4110"/>
                </a:lnTo>
                <a:lnTo>
                  <a:pt x="230196" y="16243"/>
                </a:lnTo>
                <a:lnTo>
                  <a:pt x="182259" y="36100"/>
                </a:lnTo>
                <a:lnTo>
                  <a:pt x="137833" y="63382"/>
                </a:lnTo>
                <a:lnTo>
                  <a:pt x="97662" y="97789"/>
                </a:lnTo>
                <a:lnTo>
                  <a:pt x="63287" y="137959"/>
                </a:lnTo>
                <a:lnTo>
                  <a:pt x="36050" y="182378"/>
                </a:lnTo>
                <a:lnTo>
                  <a:pt x="16226" y="230295"/>
                </a:lnTo>
                <a:lnTo>
                  <a:pt x="4108" y="280962"/>
                </a:lnTo>
                <a:lnTo>
                  <a:pt x="0" y="333628"/>
                </a:lnTo>
                <a:lnTo>
                  <a:pt x="4109" y="386357"/>
                </a:lnTo>
                <a:lnTo>
                  <a:pt x="16235" y="437061"/>
                </a:lnTo>
                <a:lnTo>
                  <a:pt x="36073" y="484998"/>
                </a:lnTo>
                <a:lnTo>
                  <a:pt x="63317" y="529424"/>
                </a:lnTo>
                <a:lnTo>
                  <a:pt x="97662" y="569595"/>
                </a:lnTo>
                <a:lnTo>
                  <a:pt x="137833" y="603940"/>
                </a:lnTo>
                <a:lnTo>
                  <a:pt x="182259" y="631184"/>
                </a:lnTo>
                <a:lnTo>
                  <a:pt x="230196" y="651022"/>
                </a:lnTo>
                <a:lnTo>
                  <a:pt x="280900" y="663148"/>
                </a:lnTo>
                <a:lnTo>
                  <a:pt x="333629" y="667258"/>
                </a:lnTo>
                <a:lnTo>
                  <a:pt x="386307" y="663148"/>
                </a:lnTo>
                <a:lnTo>
                  <a:pt x="436998" y="651022"/>
                </a:lnTo>
                <a:lnTo>
                  <a:pt x="445947" y="647319"/>
                </a:lnTo>
                <a:lnTo>
                  <a:pt x="333629" y="647319"/>
                </a:lnTo>
                <a:lnTo>
                  <a:pt x="284062" y="643450"/>
                </a:lnTo>
                <a:lnTo>
                  <a:pt x="236409" y="632034"/>
                </a:lnTo>
                <a:lnTo>
                  <a:pt x="191366" y="613358"/>
                </a:lnTo>
                <a:lnTo>
                  <a:pt x="149627" y="587708"/>
                </a:lnTo>
                <a:lnTo>
                  <a:pt x="111887" y="555371"/>
                </a:lnTo>
                <a:lnTo>
                  <a:pt x="79549" y="517630"/>
                </a:lnTo>
                <a:lnTo>
                  <a:pt x="53899" y="475891"/>
                </a:lnTo>
                <a:lnTo>
                  <a:pt x="35223" y="430848"/>
                </a:lnTo>
                <a:lnTo>
                  <a:pt x="23807" y="383195"/>
                </a:lnTo>
                <a:lnTo>
                  <a:pt x="19938" y="333628"/>
                </a:lnTo>
                <a:lnTo>
                  <a:pt x="23807" y="284111"/>
                </a:lnTo>
                <a:lnTo>
                  <a:pt x="35223" y="236464"/>
                </a:lnTo>
                <a:lnTo>
                  <a:pt x="53899" y="191403"/>
                </a:lnTo>
                <a:lnTo>
                  <a:pt x="79549" y="149639"/>
                </a:lnTo>
                <a:lnTo>
                  <a:pt x="111887" y="111887"/>
                </a:lnTo>
                <a:lnTo>
                  <a:pt x="149627" y="79611"/>
                </a:lnTo>
                <a:lnTo>
                  <a:pt x="191366" y="53999"/>
                </a:lnTo>
                <a:lnTo>
                  <a:pt x="236409" y="35342"/>
                </a:lnTo>
                <a:lnTo>
                  <a:pt x="284062" y="23933"/>
                </a:lnTo>
                <a:lnTo>
                  <a:pt x="333629" y="20065"/>
                </a:lnTo>
                <a:lnTo>
                  <a:pt x="446225" y="20065"/>
                </a:lnTo>
                <a:lnTo>
                  <a:pt x="436998" y="16243"/>
                </a:lnTo>
                <a:lnTo>
                  <a:pt x="386307" y="4110"/>
                </a:lnTo>
                <a:lnTo>
                  <a:pt x="333629" y="0"/>
                </a:lnTo>
                <a:close/>
              </a:path>
              <a:path w="667385" h="667385">
                <a:moveTo>
                  <a:pt x="446225" y="20065"/>
                </a:moveTo>
                <a:lnTo>
                  <a:pt x="333629" y="20065"/>
                </a:lnTo>
                <a:lnTo>
                  <a:pt x="383146" y="23933"/>
                </a:lnTo>
                <a:lnTo>
                  <a:pt x="430793" y="35342"/>
                </a:lnTo>
                <a:lnTo>
                  <a:pt x="475854" y="53999"/>
                </a:lnTo>
                <a:lnTo>
                  <a:pt x="517618" y="79611"/>
                </a:lnTo>
                <a:lnTo>
                  <a:pt x="555371" y="111887"/>
                </a:lnTo>
                <a:lnTo>
                  <a:pt x="587646" y="149639"/>
                </a:lnTo>
                <a:lnTo>
                  <a:pt x="613258" y="191403"/>
                </a:lnTo>
                <a:lnTo>
                  <a:pt x="631915" y="236464"/>
                </a:lnTo>
                <a:lnTo>
                  <a:pt x="643324" y="284111"/>
                </a:lnTo>
                <a:lnTo>
                  <a:pt x="647192" y="333628"/>
                </a:lnTo>
                <a:lnTo>
                  <a:pt x="643324" y="383195"/>
                </a:lnTo>
                <a:lnTo>
                  <a:pt x="631915" y="430848"/>
                </a:lnTo>
                <a:lnTo>
                  <a:pt x="613258" y="475891"/>
                </a:lnTo>
                <a:lnTo>
                  <a:pt x="587646" y="517630"/>
                </a:lnTo>
                <a:lnTo>
                  <a:pt x="555371" y="555371"/>
                </a:lnTo>
                <a:lnTo>
                  <a:pt x="517618" y="587708"/>
                </a:lnTo>
                <a:lnTo>
                  <a:pt x="475854" y="613358"/>
                </a:lnTo>
                <a:lnTo>
                  <a:pt x="430793" y="632034"/>
                </a:lnTo>
                <a:lnTo>
                  <a:pt x="383146" y="643450"/>
                </a:lnTo>
                <a:lnTo>
                  <a:pt x="333629" y="647319"/>
                </a:lnTo>
                <a:lnTo>
                  <a:pt x="445947" y="647319"/>
                </a:lnTo>
                <a:lnTo>
                  <a:pt x="484934" y="631184"/>
                </a:lnTo>
                <a:lnTo>
                  <a:pt x="529347" y="603940"/>
                </a:lnTo>
                <a:lnTo>
                  <a:pt x="569468" y="569595"/>
                </a:lnTo>
                <a:lnTo>
                  <a:pt x="603875" y="529424"/>
                </a:lnTo>
                <a:lnTo>
                  <a:pt x="631157" y="484998"/>
                </a:lnTo>
                <a:lnTo>
                  <a:pt x="651014" y="437061"/>
                </a:lnTo>
                <a:lnTo>
                  <a:pt x="663147" y="386357"/>
                </a:lnTo>
                <a:lnTo>
                  <a:pt x="667258" y="333628"/>
                </a:lnTo>
                <a:lnTo>
                  <a:pt x="663147" y="280962"/>
                </a:lnTo>
                <a:lnTo>
                  <a:pt x="651014" y="230295"/>
                </a:lnTo>
                <a:lnTo>
                  <a:pt x="631157" y="182378"/>
                </a:lnTo>
                <a:lnTo>
                  <a:pt x="603875" y="137959"/>
                </a:lnTo>
                <a:lnTo>
                  <a:pt x="569468" y="97789"/>
                </a:lnTo>
                <a:lnTo>
                  <a:pt x="529347" y="63382"/>
                </a:lnTo>
                <a:lnTo>
                  <a:pt x="484934" y="36100"/>
                </a:lnTo>
                <a:lnTo>
                  <a:pt x="446225" y="20065"/>
                </a:lnTo>
                <a:close/>
              </a:path>
            </a:pathLst>
          </a:custGeom>
          <a:solidFill>
            <a:srgbClr val="00AFE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Picture 8" descr="picto Recurs material">
            <a:extLst>
              <a:ext uri="{FF2B5EF4-FFF2-40B4-BE49-F238E27FC236}">
                <a16:creationId xmlns:a16="http://schemas.microsoft.com/office/drawing/2014/main" id="{D2897607-FE27-29C1-971F-FBAE3299F1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0808" y="751260"/>
            <a:ext cx="400050" cy="400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object 8">
            <a:extLst>
              <a:ext uri="{FF2B5EF4-FFF2-40B4-BE49-F238E27FC236}">
                <a16:creationId xmlns:a16="http://schemas.microsoft.com/office/drawing/2014/main" id="{196BCE90-335B-3C3D-AA62-8E2EDB6361EF}"/>
              </a:ext>
            </a:extLst>
          </p:cNvPr>
          <p:cNvSpPr txBox="1"/>
          <p:nvPr/>
        </p:nvSpPr>
        <p:spPr>
          <a:xfrm>
            <a:off x="4231470" y="2133600"/>
            <a:ext cx="7370013" cy="32124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4965" lvl="1" indent="-342265">
              <a:spcBef>
                <a:spcPts val="795"/>
              </a:spcBef>
              <a:buClr>
                <a:srgbClr val="00AFEF"/>
              </a:buClr>
              <a:buFont typeface="Arial MT"/>
              <a:buChar char="•"/>
              <a:tabLst>
                <a:tab pos="354965" algn="l"/>
              </a:tabLst>
            </a:pPr>
            <a:r>
              <a:rPr lang="ca-ES" sz="2000" dirty="0">
                <a:solidFill>
                  <a:srgbClr val="00B0F0"/>
                </a:solidFill>
                <a:latin typeface="+mj-lt"/>
              </a:rPr>
              <a:t>Condicions de l'espai d'exposició</a:t>
            </a:r>
            <a:endParaRPr lang="es-ES" sz="2000" dirty="0">
              <a:solidFill>
                <a:srgbClr val="00B0F0"/>
              </a:solidFill>
              <a:latin typeface="+mj-lt"/>
              <a:cs typeface="Calibri Light"/>
            </a:endParaRPr>
          </a:p>
        </p:txBody>
      </p:sp>
      <p:sp>
        <p:nvSpPr>
          <p:cNvPr id="11" name="QuadreDeText 10">
            <a:extLst>
              <a:ext uri="{FF2B5EF4-FFF2-40B4-BE49-F238E27FC236}">
                <a16:creationId xmlns:a16="http://schemas.microsoft.com/office/drawing/2014/main" id="{BACF3A55-293C-75A1-FD2A-C7636AA8D59F}"/>
              </a:ext>
            </a:extLst>
          </p:cNvPr>
          <p:cNvSpPr txBox="1"/>
          <p:nvPr/>
        </p:nvSpPr>
        <p:spPr>
          <a:xfrm>
            <a:off x="4470419" y="2438400"/>
            <a:ext cx="7511872" cy="8803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00B0F0"/>
              </a:buClr>
            </a:pPr>
            <a:r>
              <a:rPr lang="pt-BR" dirty="0" err="1">
                <a:latin typeface="DiBa"/>
              </a:rPr>
              <a:t>Espais</a:t>
            </a:r>
            <a:r>
              <a:rPr lang="pt-BR" dirty="0">
                <a:latin typeface="DiBa"/>
              </a:rPr>
              <a:t> </a:t>
            </a:r>
            <a:r>
              <a:rPr lang="pt-BR" dirty="0" err="1">
                <a:latin typeface="DiBa"/>
              </a:rPr>
              <a:t>tancats</a:t>
            </a:r>
            <a:r>
              <a:rPr lang="pt-BR" dirty="0">
                <a:latin typeface="DiBa"/>
              </a:rPr>
              <a:t>.</a:t>
            </a:r>
          </a:p>
          <a:p>
            <a:pPr>
              <a:lnSpc>
                <a:spcPct val="150000"/>
              </a:lnSpc>
              <a:buClr>
                <a:srgbClr val="00B0F0"/>
              </a:buClr>
            </a:pPr>
            <a:r>
              <a:rPr lang="pt-BR" dirty="0" err="1">
                <a:latin typeface="DiBa"/>
              </a:rPr>
              <a:t>Espai</a:t>
            </a:r>
            <a:r>
              <a:rPr lang="pt-BR" dirty="0">
                <a:latin typeface="DiBa"/>
              </a:rPr>
              <a:t> </a:t>
            </a:r>
            <a:r>
              <a:rPr lang="pt-BR" dirty="0" err="1">
                <a:latin typeface="DiBa"/>
              </a:rPr>
              <a:t>mínim</a:t>
            </a:r>
            <a:r>
              <a:rPr lang="pt-BR" dirty="0">
                <a:latin typeface="DiBa"/>
              </a:rPr>
              <a:t>: 40 m2; </a:t>
            </a:r>
            <a:r>
              <a:rPr lang="pt-BR" dirty="0" err="1">
                <a:latin typeface="DiBa"/>
              </a:rPr>
              <a:t>òptim</a:t>
            </a:r>
            <a:r>
              <a:rPr lang="pt-BR" dirty="0">
                <a:latin typeface="DiBa"/>
              </a:rPr>
              <a:t> 65 m2</a:t>
            </a:r>
            <a:endParaRPr lang="ca-ES" dirty="0">
              <a:latin typeface="DiBa"/>
            </a:endParaRPr>
          </a:p>
        </p:txBody>
      </p:sp>
      <p:sp>
        <p:nvSpPr>
          <p:cNvPr id="16" name="object 8">
            <a:extLst>
              <a:ext uri="{FF2B5EF4-FFF2-40B4-BE49-F238E27FC236}">
                <a16:creationId xmlns:a16="http://schemas.microsoft.com/office/drawing/2014/main" id="{67F53636-5FE9-2BB1-D6E6-5B370D0F6F18}"/>
              </a:ext>
            </a:extLst>
          </p:cNvPr>
          <p:cNvSpPr txBox="1"/>
          <p:nvPr/>
        </p:nvSpPr>
        <p:spPr>
          <a:xfrm>
            <a:off x="4224496" y="3448458"/>
            <a:ext cx="7529195" cy="32124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4965" lvl="1" indent="-342265">
              <a:spcBef>
                <a:spcPts val="795"/>
              </a:spcBef>
              <a:buClr>
                <a:srgbClr val="00AFEF"/>
              </a:buClr>
              <a:buFont typeface="Arial MT"/>
              <a:buChar char="•"/>
              <a:tabLst>
                <a:tab pos="354965" algn="l"/>
              </a:tabLst>
            </a:pPr>
            <a:r>
              <a:rPr lang="ca-ES" sz="2000" dirty="0">
                <a:solidFill>
                  <a:srgbClr val="00B0F0"/>
                </a:solidFill>
                <a:latin typeface="+mj-lt"/>
              </a:rPr>
              <a:t>Dates i disponibilitat</a:t>
            </a:r>
            <a:endParaRPr lang="es-ES" sz="2000" dirty="0">
              <a:solidFill>
                <a:srgbClr val="00B0F0"/>
              </a:solidFill>
              <a:latin typeface="+mj-lt"/>
            </a:endParaRPr>
          </a:p>
        </p:txBody>
      </p:sp>
      <p:sp>
        <p:nvSpPr>
          <p:cNvPr id="21" name="QuadreDeText 20">
            <a:extLst>
              <a:ext uri="{FF2B5EF4-FFF2-40B4-BE49-F238E27FC236}">
                <a16:creationId xmlns:a16="http://schemas.microsoft.com/office/drawing/2014/main" id="{52A5CB1F-E9B2-FECA-2C6F-37D915060684}"/>
              </a:ext>
            </a:extLst>
          </p:cNvPr>
          <p:cNvSpPr txBox="1"/>
          <p:nvPr/>
        </p:nvSpPr>
        <p:spPr>
          <a:xfrm>
            <a:off x="4455434" y="4278987"/>
            <a:ext cx="7222057" cy="4648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00B0F0"/>
              </a:buClr>
            </a:pPr>
            <a:r>
              <a:rPr lang="ca-ES" b="1" dirty="0">
                <a:latin typeface="DiBa"/>
              </a:rPr>
              <a:t>Les dates s’assignaran segons l’ordre d’arribada de les sol·licituds.</a:t>
            </a:r>
          </a:p>
        </p:txBody>
      </p:sp>
      <p:sp>
        <p:nvSpPr>
          <p:cNvPr id="19" name="object 9">
            <a:extLst>
              <a:ext uri="{FF2B5EF4-FFF2-40B4-BE49-F238E27FC236}">
                <a16:creationId xmlns:a16="http://schemas.microsoft.com/office/drawing/2014/main" id="{A789B163-F0AD-FAD9-8E35-5D7863169420}"/>
              </a:ext>
            </a:extLst>
          </p:cNvPr>
          <p:cNvSpPr txBox="1"/>
          <p:nvPr/>
        </p:nvSpPr>
        <p:spPr>
          <a:xfrm>
            <a:off x="730097" y="5659932"/>
            <a:ext cx="1784503" cy="450764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ts val="1670"/>
              </a:lnSpc>
              <a:spcBef>
                <a:spcPts val="115"/>
              </a:spcBef>
            </a:pPr>
            <a:r>
              <a:rPr sz="1450" dirty="0" err="1">
                <a:solidFill>
                  <a:srgbClr val="39393A"/>
                </a:solidFill>
                <a:latin typeface="Calibri Light"/>
                <a:cs typeface="Calibri Light"/>
              </a:rPr>
              <a:t>Catàleg</a:t>
            </a:r>
            <a:r>
              <a:rPr sz="1450" spc="204" dirty="0">
                <a:solidFill>
                  <a:srgbClr val="39393A"/>
                </a:solidFill>
                <a:latin typeface="Calibri Light"/>
                <a:cs typeface="Calibri Light"/>
              </a:rPr>
              <a:t> </a:t>
            </a:r>
            <a:r>
              <a:rPr lang="ca-ES" sz="1450" dirty="0">
                <a:solidFill>
                  <a:srgbClr val="39393A"/>
                </a:solidFill>
                <a:latin typeface="Calibri Light"/>
                <a:cs typeface="Calibri Light"/>
              </a:rPr>
              <a:t>2027</a:t>
            </a:r>
            <a:endParaRPr sz="1450" dirty="0">
              <a:latin typeface="Calibri Light"/>
              <a:cs typeface="Calibri Light"/>
            </a:endParaRPr>
          </a:p>
          <a:p>
            <a:pPr marL="12700">
              <a:lnSpc>
                <a:spcPts val="1670"/>
              </a:lnSpc>
            </a:pPr>
            <a:r>
              <a:rPr lang="ca-ES" sz="1450" dirty="0">
                <a:solidFill>
                  <a:srgbClr val="39393A"/>
                </a:solidFill>
                <a:latin typeface="Calibri Light"/>
                <a:cs typeface="Calibri Light"/>
              </a:rPr>
              <a:t>Memòria democràtica</a:t>
            </a:r>
            <a:endParaRPr sz="1450" dirty="0">
              <a:latin typeface="Calibri Light"/>
              <a:cs typeface="Calibri Light"/>
            </a:endParaRPr>
          </a:p>
        </p:txBody>
      </p:sp>
      <p:sp>
        <p:nvSpPr>
          <p:cNvPr id="25" name="QuadreDeText 24">
            <a:extLst>
              <a:ext uri="{FF2B5EF4-FFF2-40B4-BE49-F238E27FC236}">
                <a16:creationId xmlns:a16="http://schemas.microsoft.com/office/drawing/2014/main" id="{525C3C61-C958-8446-B051-897F6BEEE549}"/>
              </a:ext>
            </a:extLst>
          </p:cNvPr>
          <p:cNvSpPr txBox="1"/>
          <p:nvPr/>
        </p:nvSpPr>
        <p:spPr>
          <a:xfrm>
            <a:off x="4514691" y="3829458"/>
            <a:ext cx="714585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buClr>
                <a:srgbClr val="00B0F0"/>
              </a:buClr>
            </a:pPr>
            <a:r>
              <a:rPr lang="ca-ES" dirty="0">
                <a:latin typeface="DiBa"/>
              </a:rPr>
              <a:t>De gener a desembre de 2027</a:t>
            </a:r>
            <a:endParaRPr lang="ca-ES" dirty="0">
              <a:latin typeface="DiB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904203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3922267" y="4622038"/>
            <a:ext cx="4785360" cy="133369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05" algn="ctr">
              <a:lnSpc>
                <a:spcPts val="2280"/>
              </a:lnSpc>
              <a:spcBef>
                <a:spcPts val="100"/>
              </a:spcBef>
            </a:pPr>
            <a:r>
              <a:rPr sz="2000" dirty="0">
                <a:solidFill>
                  <a:srgbClr val="C00000"/>
                </a:solidFill>
                <a:latin typeface="Calibri"/>
                <a:cs typeface="Calibri"/>
              </a:rPr>
              <a:t>Àrea</a:t>
            </a:r>
            <a:r>
              <a:rPr sz="2000" spc="-3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C00000"/>
                </a:solidFill>
                <a:latin typeface="Calibri"/>
                <a:cs typeface="Calibri"/>
              </a:rPr>
              <a:t>de</a:t>
            </a:r>
            <a:r>
              <a:rPr sz="2000" spc="-3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C00000"/>
                </a:solidFill>
                <a:latin typeface="Calibri"/>
                <a:cs typeface="Calibri"/>
              </a:rPr>
              <a:t>Presidència</a:t>
            </a:r>
            <a:endParaRPr sz="2000" dirty="0">
              <a:solidFill>
                <a:srgbClr val="C00000"/>
              </a:solidFill>
              <a:latin typeface="Calibri"/>
              <a:cs typeface="Calibri"/>
            </a:endParaRPr>
          </a:p>
          <a:p>
            <a:pPr algn="ctr">
              <a:lnSpc>
                <a:spcPts val="2280"/>
              </a:lnSpc>
            </a:pPr>
            <a:r>
              <a:rPr sz="2000" dirty="0">
                <a:latin typeface="Calibri"/>
                <a:cs typeface="Calibri"/>
              </a:rPr>
              <a:t>Direcció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Serveis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de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lang="ca-ES" sz="2000" spc="-10" dirty="0">
                <a:latin typeface="Calibri"/>
                <a:cs typeface="Calibri"/>
              </a:rPr>
              <a:t>la Presidència</a:t>
            </a:r>
          </a:p>
          <a:p>
            <a:pPr algn="ctr">
              <a:lnSpc>
                <a:spcPts val="2280"/>
              </a:lnSpc>
            </a:pPr>
            <a:r>
              <a:rPr lang="ca-ES" sz="2000" spc="-10" dirty="0">
                <a:latin typeface="Calibri"/>
                <a:cs typeface="Calibri"/>
              </a:rPr>
              <a:t>Memòria democràtica</a:t>
            </a:r>
            <a:endParaRPr sz="2000" dirty="0">
              <a:latin typeface="Calibri"/>
              <a:cs typeface="Calibri"/>
            </a:endParaRPr>
          </a:p>
          <a:p>
            <a:pPr algn="ctr">
              <a:lnSpc>
                <a:spcPts val="2280"/>
              </a:lnSpc>
              <a:spcBef>
                <a:spcPts val="1060"/>
              </a:spcBef>
            </a:pPr>
            <a:r>
              <a:rPr sz="2000" spc="-10" dirty="0">
                <a:latin typeface="Calibri"/>
                <a:cs typeface="Calibri"/>
                <a:hlinkClick r:id="rId2"/>
              </a:rPr>
              <a:t>ds</a:t>
            </a:r>
            <a:r>
              <a:rPr lang="ca-ES" sz="2000" spc="-10" dirty="0">
                <a:latin typeface="Calibri"/>
                <a:cs typeface="Calibri"/>
                <a:hlinkClick r:id="rId2"/>
              </a:rPr>
              <a:t>p</a:t>
            </a:r>
            <a:r>
              <a:rPr sz="2000" spc="-10" dirty="0">
                <a:latin typeface="Calibri"/>
                <a:cs typeface="Calibri"/>
                <a:hlinkClick r:id="rId2"/>
              </a:rPr>
              <a:t>.</a:t>
            </a:r>
            <a:r>
              <a:rPr lang="ca-ES" sz="2000" spc="-10" dirty="0" err="1">
                <a:latin typeface="Calibri"/>
                <a:cs typeface="Calibri"/>
                <a:hlinkClick r:id="rId2"/>
              </a:rPr>
              <a:t>memdemocratica</a:t>
            </a:r>
            <a:r>
              <a:rPr sz="2000" spc="-10" dirty="0">
                <a:latin typeface="Calibri"/>
                <a:cs typeface="Calibri"/>
                <a:hlinkClick r:id="rId2"/>
              </a:rPr>
              <a:t>@diba.cat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268982" y="6356642"/>
            <a:ext cx="7459980" cy="0"/>
          </a:xfrm>
          <a:custGeom>
            <a:avLst/>
            <a:gdLst/>
            <a:ahLst/>
            <a:cxnLst/>
            <a:rect l="l" t="t" r="r" b="b"/>
            <a:pathLst>
              <a:path w="7459980">
                <a:moveTo>
                  <a:pt x="0" y="0"/>
                </a:moveTo>
                <a:lnTo>
                  <a:pt x="7459599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3259073" y="1523492"/>
            <a:ext cx="600456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dirty="0">
                <a:latin typeface="+mj-lt"/>
              </a:rPr>
              <a:t>Gràcies</a:t>
            </a:r>
            <a:r>
              <a:rPr sz="4000" spc="-110" dirty="0">
                <a:latin typeface="+mj-lt"/>
              </a:rPr>
              <a:t> </a:t>
            </a:r>
            <a:r>
              <a:rPr sz="4000" dirty="0">
                <a:latin typeface="+mj-lt"/>
              </a:rPr>
              <a:t>per</a:t>
            </a:r>
            <a:r>
              <a:rPr sz="4000" spc="-105" dirty="0">
                <a:latin typeface="+mj-lt"/>
              </a:rPr>
              <a:t> </a:t>
            </a:r>
            <a:r>
              <a:rPr sz="4000" dirty="0">
                <a:latin typeface="+mj-lt"/>
              </a:rPr>
              <a:t>la</a:t>
            </a:r>
            <a:r>
              <a:rPr sz="4000" spc="-105" dirty="0">
                <a:latin typeface="+mj-lt"/>
              </a:rPr>
              <a:t> </a:t>
            </a:r>
            <a:r>
              <a:rPr sz="4000" spc="-10" dirty="0">
                <a:latin typeface="+mj-lt"/>
              </a:rPr>
              <a:t>vostra</a:t>
            </a:r>
            <a:r>
              <a:rPr sz="4000" spc="-95" dirty="0">
                <a:latin typeface="+mj-lt"/>
              </a:rPr>
              <a:t> </a:t>
            </a:r>
            <a:r>
              <a:rPr sz="4000" spc="-10" dirty="0">
                <a:latin typeface="+mj-lt"/>
              </a:rPr>
              <a:t>atenció!</a:t>
            </a:r>
            <a:endParaRPr sz="4000" dirty="0">
              <a:latin typeface="+mj-l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l'Office">
  <a:themeElements>
    <a:clrScheme name="Oficina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icina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icin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1223</TotalTime>
  <Words>1760</Words>
  <Application>Microsoft Office PowerPoint</Application>
  <PresentationFormat>Pantalla panoràmica</PresentationFormat>
  <Paragraphs>275</Paragraphs>
  <Slides>25</Slides>
  <Notes>1</Notes>
  <HiddenSlides>0</HiddenSlides>
  <MMClips>0</MMClips>
  <ScaleCrop>false</ScaleCrop>
  <HeadingPairs>
    <vt:vector size="6" baseType="variant">
      <vt:variant>
        <vt:lpstr>Tipus de lletra utilitzats</vt:lpstr>
      </vt:variant>
      <vt:variant>
        <vt:i4>8</vt:i4>
      </vt:variant>
      <vt:variant>
        <vt:lpstr>Tema</vt:lpstr>
      </vt:variant>
      <vt:variant>
        <vt:i4>1</vt:i4>
      </vt:variant>
      <vt:variant>
        <vt:lpstr>Títols de les diapositives</vt:lpstr>
      </vt:variant>
      <vt:variant>
        <vt:i4>25</vt:i4>
      </vt:variant>
    </vt:vector>
  </HeadingPairs>
  <TitlesOfParts>
    <vt:vector size="34" baseType="lpstr">
      <vt:lpstr>Aptos</vt:lpstr>
      <vt:lpstr>Arial</vt:lpstr>
      <vt:lpstr>Arial MT</vt:lpstr>
      <vt:lpstr>Calibri</vt:lpstr>
      <vt:lpstr>Calibri Light</vt:lpstr>
      <vt:lpstr>DiBa</vt:lpstr>
      <vt:lpstr>Segoe UI</vt:lpstr>
      <vt:lpstr>Times New Roman</vt:lpstr>
      <vt:lpstr>Office Theme</vt:lpstr>
      <vt:lpstr>Presentació del PowerPoint</vt:lpstr>
      <vt:lpstr>Recursos de memòria democràtica</vt:lpstr>
      <vt:lpstr>Recursos de memòria democràtica</vt:lpstr>
      <vt:lpstr>Activitats en matèria de MD</vt:lpstr>
      <vt:lpstr>Activitats en matèria de MD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Recursos de memòria democràtica</vt:lpstr>
      <vt:lpstr>Presentació del PowerPoint</vt:lpstr>
      <vt:lpstr>Presentació del PowerPoint</vt:lpstr>
      <vt:lpstr>Presentació del PowerPoint</vt:lpstr>
      <vt:lpstr>Gràcies per la vostra atenció!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Alba Gamell (RCTB1899)</dc:creator>
  <cp:lastModifiedBy>CUEVAS MARTINEZ, NURIA</cp:lastModifiedBy>
  <cp:revision>14</cp:revision>
  <dcterms:created xsi:type="dcterms:W3CDTF">2025-11-19T09:21:09Z</dcterms:created>
  <dcterms:modified xsi:type="dcterms:W3CDTF">2026-10-13T13:35:28Z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2025-11-12T00:00:00Z</vt:filetime>
  </property>
  <property fmtid="{D5CDD505-2E9C-101B-9397-08002B2CF9AE}" pid="3" name="Creator">
    <vt:lpwstr>Microsoft® PowerPoint® per al Microsoft 365</vt:lpwstr>
  </property>
  <property fmtid="{D5CDD505-2E9C-101B-9397-08002B2CF9AE}" pid="4" name="LastSaved">
    <vt:filetime>2025-11-19T00:00:00Z</vt:filetime>
  </property>
  <property fmtid="{D5CDD505-2E9C-101B-9397-08002B2CF9AE}" pid="5" name="Producer">
    <vt:lpwstr>Microsoft® PowerPoint® per al Microsoft 365</vt:lpwstr>
  </property>
</Properties>
</file>