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9" r:id="rId3"/>
    <p:sldId id="260" r:id="rId4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1F97"/>
    <a:srgbClr val="341A95"/>
    <a:srgbClr val="FA9D83"/>
    <a:srgbClr val="7CC7F1"/>
    <a:srgbClr val="4D868C"/>
    <a:srgbClr val="A65665"/>
    <a:srgbClr val="375C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 mitjà 2 - èmfasi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 mitjà 2 - èmfasi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122" autoAdjust="0"/>
    <p:restoredTop sz="94660"/>
  </p:normalViewPr>
  <p:slideViewPr>
    <p:cSldViewPr snapToGrid="0">
      <p:cViewPr varScale="1">
        <p:scale>
          <a:sx n="75" d="100"/>
          <a:sy n="75" d="100"/>
        </p:scale>
        <p:origin x="636" y="4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a-ES"/>
              <a:t>Feu clic aquí per editar l'estil de subtítols del patró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FDD8-C2F3-4B7C-B1DE-10844F79ABDB}" type="datetimeFigureOut">
              <a:rPr lang="ca-ES" smtClean="0"/>
              <a:t>10/03/2025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15DCF-8976-4E91-9438-DB6D03FC05CE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900445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FDD8-C2F3-4B7C-B1DE-10844F79ABDB}" type="datetimeFigureOut">
              <a:rPr lang="ca-ES" smtClean="0"/>
              <a:t>10/03/2025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15DCF-8976-4E91-9438-DB6D03FC05CE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05692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FDD8-C2F3-4B7C-B1DE-10844F79ABDB}" type="datetimeFigureOut">
              <a:rPr lang="ca-ES" smtClean="0"/>
              <a:t>10/03/2025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15DCF-8976-4E91-9438-DB6D03FC05CE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109626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FDD8-C2F3-4B7C-B1DE-10844F79ABDB}" type="datetimeFigureOut">
              <a:rPr lang="ca-ES" smtClean="0"/>
              <a:t>10/03/2025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15DCF-8976-4E91-9438-DB6D03FC05CE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70660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FDD8-C2F3-4B7C-B1DE-10844F79ABDB}" type="datetimeFigureOut">
              <a:rPr lang="ca-ES" smtClean="0"/>
              <a:t>10/03/2025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15DCF-8976-4E91-9438-DB6D03FC05CE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606504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FDD8-C2F3-4B7C-B1DE-10844F79ABDB}" type="datetimeFigureOut">
              <a:rPr lang="ca-ES" smtClean="0"/>
              <a:t>10/03/2025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15DCF-8976-4E91-9438-DB6D03FC05CE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235346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FDD8-C2F3-4B7C-B1DE-10844F79ABDB}" type="datetimeFigureOut">
              <a:rPr lang="ca-ES" smtClean="0"/>
              <a:t>10/03/2025</a:t>
            </a:fld>
            <a:endParaRPr lang="ca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15DCF-8976-4E91-9438-DB6D03FC05CE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766482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FDD8-C2F3-4B7C-B1DE-10844F79ABDB}" type="datetimeFigureOut">
              <a:rPr lang="ca-ES" smtClean="0"/>
              <a:t>10/03/2025</a:t>
            </a:fld>
            <a:endParaRPr lang="ca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15DCF-8976-4E91-9438-DB6D03FC05CE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4463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FDD8-C2F3-4B7C-B1DE-10844F79ABDB}" type="datetimeFigureOut">
              <a:rPr lang="ca-ES" smtClean="0"/>
              <a:t>10/03/2025</a:t>
            </a:fld>
            <a:endParaRPr lang="ca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15DCF-8976-4E91-9438-DB6D03FC05CE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50927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FDD8-C2F3-4B7C-B1DE-10844F79ABDB}" type="datetimeFigureOut">
              <a:rPr lang="ca-ES" smtClean="0"/>
              <a:t>10/03/2025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15DCF-8976-4E91-9438-DB6D03FC05CE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793246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a-ES"/>
              <a:t>Feu clic a la icona per afegir una imatge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FDD8-C2F3-4B7C-B1DE-10844F79ABDB}" type="datetimeFigureOut">
              <a:rPr lang="ca-ES" smtClean="0"/>
              <a:t>10/03/2025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15DCF-8976-4E91-9438-DB6D03FC05CE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204755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FDFDD8-C2F3-4B7C-B1DE-10844F79ABDB}" type="datetimeFigureOut">
              <a:rPr lang="ca-ES" smtClean="0"/>
              <a:t>10/03/2025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B15DCF-8976-4E91-9438-DB6D03FC05CE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751667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QuadreDeText 5">
            <a:extLst>
              <a:ext uri="{FF2B5EF4-FFF2-40B4-BE49-F238E27FC236}">
                <a16:creationId xmlns:a16="http://schemas.microsoft.com/office/drawing/2014/main" id="{AE0DF2EC-AD10-C8CA-F426-C70707475130}"/>
              </a:ext>
            </a:extLst>
          </p:cNvPr>
          <p:cNvSpPr txBox="1"/>
          <p:nvPr/>
        </p:nvSpPr>
        <p:spPr>
          <a:xfrm>
            <a:off x="427912" y="266221"/>
            <a:ext cx="380542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a-ES" sz="1400" b="1" dirty="0">
                <a:solidFill>
                  <a:srgbClr val="A65665"/>
                </a:solidFill>
              </a:rPr>
              <a:t>https://https://www.diba.cat/ca/web/local-ia</a:t>
            </a:r>
          </a:p>
          <a:p>
            <a:r>
              <a:rPr lang="ca-ES" sz="1400" b="1" dirty="0">
                <a:solidFill>
                  <a:srgbClr val="341A95"/>
                </a:solidFill>
              </a:rPr>
              <a:t>#localIA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31A7491-C716-E53E-65C5-9D732E03E58C}"/>
              </a:ext>
            </a:extLst>
          </p:cNvPr>
          <p:cNvSpPr/>
          <p:nvPr/>
        </p:nvSpPr>
        <p:spPr>
          <a:xfrm>
            <a:off x="453000" y="1418747"/>
            <a:ext cx="9000000" cy="506777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grpSp>
        <p:nvGrpSpPr>
          <p:cNvPr id="48" name="Agrupa 47">
            <a:extLst>
              <a:ext uri="{FF2B5EF4-FFF2-40B4-BE49-F238E27FC236}">
                <a16:creationId xmlns:a16="http://schemas.microsoft.com/office/drawing/2014/main" id="{6780B7F8-3B66-4F64-6703-ECA09D2282E6}"/>
              </a:ext>
            </a:extLst>
          </p:cNvPr>
          <p:cNvGrpSpPr/>
          <p:nvPr/>
        </p:nvGrpSpPr>
        <p:grpSpPr>
          <a:xfrm>
            <a:off x="423863" y="1418747"/>
            <a:ext cx="9058274" cy="4421316"/>
            <a:chOff x="404251" y="1407624"/>
            <a:chExt cx="9058274" cy="4421316"/>
          </a:xfrm>
        </p:grpSpPr>
        <p:grpSp>
          <p:nvGrpSpPr>
            <p:cNvPr id="47" name="Agrupa 46">
              <a:extLst>
                <a:ext uri="{FF2B5EF4-FFF2-40B4-BE49-F238E27FC236}">
                  <a16:creationId xmlns:a16="http://schemas.microsoft.com/office/drawing/2014/main" id="{4EB78BC8-D92F-1985-D054-A9E8C388EE7F}"/>
                </a:ext>
              </a:extLst>
            </p:cNvPr>
            <p:cNvGrpSpPr/>
            <p:nvPr/>
          </p:nvGrpSpPr>
          <p:grpSpPr>
            <a:xfrm>
              <a:off x="404251" y="1418400"/>
              <a:ext cx="9058274" cy="4410540"/>
              <a:chOff x="404251" y="1418400"/>
              <a:chExt cx="9058274" cy="4410540"/>
            </a:xfrm>
          </p:grpSpPr>
          <p:grpSp>
            <p:nvGrpSpPr>
              <p:cNvPr id="46" name="Agrupa 45">
                <a:extLst>
                  <a:ext uri="{FF2B5EF4-FFF2-40B4-BE49-F238E27FC236}">
                    <a16:creationId xmlns:a16="http://schemas.microsoft.com/office/drawing/2014/main" id="{21C71281-0C2D-E1EE-7892-2DB7FBCD2FE9}"/>
                  </a:ext>
                </a:extLst>
              </p:cNvPr>
              <p:cNvGrpSpPr/>
              <p:nvPr/>
            </p:nvGrpSpPr>
            <p:grpSpPr>
              <a:xfrm>
                <a:off x="437234" y="1418400"/>
                <a:ext cx="9025291" cy="4410540"/>
                <a:chOff x="437234" y="1418400"/>
                <a:chExt cx="9025291" cy="4410540"/>
              </a:xfrm>
            </p:grpSpPr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C628A2F9-EF26-BF5C-C6E3-2A3E09C041FF}"/>
                    </a:ext>
                  </a:extLst>
                </p:cNvPr>
                <p:cNvSpPr/>
                <p:nvPr/>
              </p:nvSpPr>
              <p:spPr>
                <a:xfrm>
                  <a:off x="437234" y="1418747"/>
                  <a:ext cx="1800000" cy="410053"/>
                </a:xfrm>
                <a:prstGeom prst="rect">
                  <a:avLst/>
                </a:prstGeom>
                <a:solidFill>
                  <a:srgbClr val="391F97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ca-ES" sz="1600" b="1" dirty="0"/>
                    <a:t>Repte</a:t>
                  </a:r>
                </a:p>
              </p:txBody>
            </p:sp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C0F5733-12DB-0B99-E311-7F38FEFF2122}"/>
                    </a:ext>
                  </a:extLst>
                </p:cNvPr>
                <p:cNvSpPr/>
                <p:nvPr/>
              </p:nvSpPr>
              <p:spPr>
                <a:xfrm>
                  <a:off x="2253000" y="1418400"/>
                  <a:ext cx="1800000" cy="410053"/>
                </a:xfrm>
                <a:prstGeom prst="rect">
                  <a:avLst/>
                </a:prstGeom>
                <a:solidFill>
                  <a:srgbClr val="391F97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ca-ES" sz="1600" b="1" dirty="0"/>
                    <a:t>Documentació</a:t>
                  </a:r>
                </a:p>
              </p:txBody>
            </p:sp>
            <p:sp>
              <p:nvSpPr>
                <p:cNvPr id="12" name="Rectangle 11">
                  <a:extLst>
                    <a:ext uri="{FF2B5EF4-FFF2-40B4-BE49-F238E27FC236}">
                      <a16:creationId xmlns:a16="http://schemas.microsoft.com/office/drawing/2014/main" id="{1FF40FA8-4C01-FBAD-1087-0AB1F4C25E7D}"/>
                    </a:ext>
                  </a:extLst>
                </p:cNvPr>
                <p:cNvSpPr/>
                <p:nvPr/>
              </p:nvSpPr>
              <p:spPr>
                <a:xfrm>
                  <a:off x="4053000" y="1418400"/>
                  <a:ext cx="1800000" cy="410053"/>
                </a:xfrm>
                <a:prstGeom prst="rect">
                  <a:avLst/>
                </a:prstGeom>
                <a:solidFill>
                  <a:srgbClr val="391F97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ca-ES" sz="1600" b="1" dirty="0"/>
                    <a:t>Proposta de valor</a:t>
                  </a:r>
                </a:p>
              </p:txBody>
            </p:sp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1662162C-21B2-27FE-37B8-2AC1EB163714}"/>
                    </a:ext>
                  </a:extLst>
                </p:cNvPr>
                <p:cNvSpPr/>
                <p:nvPr/>
              </p:nvSpPr>
              <p:spPr>
                <a:xfrm>
                  <a:off x="5853000" y="1418400"/>
                  <a:ext cx="1800000" cy="410053"/>
                </a:xfrm>
                <a:prstGeom prst="rect">
                  <a:avLst/>
                </a:prstGeom>
                <a:solidFill>
                  <a:srgbClr val="391F97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ca-ES" sz="1600" b="1" dirty="0"/>
                    <a:t>Casos similars</a:t>
                  </a:r>
                </a:p>
              </p:txBody>
            </p:sp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9427EE85-153E-00EA-EA44-DDF0434250EF}"/>
                    </a:ext>
                  </a:extLst>
                </p:cNvPr>
                <p:cNvSpPr/>
                <p:nvPr/>
              </p:nvSpPr>
              <p:spPr>
                <a:xfrm>
                  <a:off x="7653000" y="1418400"/>
                  <a:ext cx="1800000" cy="410053"/>
                </a:xfrm>
                <a:prstGeom prst="rect">
                  <a:avLst/>
                </a:prstGeom>
                <a:solidFill>
                  <a:srgbClr val="391F97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ca-ES" sz="1600" b="1" dirty="0"/>
                    <a:t>Destinataris</a:t>
                  </a:r>
                </a:p>
              </p:txBody>
            </p:sp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81B4E9D3-502D-6F83-D650-484ADB9AA302}"/>
                    </a:ext>
                  </a:extLst>
                </p:cNvPr>
                <p:cNvSpPr/>
                <p:nvPr/>
              </p:nvSpPr>
              <p:spPr>
                <a:xfrm>
                  <a:off x="482226" y="4304822"/>
                  <a:ext cx="4500000" cy="410053"/>
                </a:xfrm>
                <a:prstGeom prst="rect">
                  <a:avLst/>
                </a:prstGeom>
                <a:solidFill>
                  <a:srgbClr val="FA9D83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ca-ES" sz="1600" b="1" dirty="0"/>
                    <a:t>Anàlisi de riscos</a:t>
                  </a:r>
                </a:p>
              </p:txBody>
            </p:sp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669A4C68-208B-9A1D-6AA6-2A4E67266DF1}"/>
                    </a:ext>
                  </a:extLst>
                </p:cNvPr>
                <p:cNvSpPr/>
                <p:nvPr/>
              </p:nvSpPr>
              <p:spPr>
                <a:xfrm>
                  <a:off x="4960425" y="4304822"/>
                  <a:ext cx="4500000" cy="410053"/>
                </a:xfrm>
                <a:prstGeom prst="rect">
                  <a:avLst/>
                </a:prstGeom>
                <a:solidFill>
                  <a:srgbClr val="FA9D83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ca-ES" sz="1600" b="1" dirty="0"/>
                    <a:t>Sostenibilitat tecnològica</a:t>
                  </a:r>
                </a:p>
              </p:txBody>
            </p:sp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339EF551-93F6-B1B9-B601-1CD2060570AC}"/>
                    </a:ext>
                  </a:extLst>
                </p:cNvPr>
                <p:cNvSpPr/>
                <p:nvPr/>
              </p:nvSpPr>
              <p:spPr>
                <a:xfrm>
                  <a:off x="462525" y="5418887"/>
                  <a:ext cx="9000000" cy="410053"/>
                </a:xfrm>
                <a:prstGeom prst="rect">
                  <a:avLst/>
                </a:prstGeom>
                <a:solidFill>
                  <a:srgbClr val="391F97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ca-ES" sz="1600" b="1" dirty="0"/>
                    <a:t>Recursos necessaris</a:t>
                  </a:r>
                </a:p>
              </p:txBody>
            </p:sp>
            <p:sp>
              <p:nvSpPr>
                <p:cNvPr id="30" name="Rectangle 29">
                  <a:extLst>
                    <a:ext uri="{FF2B5EF4-FFF2-40B4-BE49-F238E27FC236}">
                      <a16:creationId xmlns:a16="http://schemas.microsoft.com/office/drawing/2014/main" id="{B8BFFF5F-7863-FB2F-BC8F-16A207155460}"/>
                    </a:ext>
                  </a:extLst>
                </p:cNvPr>
                <p:cNvSpPr/>
                <p:nvPr/>
              </p:nvSpPr>
              <p:spPr>
                <a:xfrm>
                  <a:off x="2262525" y="3087420"/>
                  <a:ext cx="1800000" cy="410053"/>
                </a:xfrm>
                <a:prstGeom prst="rect">
                  <a:avLst/>
                </a:prstGeom>
                <a:solidFill>
                  <a:srgbClr val="7CC7F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ca-ES" sz="1600" b="1" dirty="0"/>
                    <a:t>Indicadors</a:t>
                  </a:r>
                </a:p>
              </p:txBody>
            </p:sp>
          </p:grpSp>
          <p:sp>
            <p:nvSpPr>
              <p:cNvPr id="37" name="QuadreDeText 36">
                <a:extLst>
                  <a:ext uri="{FF2B5EF4-FFF2-40B4-BE49-F238E27FC236}">
                    <a16:creationId xmlns:a16="http://schemas.microsoft.com/office/drawing/2014/main" id="{011C17D5-7846-8211-1FBC-DA8931EE7CB7}"/>
                  </a:ext>
                </a:extLst>
              </p:cNvPr>
              <p:cNvSpPr txBox="1"/>
              <p:nvPr/>
            </p:nvSpPr>
            <p:spPr>
              <a:xfrm>
                <a:off x="404251" y="1962375"/>
                <a:ext cx="1797901" cy="6001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a-ES" sz="1100" dirty="0">
                    <a:solidFill>
                      <a:schemeClr val="bg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[descriu el problema o la tasca repetitiva que vols millorar]</a:t>
                </a:r>
              </a:p>
            </p:txBody>
          </p:sp>
        </p:grpSp>
        <p:cxnSp>
          <p:nvCxnSpPr>
            <p:cNvPr id="44" name="Connector recte 43">
              <a:extLst>
                <a:ext uri="{FF2B5EF4-FFF2-40B4-BE49-F238E27FC236}">
                  <a16:creationId xmlns:a16="http://schemas.microsoft.com/office/drawing/2014/main" id="{48899F1A-EBCA-4849-2C43-60617FD0A793}"/>
                </a:ext>
              </a:extLst>
            </p:cNvPr>
            <p:cNvCxnSpPr>
              <a:cxnSpLocks/>
            </p:cNvCxnSpPr>
            <p:nvPr/>
          </p:nvCxnSpPr>
          <p:spPr>
            <a:xfrm>
              <a:off x="5836050" y="1418334"/>
              <a:ext cx="1050" cy="288642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Connector recte 44">
              <a:extLst>
                <a:ext uri="{FF2B5EF4-FFF2-40B4-BE49-F238E27FC236}">
                  <a16:creationId xmlns:a16="http://schemas.microsoft.com/office/drawing/2014/main" id="{9943575F-D710-A5C6-27D3-C9EECF38D8B2}"/>
                </a:ext>
              </a:extLst>
            </p:cNvPr>
            <p:cNvCxnSpPr>
              <a:cxnSpLocks/>
            </p:cNvCxnSpPr>
            <p:nvPr/>
          </p:nvCxnSpPr>
          <p:spPr>
            <a:xfrm>
              <a:off x="7646662" y="1407624"/>
              <a:ext cx="1050" cy="288642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nector recte 32">
              <a:extLst>
                <a:ext uri="{FF2B5EF4-FFF2-40B4-BE49-F238E27FC236}">
                  <a16:creationId xmlns:a16="http://schemas.microsoft.com/office/drawing/2014/main" id="{33C8E5D4-36DC-D11B-34D1-B24D457D67F0}"/>
                </a:ext>
              </a:extLst>
            </p:cNvPr>
            <p:cNvCxnSpPr>
              <a:cxnSpLocks/>
            </p:cNvCxnSpPr>
            <p:nvPr/>
          </p:nvCxnSpPr>
          <p:spPr>
            <a:xfrm>
              <a:off x="2261475" y="1418400"/>
              <a:ext cx="1050" cy="288642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Connector recte 35">
              <a:extLst>
                <a:ext uri="{FF2B5EF4-FFF2-40B4-BE49-F238E27FC236}">
                  <a16:creationId xmlns:a16="http://schemas.microsoft.com/office/drawing/2014/main" id="{96541F2B-8836-47AC-F7C5-3735AFE86E7C}"/>
                </a:ext>
              </a:extLst>
            </p:cNvPr>
            <p:cNvCxnSpPr>
              <a:cxnSpLocks/>
            </p:cNvCxnSpPr>
            <p:nvPr/>
          </p:nvCxnSpPr>
          <p:spPr>
            <a:xfrm>
              <a:off x="4066762" y="1416485"/>
              <a:ext cx="1050" cy="288642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2" name="Connector recte 51">
            <a:extLst>
              <a:ext uri="{FF2B5EF4-FFF2-40B4-BE49-F238E27FC236}">
                <a16:creationId xmlns:a16="http://schemas.microsoft.com/office/drawing/2014/main" id="{CD3C4F07-F2EA-B091-0F9F-C52DA2A10BDC}"/>
              </a:ext>
            </a:extLst>
          </p:cNvPr>
          <p:cNvCxnSpPr>
            <a:cxnSpLocks/>
          </p:cNvCxnSpPr>
          <p:nvPr/>
        </p:nvCxnSpPr>
        <p:spPr>
          <a:xfrm>
            <a:off x="4951087" y="4303224"/>
            <a:ext cx="1050" cy="111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>
            <a:extLst>
              <a:ext uri="{FF2B5EF4-FFF2-40B4-BE49-F238E27FC236}">
                <a16:creationId xmlns:a16="http://schemas.microsoft.com/office/drawing/2014/main" id="{5C08C03D-FFBB-3CAF-2099-21FA813912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525" y="994561"/>
            <a:ext cx="913706" cy="321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tge 3" descr="Imatge que conté Gràfics, Font, logotip, disseny gràfic&#10;&#10;Descripció generada automàticament">
            <a:extLst>
              <a:ext uri="{FF2B5EF4-FFF2-40B4-BE49-F238E27FC236}">
                <a16:creationId xmlns:a16="http://schemas.microsoft.com/office/drawing/2014/main" id="{A107B83E-81DB-9749-A7D2-87FE901015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6538" y="107294"/>
            <a:ext cx="1396435" cy="573536"/>
          </a:xfrm>
          <a:prstGeom prst="rect">
            <a:avLst/>
          </a:prstGeom>
        </p:spPr>
      </p:pic>
      <p:sp>
        <p:nvSpPr>
          <p:cNvPr id="5" name="QuadreDeText 4">
            <a:extLst>
              <a:ext uri="{FF2B5EF4-FFF2-40B4-BE49-F238E27FC236}">
                <a16:creationId xmlns:a16="http://schemas.microsoft.com/office/drawing/2014/main" id="{832E5F4D-A66B-27D2-17DD-2C6327BAD4E4}"/>
              </a:ext>
            </a:extLst>
          </p:cNvPr>
          <p:cNvSpPr txBox="1"/>
          <p:nvPr/>
        </p:nvSpPr>
        <p:spPr>
          <a:xfrm>
            <a:off x="2267811" y="3529115"/>
            <a:ext cx="179790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1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[identifica en forma d’unitats, hores o altre indicador que permeti valorar l’impacte]</a:t>
            </a:r>
          </a:p>
        </p:txBody>
      </p:sp>
      <p:sp>
        <p:nvSpPr>
          <p:cNvPr id="7" name="QuadreDeText 6">
            <a:extLst>
              <a:ext uri="{FF2B5EF4-FFF2-40B4-BE49-F238E27FC236}">
                <a16:creationId xmlns:a16="http://schemas.microsoft.com/office/drawing/2014/main" id="{874AEE18-B5CD-E875-D16B-22CBF2BFE451}"/>
              </a:ext>
            </a:extLst>
          </p:cNvPr>
          <p:cNvSpPr txBox="1"/>
          <p:nvPr/>
        </p:nvSpPr>
        <p:spPr>
          <a:xfrm>
            <a:off x="2260142" y="1846459"/>
            <a:ext cx="1797901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1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 ha dades? Són suficients? Són de qualitat? El procés està ben documentat? Disposeu de dades i documentació per fer la prova de concepte?</a:t>
            </a:r>
          </a:p>
        </p:txBody>
      </p:sp>
      <p:sp>
        <p:nvSpPr>
          <p:cNvPr id="11" name="QuadreDeText 10">
            <a:extLst>
              <a:ext uri="{FF2B5EF4-FFF2-40B4-BE49-F238E27FC236}">
                <a16:creationId xmlns:a16="http://schemas.microsoft.com/office/drawing/2014/main" id="{BF76C098-1CD6-7031-FE17-CFD8CB6EFFD2}"/>
              </a:ext>
            </a:extLst>
          </p:cNvPr>
          <p:cNvSpPr txBox="1"/>
          <p:nvPr/>
        </p:nvSpPr>
        <p:spPr>
          <a:xfrm>
            <a:off x="4030669" y="1929099"/>
            <a:ext cx="179790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1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Descriu la teva proposta de valor. Identifica els impactes esperats i les automatitzacions possibles. Identifica els punts de control en el procés per part dels treballadors. </a:t>
            </a:r>
          </a:p>
          <a:p>
            <a:pPr algn="ctr"/>
            <a:r>
              <a:rPr lang="ca-ES" sz="11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Completa aquest punt amb un diagrama de procés que identifiqui inputs, outputs i fonts.,</a:t>
            </a:r>
          </a:p>
        </p:txBody>
      </p:sp>
      <p:sp>
        <p:nvSpPr>
          <p:cNvPr id="13" name="QuadreDeText 12">
            <a:extLst>
              <a:ext uri="{FF2B5EF4-FFF2-40B4-BE49-F238E27FC236}">
                <a16:creationId xmlns:a16="http://schemas.microsoft.com/office/drawing/2014/main" id="{9D2126FB-8DEE-16AE-2274-D0B662DFE64B}"/>
              </a:ext>
            </a:extLst>
          </p:cNvPr>
          <p:cNvSpPr txBox="1"/>
          <p:nvPr/>
        </p:nvSpPr>
        <p:spPr>
          <a:xfrm>
            <a:off x="5884275" y="1903261"/>
            <a:ext cx="1797901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1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Identifica administracions que hagin fet projectes similars. Hi ha proves de concepte documentades? Hi ha disseny funcional?</a:t>
            </a:r>
          </a:p>
        </p:txBody>
      </p:sp>
      <p:sp>
        <p:nvSpPr>
          <p:cNvPr id="22" name="QuadreDeText 21">
            <a:extLst>
              <a:ext uri="{FF2B5EF4-FFF2-40B4-BE49-F238E27FC236}">
                <a16:creationId xmlns:a16="http://schemas.microsoft.com/office/drawing/2014/main" id="{5D5AF98B-79A5-F48E-DEFC-24EB215615D6}"/>
              </a:ext>
            </a:extLst>
          </p:cNvPr>
          <p:cNvSpPr txBox="1"/>
          <p:nvPr/>
        </p:nvSpPr>
        <p:spPr>
          <a:xfrm>
            <a:off x="5063099" y="4862699"/>
            <a:ext cx="4447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2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[Identifica els algoritmes que han utilitzat altres AAPP. Hi ha proves de concepte documentades? Quins pressupost temptatiu consideres necessari]</a:t>
            </a:r>
          </a:p>
        </p:txBody>
      </p:sp>
      <p:sp>
        <p:nvSpPr>
          <p:cNvPr id="23" name="QuadreDeText 22">
            <a:extLst>
              <a:ext uri="{FF2B5EF4-FFF2-40B4-BE49-F238E27FC236}">
                <a16:creationId xmlns:a16="http://schemas.microsoft.com/office/drawing/2014/main" id="{2AA5D089-ADEC-0D9C-DE64-04350162CE75}"/>
              </a:ext>
            </a:extLst>
          </p:cNvPr>
          <p:cNvSpPr txBox="1"/>
          <p:nvPr/>
        </p:nvSpPr>
        <p:spPr>
          <a:xfrm>
            <a:off x="7622488" y="1954180"/>
            <a:ext cx="1797901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1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 impactarà l’ús de la IA en els serveis que rep el ciutadà?</a:t>
            </a:r>
          </a:p>
          <a:p>
            <a:pPr algn="ctr"/>
            <a:r>
              <a:rPr lang="ca-ES" sz="11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Quines modificacions caldrà realitzar en la normativa local, en els instruments de prestació dels serveis i en la relació amb la ciutadania?  </a:t>
            </a:r>
          </a:p>
        </p:txBody>
      </p:sp>
      <p:sp>
        <p:nvSpPr>
          <p:cNvPr id="25" name="QuadreDeText 24">
            <a:extLst>
              <a:ext uri="{FF2B5EF4-FFF2-40B4-BE49-F238E27FC236}">
                <a16:creationId xmlns:a16="http://schemas.microsoft.com/office/drawing/2014/main" id="{24BB5664-BA0A-AE2B-7D42-4231F9332286}"/>
              </a:ext>
            </a:extLst>
          </p:cNvPr>
          <p:cNvSpPr txBox="1"/>
          <p:nvPr/>
        </p:nvSpPr>
        <p:spPr>
          <a:xfrm>
            <a:off x="1739807" y="814865"/>
            <a:ext cx="712494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a-ES" sz="2800" b="1" dirty="0">
                <a:solidFill>
                  <a:srgbClr val="341A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Viabilitat de projecte amb IA</a:t>
            </a:r>
          </a:p>
        </p:txBody>
      </p:sp>
      <p:sp>
        <p:nvSpPr>
          <p:cNvPr id="26" name="QuadreDeText 25">
            <a:extLst>
              <a:ext uri="{FF2B5EF4-FFF2-40B4-BE49-F238E27FC236}">
                <a16:creationId xmlns:a16="http://schemas.microsoft.com/office/drawing/2014/main" id="{BFC9605B-2F13-A2C7-7269-B69096A297A0}"/>
              </a:ext>
            </a:extLst>
          </p:cNvPr>
          <p:cNvSpPr txBox="1"/>
          <p:nvPr/>
        </p:nvSpPr>
        <p:spPr>
          <a:xfrm>
            <a:off x="474825" y="4837791"/>
            <a:ext cx="4447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2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[Hi ha dades de caràcter personal? L’ús de la IA podria suposar un ús no ètic de la tecnologia? Poden haver-hi </a:t>
            </a:r>
            <a:r>
              <a:rPr lang="ca-ES" sz="1200" dirty="0" err="1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esbiaixos</a:t>
            </a:r>
            <a:r>
              <a:rPr lang="ca-ES" sz="12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?]</a:t>
            </a:r>
          </a:p>
        </p:txBody>
      </p:sp>
      <p:sp>
        <p:nvSpPr>
          <p:cNvPr id="27" name="QuadreDeText 26">
            <a:extLst>
              <a:ext uri="{FF2B5EF4-FFF2-40B4-BE49-F238E27FC236}">
                <a16:creationId xmlns:a16="http://schemas.microsoft.com/office/drawing/2014/main" id="{9C69C1DC-A840-9E8A-2943-271F95D8FB30}"/>
              </a:ext>
            </a:extLst>
          </p:cNvPr>
          <p:cNvSpPr txBox="1"/>
          <p:nvPr/>
        </p:nvSpPr>
        <p:spPr>
          <a:xfrm>
            <a:off x="5912887" y="3493681"/>
            <a:ext cx="179790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1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[identifica dades volumètriques globals de l’organització]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F177D20-3749-D239-3644-3C610500B459}"/>
              </a:ext>
            </a:extLst>
          </p:cNvPr>
          <p:cNvSpPr/>
          <p:nvPr/>
        </p:nvSpPr>
        <p:spPr>
          <a:xfrm>
            <a:off x="5882176" y="3087602"/>
            <a:ext cx="1800000" cy="410053"/>
          </a:xfrm>
          <a:prstGeom prst="rect">
            <a:avLst/>
          </a:prstGeom>
          <a:solidFill>
            <a:srgbClr val="7CC7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600" b="1" dirty="0"/>
              <a:t>Volumetria</a:t>
            </a:r>
          </a:p>
        </p:txBody>
      </p:sp>
      <p:sp>
        <p:nvSpPr>
          <p:cNvPr id="29" name="QuadreDeText 28">
            <a:extLst>
              <a:ext uri="{FF2B5EF4-FFF2-40B4-BE49-F238E27FC236}">
                <a16:creationId xmlns:a16="http://schemas.microsoft.com/office/drawing/2014/main" id="{686B3FDF-7297-6C35-BC34-0BB699877752}"/>
              </a:ext>
            </a:extLst>
          </p:cNvPr>
          <p:cNvSpPr txBox="1"/>
          <p:nvPr/>
        </p:nvSpPr>
        <p:spPr>
          <a:xfrm>
            <a:off x="525487" y="5903407"/>
            <a:ext cx="88949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2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[Quines persones de dins de l’organització s’hi hauran d’involucrar (per la definició funcional, per l’aprovació de la proposta o per la contractació)? Quines aliances externes seran necessàries]</a:t>
            </a:r>
          </a:p>
        </p:txBody>
      </p:sp>
    </p:spTree>
    <p:extLst>
      <p:ext uri="{BB962C8B-B14F-4D97-AF65-F5344CB8AC3E}">
        <p14:creationId xmlns:p14="http://schemas.microsoft.com/office/powerpoint/2010/main" val="1800243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D88C3D-AB9F-19A7-79AA-F200C8A2A0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QuadreDeText 5">
            <a:extLst>
              <a:ext uri="{FF2B5EF4-FFF2-40B4-BE49-F238E27FC236}">
                <a16:creationId xmlns:a16="http://schemas.microsoft.com/office/drawing/2014/main" id="{03E2AD2C-EAC3-3DE2-F06E-1F1CF9C12353}"/>
              </a:ext>
            </a:extLst>
          </p:cNvPr>
          <p:cNvSpPr txBox="1"/>
          <p:nvPr/>
        </p:nvSpPr>
        <p:spPr>
          <a:xfrm>
            <a:off x="427912" y="266221"/>
            <a:ext cx="380542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a-ES" sz="1400" b="1" dirty="0">
                <a:solidFill>
                  <a:srgbClr val="A65665"/>
                </a:solidFill>
              </a:rPr>
              <a:t>https://https://www.diba.cat/ca/web/local-ia</a:t>
            </a:r>
          </a:p>
          <a:p>
            <a:r>
              <a:rPr lang="ca-ES" sz="1400" b="1" dirty="0">
                <a:solidFill>
                  <a:srgbClr val="4D868C"/>
                </a:solidFill>
              </a:rPr>
              <a:t>#localIA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BACAD8C-D74D-EAC8-023C-DAF1B2BBA6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525" y="994561"/>
            <a:ext cx="913706" cy="321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tge 3" descr="Imatge que conté Gràfics, Font, logotip, disseny gràfic&#10;&#10;Descripció generada automàticament">
            <a:extLst>
              <a:ext uri="{FF2B5EF4-FFF2-40B4-BE49-F238E27FC236}">
                <a16:creationId xmlns:a16="http://schemas.microsoft.com/office/drawing/2014/main" id="{32E93D86-32CD-2C7E-C541-6DE6F66491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2203" y="107294"/>
            <a:ext cx="1660770" cy="682102"/>
          </a:xfrm>
          <a:prstGeom prst="rect">
            <a:avLst/>
          </a:prstGeom>
        </p:spPr>
      </p:pic>
      <p:graphicFrame>
        <p:nvGraphicFramePr>
          <p:cNvPr id="2" name="Taula 1">
            <a:extLst>
              <a:ext uri="{FF2B5EF4-FFF2-40B4-BE49-F238E27FC236}">
                <a16:creationId xmlns:a16="http://schemas.microsoft.com/office/drawing/2014/main" id="{CB548B30-185E-B3DC-4714-5CCDAE148E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7715296"/>
              </p:ext>
            </p:extLst>
          </p:nvPr>
        </p:nvGraphicFramePr>
        <p:xfrm>
          <a:off x="183362" y="1644323"/>
          <a:ext cx="3187615" cy="438150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2022428">
                  <a:extLst>
                    <a:ext uri="{9D8B030D-6E8A-4147-A177-3AD203B41FA5}">
                      <a16:colId xmlns:a16="http://schemas.microsoft.com/office/drawing/2014/main" val="2169023811"/>
                    </a:ext>
                  </a:extLst>
                </a:gridCol>
                <a:gridCol w="240632">
                  <a:extLst>
                    <a:ext uri="{9D8B030D-6E8A-4147-A177-3AD203B41FA5}">
                      <a16:colId xmlns:a16="http://schemas.microsoft.com/office/drawing/2014/main" val="3048400990"/>
                    </a:ext>
                  </a:extLst>
                </a:gridCol>
                <a:gridCol w="256673">
                  <a:extLst>
                    <a:ext uri="{9D8B030D-6E8A-4147-A177-3AD203B41FA5}">
                      <a16:colId xmlns:a16="http://schemas.microsoft.com/office/drawing/2014/main" val="2755185745"/>
                    </a:ext>
                  </a:extLst>
                </a:gridCol>
                <a:gridCol w="224590">
                  <a:extLst>
                    <a:ext uri="{9D8B030D-6E8A-4147-A177-3AD203B41FA5}">
                      <a16:colId xmlns:a16="http://schemas.microsoft.com/office/drawing/2014/main" val="1334924435"/>
                    </a:ext>
                  </a:extLst>
                </a:gridCol>
                <a:gridCol w="235012">
                  <a:extLst>
                    <a:ext uri="{9D8B030D-6E8A-4147-A177-3AD203B41FA5}">
                      <a16:colId xmlns:a16="http://schemas.microsoft.com/office/drawing/2014/main" val="142899728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49650559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spcBef>
                          <a:spcPts val="1000"/>
                        </a:spcBef>
                      </a:pPr>
                      <a:r>
                        <a:rPr lang="ca-E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Valora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spcBef>
                          <a:spcPts val="1000"/>
                        </a:spcBef>
                      </a:pPr>
                      <a:r>
                        <a:rPr lang="ca-ES" sz="11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1</a:t>
                      </a:r>
                      <a:endParaRPr lang="ca-ES" b="1" i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spcBef>
                          <a:spcPts val="1000"/>
                        </a:spcBef>
                      </a:pPr>
                      <a:r>
                        <a:rPr lang="ca-ES" sz="11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2</a:t>
                      </a:r>
                      <a:endParaRPr lang="ca-ES" b="1" i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spcBef>
                          <a:spcPts val="1000"/>
                        </a:spcBef>
                      </a:pPr>
                      <a:r>
                        <a:rPr lang="ca-ES" sz="11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3</a:t>
                      </a:r>
                      <a:endParaRPr lang="ca-ES" b="1" i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spcBef>
                          <a:spcPts val="1000"/>
                        </a:spcBef>
                      </a:pPr>
                      <a:r>
                        <a:rPr lang="ca-ES" sz="11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4</a:t>
                      </a:r>
                      <a:endParaRPr lang="ca-ES" b="1" i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spcBef>
                          <a:spcPts val="1000"/>
                        </a:spcBef>
                      </a:pPr>
                      <a:r>
                        <a:rPr lang="ca-ES" sz="11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5</a:t>
                      </a:r>
                      <a:endParaRPr lang="ca-ES" b="1" i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5861090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es-ES" sz="1100" b="0" dirty="0">
                          <a:effectLst/>
                        </a:rPr>
                        <a:t>Suport en la </a:t>
                      </a:r>
                      <a:r>
                        <a:rPr lang="es-ES" sz="1100" b="0" dirty="0" err="1">
                          <a:effectLst/>
                        </a:rPr>
                        <a:t>redacció</a:t>
                      </a:r>
                      <a:r>
                        <a:rPr lang="es-ES" sz="1100" b="0" dirty="0">
                          <a:effectLst/>
                        </a:rPr>
                        <a:t> i </a:t>
                      </a:r>
                      <a:r>
                        <a:rPr lang="es-ES" sz="1100" b="0" dirty="0" err="1">
                          <a:effectLst/>
                        </a:rPr>
                        <a:t>gestió</a:t>
                      </a:r>
                      <a:r>
                        <a:rPr lang="es-ES" sz="1100" b="0" dirty="0">
                          <a:effectLst/>
                        </a:rPr>
                        <a:t> de contractes </a:t>
                      </a:r>
                      <a:endParaRPr lang="es-ES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1999997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Comparativa d’ofertes segons criteris establerts </a:t>
                      </a:r>
                      <a:endParaRPr lang="ca-ES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5291964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Elaboració automàtica de documents de resum de cada oferta </a:t>
                      </a:r>
                      <a:endParaRPr lang="ca-ES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2451913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es-ES" sz="1100" b="0">
                          <a:effectLst/>
                        </a:rPr>
                        <a:t>Comprovació del compliment dels requisits administratius </a:t>
                      </a:r>
                      <a:endParaRPr lang="es-ES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3225399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es-ES" sz="1100" b="0">
                          <a:effectLst/>
                        </a:rPr>
                        <a:t>Automatització de la generació de documents estandarditzats </a:t>
                      </a:r>
                      <a:endParaRPr lang="es-ES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90480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Generació de resums i alertes sobre terminis clau </a:t>
                      </a:r>
                      <a:endParaRPr lang="ca-ES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753137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es-ES" sz="1100" b="0">
                          <a:effectLst/>
                        </a:rPr>
                        <a:t>Detecció de banderes vermelles I risc de frau (per a la seva prevenció) </a:t>
                      </a:r>
                      <a:endParaRPr lang="es-ES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5901008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es-ES" sz="1100" b="0">
                          <a:effectLst/>
                        </a:rPr>
                        <a:t>Elaboració d’informes de l’execució dels contractes I propostes de millora </a:t>
                      </a:r>
                      <a:endParaRPr lang="es-ES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2823703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Altres. Indica quin ús: </a:t>
                      </a:r>
                      <a:endParaRPr lang="ca-ES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9967937"/>
                  </a:ext>
                </a:extLst>
              </a:tr>
            </a:tbl>
          </a:graphicData>
        </a:graphic>
      </p:graphicFrame>
      <p:sp>
        <p:nvSpPr>
          <p:cNvPr id="3" name="Rectangle: una sola cantonada retallada 2">
            <a:extLst>
              <a:ext uri="{FF2B5EF4-FFF2-40B4-BE49-F238E27FC236}">
                <a16:creationId xmlns:a16="http://schemas.microsoft.com/office/drawing/2014/main" id="{E49CCC1B-BD3C-9954-F37E-B5D5895743E5}"/>
              </a:ext>
            </a:extLst>
          </p:cNvPr>
          <p:cNvSpPr/>
          <p:nvPr/>
        </p:nvSpPr>
        <p:spPr>
          <a:xfrm>
            <a:off x="2107729" y="1326697"/>
            <a:ext cx="1263248" cy="317626"/>
          </a:xfrm>
          <a:prstGeom prst="snip1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0" fontAlgn="base">
              <a:lnSpc>
                <a:spcPts val="1275"/>
              </a:lnSpc>
              <a:spcBef>
                <a:spcPts val="1000"/>
              </a:spcBef>
            </a:pPr>
            <a:r>
              <a:rPr lang="ca-ES" sz="11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Contractació</a:t>
            </a:r>
          </a:p>
        </p:txBody>
      </p:sp>
      <p:graphicFrame>
        <p:nvGraphicFramePr>
          <p:cNvPr id="21" name="Taula 20">
            <a:extLst>
              <a:ext uri="{FF2B5EF4-FFF2-40B4-BE49-F238E27FC236}">
                <a16:creationId xmlns:a16="http://schemas.microsoft.com/office/drawing/2014/main" id="{F7B1B9A7-D6D3-75E8-02EE-5D0ED3EC6B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1380073"/>
              </p:ext>
            </p:extLst>
          </p:nvPr>
        </p:nvGraphicFramePr>
        <p:xfrm>
          <a:off x="3416969" y="1657264"/>
          <a:ext cx="3171822" cy="4311396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2006635">
                  <a:extLst>
                    <a:ext uri="{9D8B030D-6E8A-4147-A177-3AD203B41FA5}">
                      <a16:colId xmlns:a16="http://schemas.microsoft.com/office/drawing/2014/main" val="2169023811"/>
                    </a:ext>
                  </a:extLst>
                </a:gridCol>
                <a:gridCol w="240632">
                  <a:extLst>
                    <a:ext uri="{9D8B030D-6E8A-4147-A177-3AD203B41FA5}">
                      <a16:colId xmlns:a16="http://schemas.microsoft.com/office/drawing/2014/main" val="3048400990"/>
                    </a:ext>
                  </a:extLst>
                </a:gridCol>
                <a:gridCol w="256673">
                  <a:extLst>
                    <a:ext uri="{9D8B030D-6E8A-4147-A177-3AD203B41FA5}">
                      <a16:colId xmlns:a16="http://schemas.microsoft.com/office/drawing/2014/main" val="2755185745"/>
                    </a:ext>
                  </a:extLst>
                </a:gridCol>
                <a:gridCol w="224590">
                  <a:extLst>
                    <a:ext uri="{9D8B030D-6E8A-4147-A177-3AD203B41FA5}">
                      <a16:colId xmlns:a16="http://schemas.microsoft.com/office/drawing/2014/main" val="1334924435"/>
                    </a:ext>
                  </a:extLst>
                </a:gridCol>
                <a:gridCol w="235012">
                  <a:extLst>
                    <a:ext uri="{9D8B030D-6E8A-4147-A177-3AD203B41FA5}">
                      <a16:colId xmlns:a16="http://schemas.microsoft.com/office/drawing/2014/main" val="142899728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49650559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spcBef>
                          <a:spcPts val="1000"/>
                        </a:spcBef>
                      </a:pPr>
                      <a:r>
                        <a:rPr lang="ca-E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Valora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spcBef>
                          <a:spcPts val="1000"/>
                        </a:spcBef>
                      </a:pPr>
                      <a:r>
                        <a:rPr lang="ca-ES" sz="11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1</a:t>
                      </a:r>
                      <a:endParaRPr lang="ca-ES" b="1" i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spcBef>
                          <a:spcPts val="1000"/>
                        </a:spcBef>
                      </a:pPr>
                      <a:r>
                        <a:rPr lang="ca-ES" sz="11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2</a:t>
                      </a:r>
                      <a:endParaRPr lang="ca-ES" b="1" i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spcBef>
                          <a:spcPts val="1000"/>
                        </a:spcBef>
                      </a:pPr>
                      <a:r>
                        <a:rPr lang="ca-ES" sz="11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3</a:t>
                      </a:r>
                      <a:endParaRPr lang="ca-ES" b="1" i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spcBef>
                          <a:spcPts val="1000"/>
                        </a:spcBef>
                      </a:pPr>
                      <a:r>
                        <a:rPr lang="ca-ES" sz="11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4</a:t>
                      </a:r>
                      <a:endParaRPr lang="ca-ES" b="1" i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spcBef>
                          <a:spcPts val="1000"/>
                        </a:spcBef>
                      </a:pPr>
                      <a:r>
                        <a:rPr lang="ca-ES" sz="11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5</a:t>
                      </a:r>
                      <a:endParaRPr lang="ca-ES" b="1" i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5861090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000" b="0" i="0" dirty="0">
                          <a:effectLst/>
                          <a:latin typeface="Arial" panose="020B0604020202020204" pitchFamily="34" charset="0"/>
                        </a:rPr>
                        <a:t>Resolució automàtica de preguntes freqüents </a:t>
                      </a:r>
                      <a:endParaRPr lang="ca-ES" sz="14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1999997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es-ES" sz="1000" b="0" i="0">
                          <a:effectLst/>
                          <a:latin typeface="Arial" panose="020B0604020202020204" pitchFamily="34" charset="0"/>
                        </a:rPr>
                        <a:t>Classificació i derivació intel·ligent de consultes </a:t>
                      </a:r>
                      <a:endParaRPr lang="es-ES" sz="1400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5291964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pt-BR" sz="1000" b="0" i="0">
                          <a:effectLst/>
                          <a:latin typeface="Arial" panose="020B0604020202020204" pitchFamily="34" charset="0"/>
                        </a:rPr>
                        <a:t>Resum automàtic d’expedients per agilitzar respostes </a:t>
                      </a:r>
                      <a:endParaRPr lang="pt-BR" sz="1400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2451913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es-ES" sz="1000" b="0" i="0">
                          <a:effectLst/>
                          <a:latin typeface="Arial" panose="020B0604020202020204" pitchFamily="34" charset="0"/>
                        </a:rPr>
                        <a:t>Adaptació de textos I comunicacions a comunicació clara </a:t>
                      </a:r>
                      <a:endParaRPr lang="es-ES" sz="1400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3225399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es-ES" sz="1000" b="0" i="0">
                          <a:effectLst/>
                          <a:latin typeface="Arial" panose="020B0604020202020204" pitchFamily="34" charset="0"/>
                        </a:rPr>
                        <a:t>Traducció de documents a altres idiomes minoritaris per facilitar la comprensió de la ciutadania </a:t>
                      </a:r>
                      <a:endParaRPr lang="es-ES" sz="1400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90480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es-ES" sz="1000" b="0" i="0">
                          <a:effectLst/>
                          <a:latin typeface="Arial" panose="020B0604020202020204" pitchFamily="34" charset="0"/>
                        </a:rPr>
                        <a:t>Traducció automàtica de l’atenció en altres idiomes </a:t>
                      </a:r>
                      <a:endParaRPr lang="es-ES" sz="1400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753137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000" b="0" i="0">
                          <a:effectLst/>
                          <a:latin typeface="Arial" panose="020B0604020202020204" pitchFamily="34" charset="0"/>
                        </a:rPr>
                        <a:t>Generació d’informes sobre les consultes més habituals </a:t>
                      </a:r>
                      <a:endParaRPr lang="ca-ES" sz="1400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5901008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000" b="0" i="0">
                          <a:effectLst/>
                          <a:latin typeface="Arial" panose="020B0604020202020204" pitchFamily="34" charset="0"/>
                        </a:rPr>
                        <a:t>Altres. Indica quin ús: </a:t>
                      </a:r>
                      <a:endParaRPr lang="ca-ES" sz="1400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2823703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000" b="0" i="0" dirty="0">
                          <a:effectLst/>
                          <a:latin typeface="Arial" panose="020B0604020202020204" pitchFamily="34" charset="0"/>
                        </a:rPr>
                        <a:t>Resolució automàtica de preguntes freqüents </a:t>
                      </a:r>
                      <a:endParaRPr lang="ca-ES" sz="14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9967937"/>
                  </a:ext>
                </a:extLst>
              </a:tr>
            </a:tbl>
          </a:graphicData>
        </a:graphic>
      </p:graphicFrame>
      <p:sp>
        <p:nvSpPr>
          <p:cNvPr id="24" name="Rectangle: una sola cantonada retallada 23">
            <a:extLst>
              <a:ext uri="{FF2B5EF4-FFF2-40B4-BE49-F238E27FC236}">
                <a16:creationId xmlns:a16="http://schemas.microsoft.com/office/drawing/2014/main" id="{18E661A9-648C-03B1-AC51-FF1645417FFE}"/>
              </a:ext>
            </a:extLst>
          </p:cNvPr>
          <p:cNvSpPr/>
          <p:nvPr/>
        </p:nvSpPr>
        <p:spPr>
          <a:xfrm>
            <a:off x="5325543" y="1339638"/>
            <a:ext cx="1263248" cy="317626"/>
          </a:xfrm>
          <a:prstGeom prst="snip1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0" fontAlgn="base">
              <a:lnSpc>
                <a:spcPts val="1275"/>
              </a:lnSpc>
              <a:spcBef>
                <a:spcPts val="1000"/>
              </a:spcBef>
            </a:pPr>
            <a:r>
              <a:rPr lang="ca-ES" sz="11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Atenció ciutadana</a:t>
            </a:r>
          </a:p>
        </p:txBody>
      </p:sp>
      <p:graphicFrame>
        <p:nvGraphicFramePr>
          <p:cNvPr id="26" name="Taula 25">
            <a:extLst>
              <a:ext uri="{FF2B5EF4-FFF2-40B4-BE49-F238E27FC236}">
                <a16:creationId xmlns:a16="http://schemas.microsoft.com/office/drawing/2014/main" id="{2B60CFF8-71BC-D7FC-A35D-BAB313AEBE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3941350"/>
              </p:ext>
            </p:extLst>
          </p:nvPr>
        </p:nvGraphicFramePr>
        <p:xfrm>
          <a:off x="6668097" y="1675575"/>
          <a:ext cx="3171822" cy="4227704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2006635">
                  <a:extLst>
                    <a:ext uri="{9D8B030D-6E8A-4147-A177-3AD203B41FA5}">
                      <a16:colId xmlns:a16="http://schemas.microsoft.com/office/drawing/2014/main" val="2169023811"/>
                    </a:ext>
                  </a:extLst>
                </a:gridCol>
                <a:gridCol w="240632">
                  <a:extLst>
                    <a:ext uri="{9D8B030D-6E8A-4147-A177-3AD203B41FA5}">
                      <a16:colId xmlns:a16="http://schemas.microsoft.com/office/drawing/2014/main" val="3048400990"/>
                    </a:ext>
                  </a:extLst>
                </a:gridCol>
                <a:gridCol w="256673">
                  <a:extLst>
                    <a:ext uri="{9D8B030D-6E8A-4147-A177-3AD203B41FA5}">
                      <a16:colId xmlns:a16="http://schemas.microsoft.com/office/drawing/2014/main" val="2755185745"/>
                    </a:ext>
                  </a:extLst>
                </a:gridCol>
                <a:gridCol w="224590">
                  <a:extLst>
                    <a:ext uri="{9D8B030D-6E8A-4147-A177-3AD203B41FA5}">
                      <a16:colId xmlns:a16="http://schemas.microsoft.com/office/drawing/2014/main" val="1334924435"/>
                    </a:ext>
                  </a:extLst>
                </a:gridCol>
                <a:gridCol w="235012">
                  <a:extLst>
                    <a:ext uri="{9D8B030D-6E8A-4147-A177-3AD203B41FA5}">
                      <a16:colId xmlns:a16="http://schemas.microsoft.com/office/drawing/2014/main" val="142899728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49650559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spcBef>
                          <a:spcPts val="1000"/>
                        </a:spcBef>
                      </a:pPr>
                      <a:r>
                        <a:rPr lang="ca-E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Valora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spcBef>
                          <a:spcPts val="1000"/>
                        </a:spcBef>
                      </a:pPr>
                      <a:r>
                        <a:rPr lang="ca-ES" sz="11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1</a:t>
                      </a:r>
                      <a:endParaRPr lang="ca-ES" b="1" i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spcBef>
                          <a:spcPts val="1000"/>
                        </a:spcBef>
                      </a:pPr>
                      <a:r>
                        <a:rPr lang="ca-ES" sz="11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2</a:t>
                      </a:r>
                      <a:endParaRPr lang="ca-ES" b="1" i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spcBef>
                          <a:spcPts val="1000"/>
                        </a:spcBef>
                      </a:pPr>
                      <a:r>
                        <a:rPr lang="ca-ES" sz="11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3</a:t>
                      </a:r>
                      <a:endParaRPr lang="ca-ES" b="1" i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spcBef>
                          <a:spcPts val="1000"/>
                        </a:spcBef>
                      </a:pPr>
                      <a:r>
                        <a:rPr lang="ca-ES" sz="11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4</a:t>
                      </a:r>
                      <a:endParaRPr lang="ca-ES" b="1" i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spcBef>
                          <a:spcPts val="1000"/>
                        </a:spcBef>
                      </a:pPr>
                      <a:r>
                        <a:rPr lang="ca-ES" sz="11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5</a:t>
                      </a:r>
                      <a:endParaRPr lang="ca-ES" b="1" i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5861090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es-ES" sz="1100" b="0" i="0" dirty="0" err="1">
                          <a:effectLst/>
                          <a:latin typeface="Arial" panose="020B0604020202020204" pitchFamily="34" charset="0"/>
                        </a:rPr>
                        <a:t>Generació</a:t>
                      </a:r>
                      <a:r>
                        <a:rPr lang="es-ES" sz="1100" b="0" i="0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s-ES" sz="1100" b="0" i="0" dirty="0" err="1">
                          <a:effectLst/>
                          <a:latin typeface="Arial" panose="020B0604020202020204" pitchFamily="34" charset="0"/>
                        </a:rPr>
                        <a:t>d’informes</a:t>
                      </a:r>
                      <a:r>
                        <a:rPr lang="es-ES" sz="1100" b="0" i="0" dirty="0">
                          <a:effectLst/>
                          <a:latin typeface="Arial" panose="020B0604020202020204" pitchFamily="34" charset="0"/>
                        </a:rPr>
                        <a:t> sobre el </a:t>
                      </a:r>
                      <a:r>
                        <a:rPr lang="es-ES" sz="1100" b="0" i="0" dirty="0" err="1">
                          <a:effectLst/>
                          <a:latin typeface="Arial" panose="020B0604020202020204" pitchFamily="34" charset="0"/>
                        </a:rPr>
                        <a:t>compliment</a:t>
                      </a:r>
                      <a:r>
                        <a:rPr lang="es-ES" sz="1100" b="0" i="0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s-ES" sz="1100" b="0" i="0" dirty="0" err="1">
                          <a:effectLst/>
                          <a:latin typeface="Arial" panose="020B0604020202020204" pitchFamily="34" charset="0"/>
                        </a:rPr>
                        <a:t>dels</a:t>
                      </a:r>
                      <a:r>
                        <a:rPr lang="es-ES" sz="1100" b="0" i="0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s-ES" sz="1100" b="0" i="0" dirty="0" err="1">
                          <a:effectLst/>
                          <a:latin typeface="Arial" panose="020B0604020202020204" pitchFamily="34" charset="0"/>
                        </a:rPr>
                        <a:t>requisits</a:t>
                      </a:r>
                      <a:r>
                        <a:rPr lang="es-ES" sz="1100" b="0" i="0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s-ES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1999997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pt-BR" sz="1100" b="0" i="0">
                          <a:effectLst/>
                          <a:latin typeface="Arial" panose="020B0604020202020204" pitchFamily="34" charset="0"/>
                        </a:rPr>
                        <a:t>Generació automàtica dels documents administratius i de pagament </a:t>
                      </a:r>
                      <a:endParaRPr lang="pt-BR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5291964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es-ES" sz="1100" b="0" i="0">
                          <a:effectLst/>
                          <a:latin typeface="Arial" panose="020B0604020202020204" pitchFamily="34" charset="0"/>
                        </a:rPr>
                        <a:t>Comprovació de la documentació de justificació </a:t>
                      </a:r>
                      <a:endParaRPr lang="es-ES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2451913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pt-BR" sz="1100" b="0" i="0">
                          <a:effectLst/>
                          <a:latin typeface="Arial" panose="020B0604020202020204" pitchFamily="34" charset="0"/>
                        </a:rPr>
                        <a:t>Resum automàtic de les bases reguladores de cada convocatòria </a:t>
                      </a:r>
                      <a:endParaRPr lang="pt-BR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3225399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i="0">
                          <a:effectLst/>
                          <a:latin typeface="Arial" panose="020B0604020202020204" pitchFamily="34" charset="0"/>
                        </a:rPr>
                        <a:t>Automatització de notificacions i seguiment de terminis </a:t>
                      </a:r>
                      <a:endParaRPr lang="ca-ES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90480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es-ES" sz="1100" b="0" i="0">
                          <a:effectLst/>
                          <a:latin typeface="Arial" panose="020B0604020202020204" pitchFamily="34" charset="0"/>
                        </a:rPr>
                        <a:t>Detecció de banderes vermelles I risc de frau (per a la seva prevenció) </a:t>
                      </a:r>
                      <a:endParaRPr lang="es-ES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753137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i="0" dirty="0">
                          <a:effectLst/>
                          <a:latin typeface="Arial" panose="020B0604020202020204" pitchFamily="34" charset="0"/>
                        </a:rPr>
                        <a:t>Altres. Indica quin ús: </a:t>
                      </a:r>
                      <a:endParaRPr lang="ca-ES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5901008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endParaRPr lang="ca-ES" sz="14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2823703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endParaRPr lang="ca-ES" sz="14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9967937"/>
                  </a:ext>
                </a:extLst>
              </a:tr>
            </a:tbl>
          </a:graphicData>
        </a:graphic>
      </p:graphicFrame>
      <p:sp>
        <p:nvSpPr>
          <p:cNvPr id="27" name="Rectangle: una sola cantonada retallada 26">
            <a:extLst>
              <a:ext uri="{FF2B5EF4-FFF2-40B4-BE49-F238E27FC236}">
                <a16:creationId xmlns:a16="http://schemas.microsoft.com/office/drawing/2014/main" id="{A723B223-4A68-117F-2216-19C9270D5751}"/>
              </a:ext>
            </a:extLst>
          </p:cNvPr>
          <p:cNvSpPr/>
          <p:nvPr/>
        </p:nvSpPr>
        <p:spPr>
          <a:xfrm>
            <a:off x="8568650" y="1357949"/>
            <a:ext cx="1263248" cy="317626"/>
          </a:xfrm>
          <a:prstGeom prst="snip1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0" fontAlgn="base">
              <a:lnSpc>
                <a:spcPts val="1275"/>
              </a:lnSpc>
              <a:spcBef>
                <a:spcPts val="1000"/>
              </a:spcBef>
            </a:pPr>
            <a:r>
              <a:rPr lang="ca-ES" sz="11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Gestió de subvencions</a:t>
            </a:r>
          </a:p>
        </p:txBody>
      </p:sp>
    </p:spTree>
    <p:extLst>
      <p:ext uri="{BB962C8B-B14F-4D97-AF65-F5344CB8AC3E}">
        <p14:creationId xmlns:p14="http://schemas.microsoft.com/office/powerpoint/2010/main" val="4023478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3DFCB8-9A63-D466-321B-7F653606A5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QuadreDeText 5">
            <a:extLst>
              <a:ext uri="{FF2B5EF4-FFF2-40B4-BE49-F238E27FC236}">
                <a16:creationId xmlns:a16="http://schemas.microsoft.com/office/drawing/2014/main" id="{9D9EDDDD-590E-E20F-1BF4-FB2E4D268F8E}"/>
              </a:ext>
            </a:extLst>
          </p:cNvPr>
          <p:cNvSpPr txBox="1"/>
          <p:nvPr/>
        </p:nvSpPr>
        <p:spPr>
          <a:xfrm>
            <a:off x="427912" y="266221"/>
            <a:ext cx="380542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a-ES" sz="1400" b="1" dirty="0">
                <a:solidFill>
                  <a:srgbClr val="A65665"/>
                </a:solidFill>
              </a:rPr>
              <a:t>https://https://www.diba.cat/ca/web/local-ia</a:t>
            </a:r>
          </a:p>
          <a:p>
            <a:r>
              <a:rPr lang="ca-ES" sz="1400" b="1" dirty="0">
                <a:solidFill>
                  <a:srgbClr val="4D868C"/>
                </a:solidFill>
              </a:rPr>
              <a:t>#localIA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8334800-82F3-D527-68A8-9CC0DE3DF8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525" y="994561"/>
            <a:ext cx="913706" cy="321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tge 3" descr="Imatge que conté Gràfics, Font, logotip, disseny gràfic&#10;&#10;Descripció generada automàticament">
            <a:extLst>
              <a:ext uri="{FF2B5EF4-FFF2-40B4-BE49-F238E27FC236}">
                <a16:creationId xmlns:a16="http://schemas.microsoft.com/office/drawing/2014/main" id="{3510C4F1-15CA-BBA6-CD01-E47822108D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2549" y="107294"/>
            <a:ext cx="1650424" cy="677853"/>
          </a:xfrm>
          <a:prstGeom prst="rect">
            <a:avLst/>
          </a:prstGeom>
        </p:spPr>
      </p:pic>
      <p:graphicFrame>
        <p:nvGraphicFramePr>
          <p:cNvPr id="2" name="Taula 1">
            <a:extLst>
              <a:ext uri="{FF2B5EF4-FFF2-40B4-BE49-F238E27FC236}">
                <a16:creationId xmlns:a16="http://schemas.microsoft.com/office/drawing/2014/main" id="{49BDFAEE-A537-4000-B8CD-F1E651FF1B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5081759"/>
              </p:ext>
            </p:extLst>
          </p:nvPr>
        </p:nvGraphicFramePr>
        <p:xfrm>
          <a:off x="183362" y="1644323"/>
          <a:ext cx="3187615" cy="425450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2022428">
                  <a:extLst>
                    <a:ext uri="{9D8B030D-6E8A-4147-A177-3AD203B41FA5}">
                      <a16:colId xmlns:a16="http://schemas.microsoft.com/office/drawing/2014/main" val="2169023811"/>
                    </a:ext>
                  </a:extLst>
                </a:gridCol>
                <a:gridCol w="240632">
                  <a:extLst>
                    <a:ext uri="{9D8B030D-6E8A-4147-A177-3AD203B41FA5}">
                      <a16:colId xmlns:a16="http://schemas.microsoft.com/office/drawing/2014/main" val="3048400990"/>
                    </a:ext>
                  </a:extLst>
                </a:gridCol>
                <a:gridCol w="256673">
                  <a:extLst>
                    <a:ext uri="{9D8B030D-6E8A-4147-A177-3AD203B41FA5}">
                      <a16:colId xmlns:a16="http://schemas.microsoft.com/office/drawing/2014/main" val="2755185745"/>
                    </a:ext>
                  </a:extLst>
                </a:gridCol>
                <a:gridCol w="224590">
                  <a:extLst>
                    <a:ext uri="{9D8B030D-6E8A-4147-A177-3AD203B41FA5}">
                      <a16:colId xmlns:a16="http://schemas.microsoft.com/office/drawing/2014/main" val="1334924435"/>
                    </a:ext>
                  </a:extLst>
                </a:gridCol>
                <a:gridCol w="235012">
                  <a:extLst>
                    <a:ext uri="{9D8B030D-6E8A-4147-A177-3AD203B41FA5}">
                      <a16:colId xmlns:a16="http://schemas.microsoft.com/office/drawing/2014/main" val="142899728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49650559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spcBef>
                          <a:spcPts val="1000"/>
                        </a:spcBef>
                      </a:pPr>
                      <a:r>
                        <a:rPr lang="ca-E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Valora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spcBef>
                          <a:spcPts val="1000"/>
                        </a:spcBef>
                      </a:pPr>
                      <a:r>
                        <a:rPr lang="ca-ES" sz="11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1</a:t>
                      </a:r>
                      <a:endParaRPr lang="ca-ES" b="1" i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spcBef>
                          <a:spcPts val="1000"/>
                        </a:spcBef>
                      </a:pPr>
                      <a:r>
                        <a:rPr lang="ca-ES" sz="11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2</a:t>
                      </a:r>
                      <a:endParaRPr lang="ca-ES" b="1" i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spcBef>
                          <a:spcPts val="1000"/>
                        </a:spcBef>
                      </a:pPr>
                      <a:r>
                        <a:rPr lang="ca-ES" sz="11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3</a:t>
                      </a:r>
                      <a:endParaRPr lang="ca-ES" b="1" i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spcBef>
                          <a:spcPts val="1000"/>
                        </a:spcBef>
                      </a:pPr>
                      <a:r>
                        <a:rPr lang="ca-ES" sz="11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4</a:t>
                      </a:r>
                      <a:endParaRPr lang="ca-ES" b="1" i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spcBef>
                          <a:spcPts val="1000"/>
                        </a:spcBef>
                      </a:pPr>
                      <a:r>
                        <a:rPr lang="ca-ES" sz="11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5</a:t>
                      </a:r>
                      <a:endParaRPr lang="ca-ES" b="1" i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5861090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i="0" dirty="0">
                          <a:effectLst/>
                          <a:latin typeface="Arial" panose="020B0604020202020204" pitchFamily="34" charset="0"/>
                        </a:rPr>
                        <a:t>Generació d’informes d’execució pressupostària </a:t>
                      </a:r>
                      <a:endParaRPr lang="ca-ES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1999997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i="0">
                          <a:effectLst/>
                          <a:latin typeface="Arial" panose="020B0604020202020204" pitchFamily="34" charset="0"/>
                        </a:rPr>
                        <a:t>Predicció de desviacions pressupostàries amb IA </a:t>
                      </a:r>
                      <a:endParaRPr lang="ca-ES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5291964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es-ES" sz="1100" b="0" i="0">
                          <a:effectLst/>
                          <a:latin typeface="Arial" panose="020B0604020202020204" pitchFamily="34" charset="0"/>
                        </a:rPr>
                        <a:t>Automatització de l’assignació de partides pressupostàries </a:t>
                      </a:r>
                      <a:endParaRPr lang="es-ES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2451913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es-ES" sz="1100" b="0" i="0">
                          <a:effectLst/>
                          <a:latin typeface="Arial" panose="020B0604020202020204" pitchFamily="34" charset="0"/>
                        </a:rPr>
                        <a:t>Generació d’alertes per identificar possibles irregularitats </a:t>
                      </a:r>
                      <a:endParaRPr lang="es-ES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3225399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es-ES" sz="1100" b="0" i="0">
                          <a:effectLst/>
                          <a:latin typeface="Arial" panose="020B0604020202020204" pitchFamily="34" charset="0"/>
                        </a:rPr>
                        <a:t>Detecció de banderes vermelles I risc de frau (per a la seva prevenció) </a:t>
                      </a:r>
                      <a:endParaRPr lang="es-ES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90480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pt-BR" sz="1100" b="0" i="0">
                          <a:effectLst/>
                          <a:latin typeface="Arial" panose="020B0604020202020204" pitchFamily="34" charset="0"/>
                        </a:rPr>
                        <a:t>Anàlisi comparativa de despeses i ingressos per exercici </a:t>
                      </a:r>
                      <a:endParaRPr lang="pt-BR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753137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i="0" dirty="0">
                          <a:effectLst/>
                          <a:latin typeface="Arial" panose="020B0604020202020204" pitchFamily="34" charset="0"/>
                        </a:rPr>
                        <a:t>Altres. Indica quin ús: </a:t>
                      </a:r>
                      <a:endParaRPr lang="ca-ES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5901008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endParaRPr lang="ca-ES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2823703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endParaRPr lang="es-ES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9967937"/>
                  </a:ext>
                </a:extLst>
              </a:tr>
            </a:tbl>
          </a:graphicData>
        </a:graphic>
      </p:graphicFrame>
      <p:sp>
        <p:nvSpPr>
          <p:cNvPr id="3" name="Rectangle: una sola cantonada retallada 2">
            <a:extLst>
              <a:ext uri="{FF2B5EF4-FFF2-40B4-BE49-F238E27FC236}">
                <a16:creationId xmlns:a16="http://schemas.microsoft.com/office/drawing/2014/main" id="{C6DF05D5-6A62-219A-7844-ECB0FD8E1F8B}"/>
              </a:ext>
            </a:extLst>
          </p:cNvPr>
          <p:cNvSpPr/>
          <p:nvPr/>
        </p:nvSpPr>
        <p:spPr>
          <a:xfrm>
            <a:off x="1917032" y="1326697"/>
            <a:ext cx="1453945" cy="317626"/>
          </a:xfrm>
          <a:prstGeom prst="snip1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0" fontAlgn="base">
              <a:lnSpc>
                <a:spcPts val="1275"/>
              </a:lnSpc>
              <a:spcBef>
                <a:spcPts val="1000"/>
              </a:spcBef>
            </a:pPr>
            <a:r>
              <a:rPr lang="ca-ES" sz="11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Gestió  pressupost</a:t>
            </a:r>
          </a:p>
        </p:txBody>
      </p:sp>
      <p:graphicFrame>
        <p:nvGraphicFramePr>
          <p:cNvPr id="21" name="Taula 20">
            <a:extLst>
              <a:ext uri="{FF2B5EF4-FFF2-40B4-BE49-F238E27FC236}">
                <a16:creationId xmlns:a16="http://schemas.microsoft.com/office/drawing/2014/main" id="{DAFC4016-555B-400B-42F2-4739F2254D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5140364"/>
              </p:ext>
            </p:extLst>
          </p:nvPr>
        </p:nvGraphicFramePr>
        <p:xfrm>
          <a:off x="3449053" y="1657264"/>
          <a:ext cx="3139738" cy="4557904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1974551">
                  <a:extLst>
                    <a:ext uri="{9D8B030D-6E8A-4147-A177-3AD203B41FA5}">
                      <a16:colId xmlns:a16="http://schemas.microsoft.com/office/drawing/2014/main" val="2169023811"/>
                    </a:ext>
                  </a:extLst>
                </a:gridCol>
                <a:gridCol w="240632">
                  <a:extLst>
                    <a:ext uri="{9D8B030D-6E8A-4147-A177-3AD203B41FA5}">
                      <a16:colId xmlns:a16="http://schemas.microsoft.com/office/drawing/2014/main" val="3048400990"/>
                    </a:ext>
                  </a:extLst>
                </a:gridCol>
                <a:gridCol w="256673">
                  <a:extLst>
                    <a:ext uri="{9D8B030D-6E8A-4147-A177-3AD203B41FA5}">
                      <a16:colId xmlns:a16="http://schemas.microsoft.com/office/drawing/2014/main" val="2755185745"/>
                    </a:ext>
                  </a:extLst>
                </a:gridCol>
                <a:gridCol w="224590">
                  <a:extLst>
                    <a:ext uri="{9D8B030D-6E8A-4147-A177-3AD203B41FA5}">
                      <a16:colId xmlns:a16="http://schemas.microsoft.com/office/drawing/2014/main" val="1334924435"/>
                    </a:ext>
                  </a:extLst>
                </a:gridCol>
                <a:gridCol w="235012">
                  <a:extLst>
                    <a:ext uri="{9D8B030D-6E8A-4147-A177-3AD203B41FA5}">
                      <a16:colId xmlns:a16="http://schemas.microsoft.com/office/drawing/2014/main" val="142899728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49650559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spcBef>
                          <a:spcPts val="1000"/>
                        </a:spcBef>
                      </a:pPr>
                      <a:r>
                        <a:rPr lang="ca-E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Valora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spcBef>
                          <a:spcPts val="1000"/>
                        </a:spcBef>
                      </a:pPr>
                      <a:r>
                        <a:rPr lang="ca-ES" sz="11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1</a:t>
                      </a:r>
                      <a:endParaRPr lang="ca-ES" b="1" i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spcBef>
                          <a:spcPts val="1000"/>
                        </a:spcBef>
                      </a:pPr>
                      <a:r>
                        <a:rPr lang="ca-ES" sz="11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2</a:t>
                      </a:r>
                      <a:endParaRPr lang="ca-ES" b="1" i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spcBef>
                          <a:spcPts val="1000"/>
                        </a:spcBef>
                      </a:pPr>
                      <a:r>
                        <a:rPr lang="ca-ES" sz="11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3</a:t>
                      </a:r>
                      <a:endParaRPr lang="ca-ES" b="1" i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spcBef>
                          <a:spcPts val="1000"/>
                        </a:spcBef>
                      </a:pPr>
                      <a:r>
                        <a:rPr lang="ca-ES" sz="11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4</a:t>
                      </a:r>
                      <a:endParaRPr lang="ca-ES" b="1" i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spcBef>
                          <a:spcPts val="1000"/>
                        </a:spcBef>
                      </a:pPr>
                      <a:r>
                        <a:rPr lang="ca-ES" sz="11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5</a:t>
                      </a:r>
                      <a:endParaRPr lang="ca-ES" b="1" i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5861090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es-ES" sz="1100" b="0" i="0" dirty="0" err="1">
                          <a:effectLst/>
                          <a:latin typeface="Arial" panose="020B0604020202020204" pitchFamily="34" charset="0"/>
                        </a:rPr>
                        <a:t>Verificació</a:t>
                      </a:r>
                      <a:r>
                        <a:rPr lang="es-ES" sz="1100" b="0" i="0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s-ES" sz="1100" b="0" i="0" dirty="0" err="1">
                          <a:effectLst/>
                          <a:latin typeface="Arial" panose="020B0604020202020204" pitchFamily="34" charset="0"/>
                        </a:rPr>
                        <a:t>automàtica</a:t>
                      </a:r>
                      <a:r>
                        <a:rPr lang="es-ES" sz="1100" b="0" i="0" dirty="0">
                          <a:effectLst/>
                          <a:latin typeface="Arial" panose="020B0604020202020204" pitchFamily="34" charset="0"/>
                        </a:rPr>
                        <a:t> de la </a:t>
                      </a:r>
                      <a:r>
                        <a:rPr lang="es-ES" sz="1100" b="0" i="0" dirty="0" err="1">
                          <a:effectLst/>
                          <a:latin typeface="Arial" panose="020B0604020202020204" pitchFamily="34" charset="0"/>
                        </a:rPr>
                        <a:t>documentació</a:t>
                      </a:r>
                      <a:r>
                        <a:rPr lang="es-ES" sz="1100" b="0" i="0" dirty="0">
                          <a:effectLst/>
                          <a:latin typeface="Arial" panose="020B0604020202020204" pitchFamily="34" charset="0"/>
                        </a:rPr>
                        <a:t> presentada en </a:t>
                      </a:r>
                      <a:r>
                        <a:rPr lang="es-ES" sz="1100" b="0" i="0" dirty="0" err="1">
                          <a:effectLst/>
                          <a:latin typeface="Arial" panose="020B0604020202020204" pitchFamily="34" charset="0"/>
                        </a:rPr>
                        <a:t>tràmits</a:t>
                      </a:r>
                      <a:r>
                        <a:rPr lang="es-ES" sz="1100" b="0" i="0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s-ES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1999997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i="0">
                          <a:effectLst/>
                          <a:latin typeface="Arial" panose="020B0604020202020204" pitchFamily="34" charset="0"/>
                        </a:rPr>
                        <a:t>Generació de documents administratius estandarditzats, per exemple de requeriment d’esmena </a:t>
                      </a:r>
                      <a:endParaRPr lang="ca-ES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5291964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i="0">
                          <a:effectLst/>
                          <a:latin typeface="Arial" panose="020B0604020202020204" pitchFamily="34" charset="0"/>
                        </a:rPr>
                        <a:t>Anàlisi de sol·licituds per detectar errors o incongruències </a:t>
                      </a:r>
                      <a:endParaRPr lang="ca-ES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2451913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es-ES" sz="1100" b="0" i="0">
                          <a:effectLst/>
                          <a:latin typeface="Arial" panose="020B0604020202020204" pitchFamily="34" charset="0"/>
                        </a:rPr>
                        <a:t>Resum automàtic d’expedients per agilitzar la seva resolució </a:t>
                      </a:r>
                      <a:endParaRPr lang="es-ES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3225399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es-ES" sz="1100" b="0" i="0">
                          <a:effectLst/>
                          <a:latin typeface="Arial" panose="020B0604020202020204" pitchFamily="34" charset="0"/>
                        </a:rPr>
                        <a:t>Automatització de notificacions als interessats </a:t>
                      </a:r>
                      <a:endParaRPr lang="es-ES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90480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i="0">
                          <a:effectLst/>
                          <a:latin typeface="Arial" panose="020B0604020202020204" pitchFamily="34" charset="0"/>
                        </a:rPr>
                        <a:t>Conversió de documents administratius I textos a comunicació clara </a:t>
                      </a:r>
                      <a:endParaRPr lang="ca-ES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753137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i="0" dirty="0">
                          <a:effectLst/>
                          <a:latin typeface="Arial" panose="020B0604020202020204" pitchFamily="34" charset="0"/>
                        </a:rPr>
                        <a:t>Altres. Indica quin ús: </a:t>
                      </a:r>
                      <a:endParaRPr lang="ca-ES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5901008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endParaRPr lang="ca-ES" sz="14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2823703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endParaRPr lang="ca-ES" sz="14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9967937"/>
                  </a:ext>
                </a:extLst>
              </a:tr>
            </a:tbl>
          </a:graphicData>
        </a:graphic>
      </p:graphicFrame>
      <p:sp>
        <p:nvSpPr>
          <p:cNvPr id="24" name="Rectangle: una sola cantonada retallada 23">
            <a:extLst>
              <a:ext uri="{FF2B5EF4-FFF2-40B4-BE49-F238E27FC236}">
                <a16:creationId xmlns:a16="http://schemas.microsoft.com/office/drawing/2014/main" id="{D4AAFF39-44A3-F20F-3DEA-266668A822A9}"/>
              </a:ext>
            </a:extLst>
          </p:cNvPr>
          <p:cNvSpPr/>
          <p:nvPr/>
        </p:nvSpPr>
        <p:spPr>
          <a:xfrm>
            <a:off x="4588042" y="1339638"/>
            <a:ext cx="2000749" cy="317626"/>
          </a:xfrm>
          <a:prstGeom prst="snip1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0" fontAlgn="base">
              <a:lnSpc>
                <a:spcPts val="1275"/>
              </a:lnSpc>
              <a:spcBef>
                <a:spcPts val="1000"/>
              </a:spcBef>
            </a:pPr>
            <a:r>
              <a:rPr lang="ca-ES" sz="11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Tramitació Administrativa d'Expedients </a:t>
            </a:r>
          </a:p>
        </p:txBody>
      </p:sp>
      <p:graphicFrame>
        <p:nvGraphicFramePr>
          <p:cNvPr id="26" name="Taula 25">
            <a:extLst>
              <a:ext uri="{FF2B5EF4-FFF2-40B4-BE49-F238E27FC236}">
                <a16:creationId xmlns:a16="http://schemas.microsoft.com/office/drawing/2014/main" id="{6FC3F5AA-5949-A94D-4093-35FD445D0D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5613004"/>
              </p:ext>
            </p:extLst>
          </p:nvPr>
        </p:nvGraphicFramePr>
        <p:xfrm>
          <a:off x="6657474" y="1675575"/>
          <a:ext cx="3182445" cy="4557904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2017258">
                  <a:extLst>
                    <a:ext uri="{9D8B030D-6E8A-4147-A177-3AD203B41FA5}">
                      <a16:colId xmlns:a16="http://schemas.microsoft.com/office/drawing/2014/main" val="2169023811"/>
                    </a:ext>
                  </a:extLst>
                </a:gridCol>
                <a:gridCol w="240632">
                  <a:extLst>
                    <a:ext uri="{9D8B030D-6E8A-4147-A177-3AD203B41FA5}">
                      <a16:colId xmlns:a16="http://schemas.microsoft.com/office/drawing/2014/main" val="3048400990"/>
                    </a:ext>
                  </a:extLst>
                </a:gridCol>
                <a:gridCol w="256673">
                  <a:extLst>
                    <a:ext uri="{9D8B030D-6E8A-4147-A177-3AD203B41FA5}">
                      <a16:colId xmlns:a16="http://schemas.microsoft.com/office/drawing/2014/main" val="2755185745"/>
                    </a:ext>
                  </a:extLst>
                </a:gridCol>
                <a:gridCol w="224590">
                  <a:extLst>
                    <a:ext uri="{9D8B030D-6E8A-4147-A177-3AD203B41FA5}">
                      <a16:colId xmlns:a16="http://schemas.microsoft.com/office/drawing/2014/main" val="1334924435"/>
                    </a:ext>
                  </a:extLst>
                </a:gridCol>
                <a:gridCol w="235012">
                  <a:extLst>
                    <a:ext uri="{9D8B030D-6E8A-4147-A177-3AD203B41FA5}">
                      <a16:colId xmlns:a16="http://schemas.microsoft.com/office/drawing/2014/main" val="142899728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49650559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spcBef>
                          <a:spcPts val="1000"/>
                        </a:spcBef>
                      </a:pPr>
                      <a:r>
                        <a:rPr lang="ca-E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Valora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spcBef>
                          <a:spcPts val="1000"/>
                        </a:spcBef>
                      </a:pPr>
                      <a:r>
                        <a:rPr lang="ca-ES" sz="11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1</a:t>
                      </a:r>
                      <a:endParaRPr lang="ca-ES" b="1" i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spcBef>
                          <a:spcPts val="1000"/>
                        </a:spcBef>
                      </a:pPr>
                      <a:r>
                        <a:rPr lang="ca-ES" sz="11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2</a:t>
                      </a:r>
                      <a:endParaRPr lang="ca-ES" b="1" i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spcBef>
                          <a:spcPts val="1000"/>
                        </a:spcBef>
                      </a:pPr>
                      <a:r>
                        <a:rPr lang="ca-ES" sz="11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3</a:t>
                      </a:r>
                      <a:endParaRPr lang="ca-ES" b="1" i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spcBef>
                          <a:spcPts val="1000"/>
                        </a:spcBef>
                      </a:pPr>
                      <a:r>
                        <a:rPr lang="ca-ES" sz="11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4</a:t>
                      </a:r>
                      <a:endParaRPr lang="ca-ES" b="1" i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spcBef>
                          <a:spcPts val="1000"/>
                        </a:spcBef>
                      </a:pPr>
                      <a:r>
                        <a:rPr lang="ca-ES" sz="11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5</a:t>
                      </a:r>
                      <a:endParaRPr lang="ca-ES" b="1" i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5861090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fr-FR" sz="1100" b="0" i="0" dirty="0" err="1">
                          <a:effectLst/>
                          <a:latin typeface="Arial" panose="020B0604020202020204" pitchFamily="34" charset="0"/>
                        </a:rPr>
                        <a:t>Anàlisi</a:t>
                      </a:r>
                      <a:r>
                        <a:rPr lang="fr-FR" sz="1100" b="0" i="0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fr-FR" sz="1100" b="0" i="0" dirty="0" err="1">
                          <a:effectLst/>
                          <a:latin typeface="Arial" panose="020B0604020202020204" pitchFamily="34" charset="0"/>
                        </a:rPr>
                        <a:t>automàtica</a:t>
                      </a:r>
                      <a:r>
                        <a:rPr lang="fr-FR" sz="1100" b="0" i="0" dirty="0">
                          <a:effectLst/>
                          <a:latin typeface="Arial" panose="020B0604020202020204" pitchFamily="34" charset="0"/>
                        </a:rPr>
                        <a:t> de factures i </a:t>
                      </a:r>
                      <a:r>
                        <a:rPr lang="fr-FR" sz="1100" b="0" i="0" dirty="0" err="1">
                          <a:effectLst/>
                          <a:latin typeface="Arial" panose="020B0604020202020204" pitchFamily="34" charset="0"/>
                        </a:rPr>
                        <a:t>justificants</a:t>
                      </a:r>
                      <a:r>
                        <a:rPr lang="fr-FR" sz="1100" b="0" i="0" dirty="0">
                          <a:effectLst/>
                          <a:latin typeface="Arial" panose="020B0604020202020204" pitchFamily="34" charset="0"/>
                        </a:rPr>
                        <a:t> comptables </a:t>
                      </a:r>
                      <a:endParaRPr lang="fr-FR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1999997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es-ES" sz="1100" b="0" i="0">
                          <a:effectLst/>
                          <a:latin typeface="Arial" panose="020B0604020202020204" pitchFamily="34" charset="0"/>
                        </a:rPr>
                        <a:t>Generació d’informes d’auditoria basats en dades històriques </a:t>
                      </a:r>
                      <a:endParaRPr lang="es-ES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5291964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es-ES" sz="1100" b="0" i="0">
                          <a:effectLst/>
                          <a:latin typeface="Arial" panose="020B0604020202020204" pitchFamily="34" charset="0"/>
                        </a:rPr>
                        <a:t>Identificació de possibles irregularitats en la contractació i la despesa </a:t>
                      </a:r>
                      <a:endParaRPr lang="es-ES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2451913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es-ES" sz="1100" b="0" i="0">
                          <a:effectLst/>
                          <a:latin typeface="Arial" panose="020B0604020202020204" pitchFamily="34" charset="0"/>
                        </a:rPr>
                        <a:t>Automatització de la verificació del compliment normatiu </a:t>
                      </a:r>
                      <a:endParaRPr lang="es-ES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3225399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es-ES" sz="1100" b="0" i="0">
                          <a:effectLst/>
                          <a:latin typeface="Arial" panose="020B0604020202020204" pitchFamily="34" charset="0"/>
                        </a:rPr>
                        <a:t>Predicció de desviacions pressupostàries segons tendències anteriors </a:t>
                      </a:r>
                      <a:endParaRPr lang="es-ES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90480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i="0">
                          <a:effectLst/>
                          <a:latin typeface="Arial" panose="020B0604020202020204" pitchFamily="34" charset="0"/>
                        </a:rPr>
                        <a:t>Assistència en la revisió de contractes i convenis per detectar riscos legals </a:t>
                      </a:r>
                      <a:endParaRPr lang="ca-ES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753137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i="0" dirty="0">
                          <a:effectLst/>
                          <a:latin typeface="Arial" panose="020B0604020202020204" pitchFamily="34" charset="0"/>
                        </a:rPr>
                        <a:t>Altres. Indiqueu quin ús:  </a:t>
                      </a:r>
                      <a:endParaRPr lang="ca-ES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5901008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endParaRPr lang="ca-ES" sz="14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2823703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endParaRPr lang="ca-ES" sz="1400" b="0" i="0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>
                          <a:effectLst/>
                        </a:rPr>
                        <a:t> </a:t>
                      </a:r>
                      <a:endParaRPr lang="ca-ES" sz="1100" b="0" i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</a:pPr>
                      <a:r>
                        <a:rPr lang="ca-ES" sz="1100" b="0" dirty="0">
                          <a:effectLst/>
                        </a:rPr>
                        <a:t> </a:t>
                      </a:r>
                      <a:endParaRPr lang="ca-ES" sz="1100" b="0" i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9967937"/>
                  </a:ext>
                </a:extLst>
              </a:tr>
            </a:tbl>
          </a:graphicData>
        </a:graphic>
      </p:graphicFrame>
      <p:sp>
        <p:nvSpPr>
          <p:cNvPr id="27" name="Rectangle: una sola cantonada retallada 26">
            <a:extLst>
              <a:ext uri="{FF2B5EF4-FFF2-40B4-BE49-F238E27FC236}">
                <a16:creationId xmlns:a16="http://schemas.microsoft.com/office/drawing/2014/main" id="{0653A9D6-2A1E-B8BB-4DE5-0D276C2EFC0A}"/>
              </a:ext>
            </a:extLst>
          </p:cNvPr>
          <p:cNvSpPr/>
          <p:nvPr/>
        </p:nvSpPr>
        <p:spPr>
          <a:xfrm>
            <a:off x="8181474" y="1357949"/>
            <a:ext cx="1650424" cy="317626"/>
          </a:xfrm>
          <a:prstGeom prst="snip1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0" fontAlgn="base">
              <a:lnSpc>
                <a:spcPts val="1275"/>
              </a:lnSpc>
              <a:spcBef>
                <a:spcPts val="1000"/>
              </a:spcBef>
            </a:pPr>
            <a:r>
              <a:rPr lang="ca-ES" sz="11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Intervenció i control de la legalitat</a:t>
            </a:r>
          </a:p>
        </p:txBody>
      </p:sp>
    </p:spTree>
    <p:extLst>
      <p:ext uri="{BB962C8B-B14F-4D97-AF65-F5344CB8AC3E}">
        <p14:creationId xmlns:p14="http://schemas.microsoft.com/office/powerpoint/2010/main" val="39825637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l'Office">
  <a:themeElements>
    <a:clrScheme name="Tema de l'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l'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l'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CC10A736B34264680DDABF8424EA832" ma:contentTypeVersion="8" ma:contentTypeDescription="Crear nuevo documento." ma:contentTypeScope="" ma:versionID="5c7e29d8a41f43701b3420cd6b2dc1b7">
  <xsd:schema xmlns:xsd="http://www.w3.org/2001/XMLSchema" xmlns:xs="http://www.w3.org/2001/XMLSchema" xmlns:p="http://schemas.microsoft.com/office/2006/metadata/properties" xmlns:ns2="4ef82cb8-01b5-4685-a4e2-4c0677c228d4" targetNamespace="http://schemas.microsoft.com/office/2006/metadata/properties" ma:root="true" ma:fieldsID="2650c294cc773410d9d3c00b26688fd0" ns2:_="">
    <xsd:import namespace="4ef82cb8-01b5-4685-a4e2-4c0677c228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f82cb8-01b5-4685-a4e2-4c0677c228d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8538AF6-37B3-4B24-926B-97FC94C48974}"/>
</file>

<file path=customXml/itemProps2.xml><?xml version="1.0" encoding="utf-8"?>
<ds:datastoreItem xmlns:ds="http://schemas.openxmlformats.org/officeDocument/2006/customXml" ds:itemID="{2B67A009-7C21-40C2-ACF3-590E4D67294A}"/>
</file>

<file path=customXml/itemProps3.xml><?xml version="1.0" encoding="utf-8"?>
<ds:datastoreItem xmlns:ds="http://schemas.openxmlformats.org/officeDocument/2006/customXml" ds:itemID="{1717BB43-0285-4322-B80D-9C3019D8A2F2}"/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389</TotalTime>
  <Words>1006</Words>
  <Application>Microsoft Office PowerPoint</Application>
  <PresentationFormat>Paper A4 (210 x 297 mm)</PresentationFormat>
  <Paragraphs>387</Paragraphs>
  <Slides>3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3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l'Office</vt:lpstr>
      <vt:lpstr>Presentació del PowerPoint</vt:lpstr>
      <vt:lpstr>Presentació del PowerPoint</vt:lpstr>
      <vt:lpstr>Presentació del PowerPoint</vt:lpstr>
    </vt:vector>
  </TitlesOfParts>
  <Company>Diputació de Barcelona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GASCON BUIL, CRISTINA</dc:creator>
  <cp:lastModifiedBy>LORENTE MARTINEZ, MAGDALENA</cp:lastModifiedBy>
  <cp:revision>10</cp:revision>
  <dcterms:created xsi:type="dcterms:W3CDTF">2024-02-23T18:10:42Z</dcterms:created>
  <dcterms:modified xsi:type="dcterms:W3CDTF">2025-03-10T18:09:04Z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0x0101006CC10A736B34264680DDABF8424EA832</vt:lpwstr>
  </property>
</Properties>
</file>