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357" r:id="rId3"/>
    <p:sldId id="347" r:id="rId4"/>
    <p:sldId id="406" r:id="rId5"/>
    <p:sldId id="416" r:id="rId6"/>
    <p:sldId id="293" r:id="rId7"/>
    <p:sldId id="313" r:id="rId8"/>
    <p:sldId id="419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992A38"/>
    <a:srgbClr val="992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7" autoAdjust="0"/>
  </p:normalViewPr>
  <p:slideViewPr>
    <p:cSldViewPr snapToGrid="0">
      <p:cViewPr>
        <p:scale>
          <a:sx n="170" d="100"/>
          <a:sy n="170" d="100"/>
        </p:scale>
        <p:origin x="-5352" y="-4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D0B8F-AC46-445E-B2F2-A7AFE028FA7A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76589-441E-46F4-A72D-4183227A90A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825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171DD50-1C58-4ECC-9E17-60E06BE2D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9D9DA3-FD85-4D61-9D60-2B307EF898E7}" type="slidenum">
              <a:rPr lang="es-ES" altLang="ca-ES"/>
              <a:pPr algn="r" eaLnBrk="1" hangingPunct="1">
                <a:spcBef>
                  <a:spcPct val="0"/>
                </a:spcBef>
              </a:pPr>
              <a:t>2</a:t>
            </a:fld>
            <a:endParaRPr lang="es-ES" altLang="ca-ES"/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DE888FA5-F455-4F1C-8407-BA1D53C623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78950"/>
            <a:ext cx="29178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3" tIns="46968" rIns="90323" bIns="46968" anchor="b"/>
          <a:lstStyle>
            <a:lvl1pPr algn="l" defTabSz="449263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49263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49263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49263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49263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3357C5-8ED9-4431-B8B2-1ED1FDA79318}" type="slidenum">
              <a:rPr lang="es-ES" altLang="es-ES" sz="1100"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es-ES" sz="1100">
              <a:cs typeface="Lucida Sans Unicode" panose="020B0602030504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6A7DE4B-EF77-4520-9CE6-C79212EC1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578600" cy="3700463"/>
          </a:xfrm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0EACE262-0537-4081-8B2A-E0AD59F35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688" y="4689475"/>
            <a:ext cx="5392737" cy="44402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0" tIns="45730" rIns="91460" bIns="45730"/>
          <a:lstStyle/>
          <a:p>
            <a:pPr eaLnBrk="1" hangingPunct="1"/>
            <a:endParaRPr lang="fr-FR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03A3605-FEB7-4A10-B3A7-80A899BC0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1B07D-EE42-4C5A-A02B-CB6DC3B9B382}" type="slidenum">
              <a:rPr lang="es-ES" altLang="ca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ca-E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324C0BB-0596-4267-BECA-48B3320E3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57638C8-3E7E-42B1-80E4-F5A635497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Catalonia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7.7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inhabitants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5.7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province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Barcelona, ​​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74% of the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311 </a:t>
            </a:r>
            <a:r>
              <a:rPr lang="ca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municipalities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ca-ES" altLang="ca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233F96B-249F-6844-ADA9-DC7411EF8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42766-E107-4B35-A55A-C5BE9F9DE8DB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8C6B44D1-962A-283D-57E8-A3B6B32E8F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398" y="10126335"/>
            <a:ext cx="2917336" cy="5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23" tIns="46968" rIns="90323" bIns="46968" anchor="b"/>
          <a:lstStyle>
            <a:lvl1pPr defTabSz="449263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 sz="1200"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5988" algn="l"/>
                <a:tab pos="1835150" algn="l"/>
                <a:tab pos="2751138" algn="l"/>
                <a:tab pos="3670300" algn="l"/>
                <a:tab pos="4586288" algn="l"/>
                <a:tab pos="5507038" algn="l"/>
                <a:tab pos="6423025" algn="l"/>
                <a:tab pos="7342188" algn="l"/>
                <a:tab pos="8258175" algn="l"/>
                <a:tab pos="9177338" algn="l"/>
                <a:tab pos="10093325" algn="l"/>
              </a:tabLst>
              <a:defRPr/>
            </a:pPr>
            <a:fld id="{A0BA738D-B239-49B7-A838-95B14CF5CDE6}" type="slidenum">
              <a:rPr kumimoji="0" lang="es-ES" alt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5988" algn="l"/>
                  <a:tab pos="1835150" algn="l"/>
                  <a:tab pos="2751138" algn="l"/>
                  <a:tab pos="3670300" algn="l"/>
                  <a:tab pos="4586288" algn="l"/>
                  <a:tab pos="5507038" algn="l"/>
                  <a:tab pos="6423025" algn="l"/>
                  <a:tab pos="7342188" algn="l"/>
                  <a:tab pos="8258175" algn="l"/>
                  <a:tab pos="9177338" algn="l"/>
                  <a:tab pos="10093325" algn="l"/>
                </a:tabLst>
                <a:defRPr/>
              </a:pPr>
              <a:t>4</a:t>
            </a:fld>
            <a:endParaRPr kumimoji="0" lang="es-ES" alt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D9B25C8-1FD4-2685-AD76-062811DCD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4150" y="798513"/>
            <a:ext cx="7108825" cy="399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D6C85BF7-2C7C-F3AD-6556-1ED90701B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5047" y="5061454"/>
            <a:ext cx="5386213" cy="47974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23" tIns="46968" rIns="90323" bIns="4696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altLang="ca-ES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The Municipal Library Network</a:t>
            </a:r>
            <a:endParaRPr lang="ca-ES" altLang="ca-ES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altLang="ca-ES" sz="1800" dirty="0">
                <a:ea typeface="Aptos" panose="020B0004020202020204" pitchFamily="34" charset="0"/>
                <a:cs typeface="Times New Roman" panose="02020603050405020304" pitchFamily="18" charset="0"/>
              </a:rPr>
              <a:t>The Municipal Library Network, is a large network of public libraries, with a long history spanning more than a century and a shared operational model.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ca-ES" sz="1800" dirty="0">
                <a:ea typeface="Aptos" panose="020B0004020202020204" pitchFamily="34" charset="0"/>
                <a:cs typeface="Times New Roman" panose="02020603050405020304" pitchFamily="18" charset="0"/>
              </a:rPr>
              <a:t>currently has 235 libraries and 13 mobile libraries, serving a population of more than 5.7 million inhabitants. People living in 253 municipalities in the Barcelona province. This translates into 98% of the population in the province, of which half (2,726.493 people) own a library card that allows them to enjoy the services offered by public libraries.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altLang="ca-ES" sz="1800" dirty="0">
                <a:ea typeface="Aptos" panose="020B0004020202020204" pitchFamily="34" charset="0"/>
                <a:cs typeface="Times New Roman" panose="02020603050405020304" pitchFamily="18" charset="0"/>
              </a:rPr>
              <a:t>We lead the Network of Municipal Libraries of the Province with </a:t>
            </a:r>
            <a:r>
              <a:rPr lang="en-GB" altLang="ca-ES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the aim of</a:t>
            </a:r>
            <a:r>
              <a:rPr lang="en-GB" altLang="ca-ES" sz="18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ca-ES" altLang="ca-ES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a-ES" altLang="ca-ES" sz="1800" dirty="0">
              <a:latin typeface="Corbel" panose="020B0503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Equal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dirty="0" err="1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</a:t>
            </a:r>
            <a:r>
              <a:rPr lang="ca-ES" altLang="ca-ES" sz="18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territorial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balance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lifelong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opportunities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a-ES" altLang="ca-ES" sz="1800" b="1" dirty="0">
              <a:solidFill>
                <a:srgbClr val="992A38"/>
              </a:solidFill>
              <a:latin typeface="Corbel" panose="020B0503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Economies of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providing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networking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b="1" dirty="0" err="1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shared</a:t>
            </a:r>
            <a:r>
              <a:rPr lang="ca-E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management </a:t>
            </a:r>
            <a:r>
              <a:rPr lang="ca-ES" altLang="ca-ES" sz="1800" dirty="0" err="1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among</a:t>
            </a:r>
            <a:r>
              <a:rPr lang="ca-ES" altLang="ca-ES" sz="18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altLang="ca-ES" sz="1800" dirty="0" err="1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libraries</a:t>
            </a:r>
            <a:r>
              <a:rPr lang="ca-ES" altLang="ca-ES" sz="18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ca-ES" sz="1800" dirty="0">
              <a:latin typeface="Corbel" panose="020B0503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management model </a:t>
            </a:r>
            <a:r>
              <a:rPr lang="en-US" altLang="ca-ES" sz="18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lang="en-US" altLang="ca-ES" sz="1800" b="1" dirty="0">
                <a:solidFill>
                  <a:srgbClr val="992A38"/>
                </a:solidFill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 community is unique.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a-ES" altLang="ca-ES" sz="1800" dirty="0">
              <a:latin typeface="Corbel" panose="020B0503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a-ES" alt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s-ES" dirty="0"/>
          </a:p>
          <a:p>
            <a:pPr eaLnBrk="1" hangingPunct="1"/>
            <a:endParaRPr lang="en-GB" altLang="es-ES" dirty="0"/>
          </a:p>
          <a:p>
            <a:pPr eaLnBrk="1" hangingPunct="1"/>
            <a:endParaRPr lang="en-GB" alt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76589-441E-46F4-A72D-4183227A90AF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916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124C6-56D6-2178-FEDF-29AFB9B76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7C8BC83-DA53-943B-2882-5AE02A087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E913D934-9F4C-74AF-4407-CF04DC394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DED8D78-C46A-1950-CD36-FD740F22D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76589-441E-46F4-A72D-4183227A90AF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86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841D5B-88D5-01F6-DC45-554149087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01DDFC18-2248-1FAE-740B-0D8B026C1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E2751C8-758D-3A2A-4428-0E82AB49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E49A49D-4EC9-1D51-BEA5-D8860C50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C145C08-EF21-314F-D614-FD63A649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922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F9B3EAA-8708-D2FE-9677-A9F3D485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9383500-7EAC-EFA3-9808-4582C5EA2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367B339-F39F-AE18-B156-CED792CC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05B5AE2-E78B-AFD9-A44B-2F41042C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7099A1B-A363-EE7E-A49B-20C2053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44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C4A27F6F-2195-8813-9160-872C9B3A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66EAA26-DAD7-D31C-C09A-85B011FAC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6C72991-DB85-E319-A8B2-C62232D3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D24889-20C8-0178-BB95-10612247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D9CB673-3C27-995A-224A-C4888289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450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3165" y="0"/>
            <a:ext cx="6098835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s-ES"/>
              <a:t>Imatge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-1" y="5563504"/>
            <a:ext cx="6096000" cy="1294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208212" y="253354"/>
            <a:ext cx="5658161" cy="4115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/>
              <a:t>Títol</a:t>
            </a:r>
            <a:endParaRPr lang="es-ES" dirty="0"/>
          </a:p>
        </p:txBody>
      </p:sp>
      <p:sp>
        <p:nvSpPr>
          <p:cNvPr id="10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208211" y="4728347"/>
            <a:ext cx="3595516" cy="655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DIA / MES / ANY</a:t>
            </a: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90A3DC-9FE8-0048-BF7B-687CD2A06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821" y="5767441"/>
            <a:ext cx="1132948" cy="97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538184-DF5C-D442-9138-2F9B392B9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512" y="5966432"/>
            <a:ext cx="3734451" cy="5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5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7089" y="4301947"/>
            <a:ext cx="1419073" cy="2470981"/>
          </a:xfrm>
          <a:prstGeom prst="rect">
            <a:avLst/>
          </a:prstGeom>
        </p:spPr>
        <p:txBody>
          <a:bodyPr anchor="b"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r>
              <a:rPr lang="es-ES_tradnl"/>
              <a:t>01.</a:t>
            </a:r>
            <a:endParaRPr lang="es-ES"/>
          </a:p>
        </p:txBody>
      </p:sp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9119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Imatge</a:t>
            </a:r>
          </a:p>
        </p:txBody>
      </p:sp>
      <p:sp>
        <p:nvSpPr>
          <p:cNvPr id="5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3869911" y="2642036"/>
            <a:ext cx="8137763" cy="41158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5867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</a:t>
            </a:r>
            <a:r>
              <a:rPr lang="es-ES"/>
              <a:t>i</a:t>
            </a:r>
            <a:r>
              <a:rPr lang="es-ES_tradnl"/>
              <a:t>tol del capítol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55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2025400"/>
            <a:ext cx="4111093" cy="2414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9" name="Rectángulo 18"/>
          <p:cNvSpPr/>
          <p:nvPr userDrawn="1"/>
        </p:nvSpPr>
        <p:spPr>
          <a:xfrm>
            <a:off x="4111093" y="2025400"/>
            <a:ext cx="4111093" cy="24142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0" name="Rectángulo 19"/>
          <p:cNvSpPr/>
          <p:nvPr userDrawn="1"/>
        </p:nvSpPr>
        <p:spPr>
          <a:xfrm>
            <a:off x="0" y="4439675"/>
            <a:ext cx="4111093" cy="2418325"/>
          </a:xfrm>
          <a:prstGeom prst="rect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3" name="Rectángulo 22"/>
          <p:cNvSpPr/>
          <p:nvPr userDrawn="1"/>
        </p:nvSpPr>
        <p:spPr>
          <a:xfrm>
            <a:off x="8190536" y="4439675"/>
            <a:ext cx="4001464" cy="2418325"/>
          </a:xfrm>
          <a:prstGeom prst="rect">
            <a:avLst/>
          </a:prstGeom>
          <a:solidFill>
            <a:srgbClr val="DEA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4" name="Rectángulo 23"/>
          <p:cNvSpPr/>
          <p:nvPr userDrawn="1"/>
        </p:nvSpPr>
        <p:spPr>
          <a:xfrm>
            <a:off x="8190535" y="2025400"/>
            <a:ext cx="4001464" cy="2414275"/>
          </a:xfrm>
          <a:prstGeom prst="rect">
            <a:avLst/>
          </a:prstGeom>
          <a:solidFill>
            <a:srgbClr val="93C5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accent5"/>
              </a:solidFill>
            </a:endParaRPr>
          </a:p>
        </p:txBody>
      </p:sp>
      <p:sp>
        <p:nvSpPr>
          <p:cNvPr id="26" name="Rectángulo 25"/>
          <p:cNvSpPr/>
          <p:nvPr userDrawn="1"/>
        </p:nvSpPr>
        <p:spPr>
          <a:xfrm>
            <a:off x="4111093" y="4439675"/>
            <a:ext cx="4079440" cy="2418325"/>
          </a:xfrm>
          <a:prstGeom prst="rect">
            <a:avLst/>
          </a:prstGeom>
          <a:solidFill>
            <a:srgbClr val="D79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247677" y="4658895"/>
            <a:ext cx="371025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247677" y="5314647"/>
            <a:ext cx="3710253" cy="1223819"/>
          </a:xfrm>
        </p:spPr>
        <p:txBody>
          <a:bodyPr>
            <a:normAutofit/>
          </a:bodyPr>
          <a:lstStyle>
            <a:lvl1pPr marL="0" indent="0">
              <a:buNone/>
              <a:defRPr sz="1867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2074" y="2309432"/>
            <a:ext cx="3595516" cy="65575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8" name="Marcador de texto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247677" y="2296565"/>
            <a:ext cx="371025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247677" y="2952317"/>
            <a:ext cx="3710253" cy="1223819"/>
          </a:xfrm>
        </p:spPr>
        <p:txBody>
          <a:bodyPr>
            <a:normAutofit/>
          </a:bodyPr>
          <a:lstStyle>
            <a:lvl1pPr marL="0" indent="0">
              <a:buNone/>
              <a:defRPr sz="1867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0" name="Marcador de texto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8716" y="2296565"/>
            <a:ext cx="38332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1" name="Marcador de texto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358716" y="2952317"/>
            <a:ext cx="3833283" cy="1223819"/>
          </a:xfrm>
        </p:spPr>
        <p:txBody>
          <a:bodyPr>
            <a:normAutofit/>
          </a:bodyPr>
          <a:lstStyle>
            <a:lvl1pPr marL="0" indent="0">
              <a:buNone/>
              <a:defRPr sz="1867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2" name="Marcador de texto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358716" y="4658895"/>
            <a:ext cx="38332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3" name="Marcador de texto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358716" y="5314647"/>
            <a:ext cx="3833283" cy="1223819"/>
          </a:xfrm>
        </p:spPr>
        <p:txBody>
          <a:bodyPr>
            <a:normAutofit/>
          </a:bodyPr>
          <a:lstStyle>
            <a:lvl1pPr marL="0" indent="0">
              <a:buNone/>
              <a:defRPr sz="1867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2073" y="4658895"/>
            <a:ext cx="38332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72073" y="5314647"/>
            <a:ext cx="3833283" cy="1223819"/>
          </a:xfrm>
        </p:spPr>
        <p:txBody>
          <a:bodyPr>
            <a:normAutofit/>
          </a:bodyPr>
          <a:lstStyle>
            <a:lvl1pPr marL="0" indent="0">
              <a:buNone/>
              <a:defRPr sz="1867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354DAA61-3C8E-EB42-974B-3775055B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1953" y="1523303"/>
            <a:ext cx="2880483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49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2025400"/>
            <a:ext cx="12192000" cy="483260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cxnSp>
        <p:nvCxnSpPr>
          <p:cNvPr id="18" name="Conector recto de flecha 17"/>
          <p:cNvCxnSpPr/>
          <p:nvPr userDrawn="1"/>
        </p:nvCxnSpPr>
        <p:spPr>
          <a:xfrm flipV="1">
            <a:off x="5366477" y="3965567"/>
            <a:ext cx="0" cy="1118197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ortar rectángulo de esquina sencilla 24"/>
          <p:cNvSpPr/>
          <p:nvPr userDrawn="1"/>
        </p:nvSpPr>
        <p:spPr>
          <a:xfrm flipV="1">
            <a:off x="172073" y="2201503"/>
            <a:ext cx="5179860" cy="2146976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6" name="Recortar rectángulo de esquina sencilla 25"/>
          <p:cNvSpPr/>
          <p:nvPr userDrawn="1"/>
        </p:nvSpPr>
        <p:spPr>
          <a:xfrm>
            <a:off x="186618" y="4511041"/>
            <a:ext cx="5179860" cy="2126827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31" name="Conector recto de flecha 30"/>
          <p:cNvCxnSpPr/>
          <p:nvPr userDrawn="1"/>
        </p:nvCxnSpPr>
        <p:spPr>
          <a:xfrm flipH="1">
            <a:off x="5467428" y="5083764"/>
            <a:ext cx="1407045" cy="0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 userDrawn="1"/>
        </p:nvCxnSpPr>
        <p:spPr>
          <a:xfrm>
            <a:off x="5351932" y="3768761"/>
            <a:ext cx="1376243" cy="0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80" y="2406651"/>
            <a:ext cx="35500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2" name="Marcador de tex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348181" y="2406651"/>
            <a:ext cx="1132404" cy="65575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3" name="Marcador de texto 17"/>
          <p:cNvSpPr>
            <a:spLocks noGrp="1"/>
          </p:cNvSpPr>
          <p:nvPr>
            <p:ph type="body" sz="quarter" idx="18" hasCustomPrompt="1"/>
          </p:nvPr>
        </p:nvSpPr>
        <p:spPr>
          <a:xfrm>
            <a:off x="8411052" y="2406651"/>
            <a:ext cx="35500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4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7052353" y="2406651"/>
            <a:ext cx="1132404" cy="65575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5" name="Marcador de texto 17"/>
          <p:cNvSpPr>
            <a:spLocks noGrp="1"/>
          </p:cNvSpPr>
          <p:nvPr>
            <p:ph type="body" sz="quarter" idx="20" hasCustomPrompt="1"/>
          </p:nvPr>
        </p:nvSpPr>
        <p:spPr>
          <a:xfrm>
            <a:off x="1706880" y="4993565"/>
            <a:ext cx="35500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6" name="Marcador de texto 17"/>
          <p:cNvSpPr>
            <a:spLocks noGrp="1"/>
          </p:cNvSpPr>
          <p:nvPr>
            <p:ph type="body" sz="quarter" idx="21" hasCustomPrompt="1"/>
          </p:nvPr>
        </p:nvSpPr>
        <p:spPr>
          <a:xfrm>
            <a:off x="348181" y="4993565"/>
            <a:ext cx="1132404" cy="65575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7" name="Marcador de texto 17"/>
          <p:cNvSpPr>
            <a:spLocks noGrp="1"/>
          </p:cNvSpPr>
          <p:nvPr>
            <p:ph type="body" sz="quarter" idx="22" hasCustomPrompt="1"/>
          </p:nvPr>
        </p:nvSpPr>
        <p:spPr>
          <a:xfrm>
            <a:off x="8411052" y="4993565"/>
            <a:ext cx="3550083" cy="655752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8" name="Marcador de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7052353" y="4993565"/>
            <a:ext cx="1132404" cy="65575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51" name="Recortar rectángulo de esquina sencilla 50"/>
          <p:cNvSpPr/>
          <p:nvPr userDrawn="1"/>
        </p:nvSpPr>
        <p:spPr>
          <a:xfrm flipH="1" flipV="1">
            <a:off x="6859929" y="2201503"/>
            <a:ext cx="5179860" cy="2146976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2" name="Recortar rectángulo de esquina sencilla 51"/>
          <p:cNvSpPr/>
          <p:nvPr userDrawn="1"/>
        </p:nvSpPr>
        <p:spPr>
          <a:xfrm flipH="1">
            <a:off x="6874474" y="4511041"/>
            <a:ext cx="5179860" cy="2126827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54" name="Conector recto de flecha 53"/>
          <p:cNvCxnSpPr/>
          <p:nvPr userDrawn="1"/>
        </p:nvCxnSpPr>
        <p:spPr>
          <a:xfrm>
            <a:off x="6859928" y="3768761"/>
            <a:ext cx="0" cy="1169707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01192C76-F324-9644-A46E-45A3100A2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1953" y="1523303"/>
            <a:ext cx="2880483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62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9D034BE-BA3B-FE66-2578-33DE1F46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104BF79-EEF8-F139-CEE2-FE01E47D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29EC4D-7E42-2574-D619-A1116262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D295212-FD11-00D5-D8E7-C1119078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AB2CE03-152D-AC36-3A90-B059E53E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294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E5FA22-72D6-5371-6361-D2302C34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89FE1FF-4312-CF26-5278-9AEBD1BD9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6213A7A-A031-5A0B-9137-BE7DF041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7EF5464-632D-1A66-EBFF-FB321DBA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A37556A-8CD9-FF1A-D0AB-EC88743A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55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68318A6-769E-6B8D-50E4-30E1EB62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F66256E-D5DF-5C09-1B57-9DE27FD25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135C614-ABA6-CBA7-2C7A-6BF994B51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1AA73D2-EE12-AB0A-3A9F-CA4B4154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4CE93ED-173B-F95D-45EF-DD5516C1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8743252-FF67-BB37-7C0E-9B3B2D2B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60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7CDDC9C-E9EB-44EB-9021-CA6A03ED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4DB7022-7829-0A36-024C-58A6A1A5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D9E948C9-D35D-B75B-B931-8689A60C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DCD70F01-8681-0863-5C36-A1433F28B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DDF65650-8149-34E6-98B6-109C38D3B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12FB9FB2-5CB4-2C8A-7A4C-4540B81E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CD164BF-F935-F63F-8B64-E0416C1C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7DE42A5-5D2C-5D43-BB67-F309EA11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80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0DFAC67-EE7C-F1F6-1C96-6A69B267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BC16C3A6-5A7C-AAC0-DDE1-D1006F2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68E78279-FB22-CBED-FF0D-200E61E1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0CBC3FD-8D46-4AAD-E6CE-61DB6044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304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5B21AF32-AE16-A5E5-3C87-606F1B27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7F18C48A-C6BB-A305-A7CC-B5CBA5BA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1D829AE-1242-3FFC-D157-E60EFEFC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00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7D3EC09-769D-0EEC-301E-76CC73AC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B8B6DD6-E749-CB05-E70D-B5397D87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85FFD02-473D-4458-0C37-051470EBD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A103E5D-4F1C-A720-7C7D-87A73E57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658CA2B-748E-0A59-2B38-7C821303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E29A050-CEC7-1012-629F-9D448E58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741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169B924-D91C-2F1B-5647-B96C50E4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D356B62-DA30-6F07-23E6-DFB48710D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41202710-EE97-3E7B-0CBC-F226FAF0A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E051073-EA2E-B2F8-8F98-859788F0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CB7036E-6771-397E-C3FB-B4544657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D526E8B-A529-6F5F-8199-3798814D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71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B16ABFDC-FA7F-7D9B-45C8-EAFCA26E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0E3CBEF-99C7-4F0F-88D1-ED08CF06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6F454A0-DE67-C13B-2F3F-1EF667065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97E2F-D9D7-4F65-A3AE-CE6E6CDBC4F0}" type="datetimeFigureOut">
              <a:rPr lang="ca-ES" smtClean="0"/>
              <a:t>08/09/2025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1F1EB59-CFAA-0501-253E-E9DC3987C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7F8C51F-FADC-FAB8-AD06-4E155DDD3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07869-A71F-4487-BF1D-6056EB26BFC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39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iba.cat/documents/16060163/22275360/valor_social_bibliotequesXBM_angles.pdf/39255278-b39e-4f98-893e-76869b63a4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377DDDC-B4EF-1C41-BF11-CFEA3A1AFF81}"/>
              </a:ext>
            </a:extLst>
          </p:cNvPr>
          <p:cNvSpPr txBox="1">
            <a:spLocks/>
          </p:cNvSpPr>
          <p:nvPr/>
        </p:nvSpPr>
        <p:spPr>
          <a:xfrm>
            <a:off x="209986" y="265726"/>
            <a:ext cx="5658161" cy="41158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>
              <a:defRPr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social value </a:t>
            </a:r>
          </a:p>
          <a:p>
            <a:pPr algn="ctr" defTabSz="609585">
              <a:defRPr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of public libraries</a:t>
            </a:r>
          </a:p>
          <a:p>
            <a:pPr defTabSz="609585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case of the Barcelona Province Library Network</a:t>
            </a:r>
            <a:endParaRPr lang="ca-ES" sz="36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/>
            </a:pPr>
            <a:endParaRPr lang="ca-ES" sz="4267" b="0" noProof="0" dirty="0">
              <a:latin typeface="Arial"/>
            </a:endParaRPr>
          </a:p>
        </p:txBody>
      </p:sp>
      <p:pic>
        <p:nvPicPr>
          <p:cNvPr id="5" name="Contenidor d'imatge 4" descr="Imatge que conté estant per a llibres, roba, a cobert, llibre&#10;&#10;Pot ser que el contingut generat amb IA no sigui correcte.">
            <a:extLst>
              <a:ext uri="{FF2B5EF4-FFF2-40B4-BE49-F238E27FC236}">
                <a16:creationId xmlns:a16="http://schemas.microsoft.com/office/drawing/2014/main" id="{6DC0762E-234F-C5F2-5570-2A5BD1B328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r="20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48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ibliobus 045">
            <a:extLst>
              <a:ext uri="{FF2B5EF4-FFF2-40B4-BE49-F238E27FC236}">
                <a16:creationId xmlns:a16="http://schemas.microsoft.com/office/drawing/2014/main" id="{8D659247-1A97-40B6-A9CD-C8902BE0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sitges">
            <a:extLst>
              <a:ext uri="{FF2B5EF4-FFF2-40B4-BE49-F238E27FC236}">
                <a16:creationId xmlns:a16="http://schemas.microsoft.com/office/drawing/2014/main" id="{B435FDCD-A636-45B5-9152-5D801B1E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7563"/>
            <a:ext cx="36385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barcelona1">
            <a:extLst>
              <a:ext uri="{FF2B5EF4-FFF2-40B4-BE49-F238E27FC236}">
                <a16:creationId xmlns:a16="http://schemas.microsoft.com/office/drawing/2014/main" id="{A06B60F8-3847-437E-98E8-2EF85D3F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27564"/>
            <a:ext cx="34194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montserrat 1">
            <a:extLst>
              <a:ext uri="{FF2B5EF4-FFF2-40B4-BE49-F238E27FC236}">
                <a16:creationId xmlns:a16="http://schemas.microsoft.com/office/drawing/2014/main" id="{EFC5B182-39EC-48B8-837C-9DAF2E9E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419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url">
            <a:extLst>
              <a:ext uri="{FF2B5EF4-FFF2-40B4-BE49-F238E27FC236}">
                <a16:creationId xmlns:a16="http://schemas.microsoft.com/office/drawing/2014/main" id="{8979C25C-C844-45E3-AF14-1017B82D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087563"/>
            <a:ext cx="368935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castellers">
            <a:extLst>
              <a:ext uri="{FF2B5EF4-FFF2-40B4-BE49-F238E27FC236}">
                <a16:creationId xmlns:a16="http://schemas.microsoft.com/office/drawing/2014/main" id="{B0CBCCA5-73A2-4C1F-89AA-ED93EE71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4" y="1"/>
            <a:ext cx="237807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Sin título2">
            <a:extLst>
              <a:ext uri="{FF2B5EF4-FFF2-40B4-BE49-F238E27FC236}">
                <a16:creationId xmlns:a16="http://schemas.microsoft.com/office/drawing/2014/main" id="{3B8EFBC0-919D-4F3E-9201-DCFB08F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146676"/>
            <a:ext cx="4095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P1010675">
            <a:extLst>
              <a:ext uri="{FF2B5EF4-FFF2-40B4-BE49-F238E27FC236}">
                <a16:creationId xmlns:a16="http://schemas.microsoft.com/office/drawing/2014/main" id="{78DA29C2-27DF-4548-BDE4-51B8EA95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4" y="4200525"/>
            <a:ext cx="23780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10">
            <a:extLst>
              <a:ext uri="{FF2B5EF4-FFF2-40B4-BE49-F238E27FC236}">
                <a16:creationId xmlns:a16="http://schemas.microsoft.com/office/drawing/2014/main" id="{C1B4DDA1-D126-4161-9520-DA464E70C788}"/>
              </a:ext>
            </a:extLst>
          </p:cNvPr>
          <p:cNvGrpSpPr>
            <a:grpSpLocks/>
          </p:cNvGrpSpPr>
          <p:nvPr/>
        </p:nvGrpSpPr>
        <p:grpSpPr bwMode="auto">
          <a:xfrm>
            <a:off x="3368675" y="3894138"/>
            <a:ext cx="7766050" cy="1479549"/>
            <a:chOff x="1162" y="1661"/>
            <a:chExt cx="4892" cy="932"/>
          </a:xfrm>
        </p:grpSpPr>
        <p:sp>
          <p:nvSpPr>
            <p:cNvPr id="4107" name="AutoShape 11">
              <a:extLst>
                <a:ext uri="{FF2B5EF4-FFF2-40B4-BE49-F238E27FC236}">
                  <a16:creationId xmlns:a16="http://schemas.microsoft.com/office/drawing/2014/main" id="{A56C9A62-E36A-4428-BA3C-1B1E60D8F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61"/>
              <a:ext cx="4762" cy="88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a-ES" altLang="ca-ES" sz="1800"/>
            </a:p>
          </p:txBody>
        </p:sp>
        <p:sp>
          <p:nvSpPr>
            <p:cNvPr id="4108" name="Rectangle 12">
              <a:extLst>
                <a:ext uri="{FF2B5EF4-FFF2-40B4-BE49-F238E27FC236}">
                  <a16:creationId xmlns:a16="http://schemas.microsoft.com/office/drawing/2014/main" id="{CD977636-3D9F-466E-82AF-97E9AB013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1663"/>
              <a:ext cx="4773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4000" b="1" dirty="0">
                  <a:solidFill>
                    <a:schemeClr val="bg1"/>
                  </a:solidFill>
                  <a:ea typeface="ヒラギノ角ゴ ProN W3" charset="-128"/>
                  <a:cs typeface="Arial" panose="020B0604020202020204" pitchFamily="34" charset="0"/>
                </a:rPr>
                <a:t>The province of Barcelona </a:t>
              </a:r>
            </a:p>
            <a:p>
              <a:pPr algn="ctr" eaLnBrk="1" hangingPunct="1">
                <a:spcBef>
                  <a:spcPct val="35000"/>
                </a:spcBef>
                <a:buFontTx/>
                <a:buNone/>
              </a:pPr>
              <a:r>
                <a:rPr lang="en-US" altLang="es-ES" sz="2800" b="1" dirty="0">
                  <a:solidFill>
                    <a:srgbClr val="C0C0C0"/>
                  </a:solidFill>
                  <a:ea typeface="ヒラギノ角ゴ ProN W3" charset="-128"/>
                  <a:cs typeface="Arial" panose="020B0604020202020204" pitchFamily="34" charset="0"/>
                </a:rPr>
                <a:t>Territory, population &amp; government</a:t>
              </a:r>
            </a:p>
            <a:p>
              <a:pPr algn="ctr" eaLnBrk="1" hangingPunct="1">
                <a:spcBef>
                  <a:spcPct val="35000"/>
                </a:spcBef>
                <a:buFontTx/>
                <a:buNone/>
              </a:pPr>
              <a:endParaRPr lang="ca-ES" altLang="ca-ES" sz="900" b="1" dirty="0">
                <a:solidFill>
                  <a:srgbClr val="C0C0C0"/>
                </a:solidFill>
                <a:latin typeface="Corbel" panose="020B0503020204020204" pitchFamily="34" charset="0"/>
                <a:ea typeface="ヒラギノ角ゴ ProN W3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n título2">
            <a:extLst>
              <a:ext uri="{FF2B5EF4-FFF2-40B4-BE49-F238E27FC236}">
                <a16:creationId xmlns:a16="http://schemas.microsoft.com/office/drawing/2014/main" id="{F7984431-817D-4D2C-88A3-1C8FED077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5" y="0"/>
            <a:ext cx="5583238" cy="6858000"/>
          </a:xfrm>
          <a:noFill/>
        </p:spPr>
      </p:pic>
      <p:grpSp>
        <p:nvGrpSpPr>
          <p:cNvPr id="11267" name="Group 3">
            <a:extLst>
              <a:ext uri="{FF2B5EF4-FFF2-40B4-BE49-F238E27FC236}">
                <a16:creationId xmlns:a16="http://schemas.microsoft.com/office/drawing/2014/main" id="{025426E4-FFE0-4854-B7A9-CA9333F00264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2016126"/>
            <a:ext cx="4138613" cy="1438275"/>
            <a:chOff x="240" y="1270"/>
            <a:chExt cx="2607" cy="906"/>
          </a:xfrm>
        </p:grpSpPr>
        <p:sp>
          <p:nvSpPr>
            <p:cNvPr id="11276" name="Rectangle 5">
              <a:extLst>
                <a:ext uri="{FF2B5EF4-FFF2-40B4-BE49-F238E27FC236}">
                  <a16:creationId xmlns:a16="http://schemas.microsoft.com/office/drawing/2014/main" id="{D7A00FE8-4996-42E1-8876-0488BBDF0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53"/>
              <a:ext cx="248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990600">
                <a:spcBef>
                  <a:spcPct val="20000"/>
                </a:spcBef>
                <a:buChar char="•"/>
                <a:tabLst>
                  <a:tab pos="2193925" algn="r"/>
                  <a:tab pos="3429000" algn="r"/>
                  <a:tab pos="4381500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0600">
                <a:spcBef>
                  <a:spcPct val="20000"/>
                </a:spcBef>
                <a:buChar char="–"/>
                <a:tabLst>
                  <a:tab pos="2193925" algn="r"/>
                  <a:tab pos="3429000" algn="r"/>
                  <a:tab pos="4381500" algn="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0600">
                <a:spcBef>
                  <a:spcPct val="20000"/>
                </a:spcBef>
                <a:buChar char="•"/>
                <a:tabLst>
                  <a:tab pos="2193925" algn="r"/>
                  <a:tab pos="3429000" algn="r"/>
                  <a:tab pos="43815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0600">
                <a:spcBef>
                  <a:spcPct val="20000"/>
                </a:spcBef>
                <a:buChar char="–"/>
                <a:tabLst>
                  <a:tab pos="2193925" algn="r"/>
                  <a:tab pos="3429000" algn="r"/>
                  <a:tab pos="4381500" algn="r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0600">
                <a:spcBef>
                  <a:spcPct val="20000"/>
                </a:spcBef>
                <a:buChar char="»"/>
                <a:tabLst>
                  <a:tab pos="2193925" algn="r"/>
                  <a:tab pos="3429000" algn="r"/>
                  <a:tab pos="4381500" algn="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0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93925" algn="r"/>
                  <a:tab pos="3429000" algn="r"/>
                  <a:tab pos="4381500" algn="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0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93925" algn="r"/>
                  <a:tab pos="3429000" algn="r"/>
                  <a:tab pos="4381500" algn="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0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93925" algn="r"/>
                  <a:tab pos="3429000" algn="r"/>
                  <a:tab pos="4381500" algn="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0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93925" algn="r"/>
                  <a:tab pos="3429000" algn="r"/>
                  <a:tab pos="4381500" algn="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s-ES_tradnl" sz="1600" b="1" dirty="0">
                  <a:solidFill>
                    <a:srgbClr val="589014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Spain</a:t>
              </a:r>
              <a:r>
                <a:rPr lang="en-GB" altLang="es-ES_tradnl" sz="1600" dirty="0">
                  <a:solidFill>
                    <a:srgbClr val="589014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	                         505,992	49 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s-ES_tradnl" sz="1600" b="1" dirty="0">
                  <a:solidFill>
                    <a:srgbClr val="0066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Catalonia	</a:t>
              </a:r>
              <a:r>
                <a:rPr lang="en-GB" altLang="es-ES_tradnl" sz="1600" dirty="0">
                  <a:solidFill>
                    <a:srgbClr val="0066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                    32,108	8.0 M</a:t>
              </a:r>
              <a:r>
                <a:rPr lang="en-GB" altLang="es-ES_tradnl" sz="1600" b="1" dirty="0">
                  <a:solidFill>
                    <a:srgbClr val="CC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s-ES_tradnl" sz="1600" b="1" dirty="0">
                  <a:solidFill>
                    <a:srgbClr val="CC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BCN province	</a:t>
              </a:r>
              <a:r>
                <a:rPr lang="en-GB" altLang="es-ES_tradnl" sz="1600" dirty="0">
                  <a:solidFill>
                    <a:srgbClr val="CC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             7,726	</a:t>
              </a:r>
              <a:r>
                <a:rPr lang="en-GB" altLang="es-ES_tradnl" sz="1600" dirty="0">
                  <a:solidFill>
                    <a:srgbClr val="A50021"/>
                  </a:solidFill>
                  <a:latin typeface="Calibri" panose="020F0502020204030204" pitchFamily="34" charset="0"/>
                  <a:sym typeface="Arial" panose="020B0604020202020204" pitchFamily="34" charset="0"/>
                </a:rPr>
                <a:t> 5.8 M</a:t>
              </a:r>
              <a:r>
                <a:rPr lang="en-GB" altLang="es-ES_tradnl" sz="1600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	</a:t>
              </a:r>
              <a:endParaRPr lang="en-GB" altLang="es-ES_tradnl" sz="1400" dirty="0">
                <a:solidFill>
                  <a:srgbClr val="669900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endParaRPr>
            </a:p>
          </p:txBody>
        </p:sp>
        <p:sp>
          <p:nvSpPr>
            <p:cNvPr id="11277" name="Text Box 6">
              <a:extLst>
                <a:ext uri="{FF2B5EF4-FFF2-40B4-BE49-F238E27FC236}">
                  <a16:creationId xmlns:a16="http://schemas.microsoft.com/office/drawing/2014/main" id="{98EB89B9-8124-43E8-99F4-4F73A2784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" y="1270"/>
              <a:ext cx="16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81000" algn="ctr"/>
                  <a:tab pos="1435100" algn="ctr"/>
                  <a:tab pos="2578100" algn="ct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81000" algn="ctr"/>
                  <a:tab pos="1435100" algn="ctr"/>
                  <a:tab pos="25781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81000" algn="ctr"/>
                  <a:tab pos="1435100" algn="ctr"/>
                  <a:tab pos="25781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81000" algn="ctr"/>
                  <a:tab pos="1435100" algn="ctr"/>
                  <a:tab pos="2578100" algn="ctr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81000" algn="ctr"/>
                  <a:tab pos="1435100" algn="ctr"/>
                  <a:tab pos="2578100" algn="ct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81000" algn="ctr"/>
                  <a:tab pos="1435100" algn="ctr"/>
                  <a:tab pos="2578100" algn="ct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81000" algn="ctr"/>
                  <a:tab pos="1435100" algn="ctr"/>
                  <a:tab pos="2578100" algn="ct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81000" algn="ctr"/>
                  <a:tab pos="1435100" algn="ctr"/>
                  <a:tab pos="2578100" algn="ct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81000" algn="ctr"/>
                  <a:tab pos="1435100" algn="ctr"/>
                  <a:tab pos="2578100" algn="ctr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4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	</a:t>
              </a:r>
              <a:r>
                <a:rPr lang="es-ES" altLang="es-ES_tradnl" sz="1600" b="1" dirty="0" err="1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Area</a:t>
              </a:r>
              <a:r>
                <a:rPr lang="es-ES" altLang="es-ES_tradnl" sz="16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	</a:t>
              </a:r>
              <a:r>
                <a:rPr lang="es-ES" altLang="es-ES_tradnl" sz="1600" b="1" dirty="0" err="1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Population</a:t>
              </a:r>
              <a:r>
                <a:rPr lang="es-ES" altLang="es-ES_tradnl" sz="16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_tradnl" sz="16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	</a:t>
              </a:r>
              <a:r>
                <a:rPr lang="es-ES" altLang="es-ES_tradnl" sz="14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(km</a:t>
              </a:r>
              <a:r>
                <a:rPr lang="es-ES_tradnl" altLang="es-ES_tradnl" sz="1400" b="1" baseline="30000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2</a:t>
              </a:r>
              <a:r>
                <a:rPr lang="es-ES" altLang="es-ES_tradnl" sz="1400" b="1" dirty="0">
                  <a:latin typeface="Calibri" panose="020F050202020403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)	(2023)</a:t>
              </a:r>
            </a:p>
          </p:txBody>
        </p:sp>
      </p:grpSp>
      <p:grpSp>
        <p:nvGrpSpPr>
          <p:cNvPr id="11268" name="Group 6">
            <a:extLst>
              <a:ext uri="{FF2B5EF4-FFF2-40B4-BE49-F238E27FC236}">
                <a16:creationId xmlns:a16="http://schemas.microsoft.com/office/drawing/2014/main" id="{767355A1-9B19-4B4F-95B0-CF676BF009C3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4013201"/>
            <a:ext cx="5300663" cy="2487613"/>
            <a:chOff x="240" y="2528"/>
            <a:chExt cx="3339" cy="1567"/>
          </a:xfrm>
        </p:grpSpPr>
        <p:pic>
          <p:nvPicPr>
            <p:cNvPr id="11272" name="Picture 11">
              <a:extLst>
                <a:ext uri="{FF2B5EF4-FFF2-40B4-BE49-F238E27FC236}">
                  <a16:creationId xmlns:a16="http://schemas.microsoft.com/office/drawing/2014/main" id="{D48A33E6-8517-4293-875E-7863FE55A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2687"/>
              <a:ext cx="1627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Oval 8">
              <a:extLst>
                <a:ext uri="{FF2B5EF4-FFF2-40B4-BE49-F238E27FC236}">
                  <a16:creationId xmlns:a16="http://schemas.microsoft.com/office/drawing/2014/main" id="{E2713C95-0788-49BA-B72E-29DA43476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357"/>
              <a:ext cx="363" cy="317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a-ES" altLang="ca-ES" sz="1800"/>
            </a:p>
          </p:txBody>
        </p:sp>
        <p:sp>
          <p:nvSpPr>
            <p:cNvPr id="11274" name="Oval 9">
              <a:extLst>
                <a:ext uri="{FF2B5EF4-FFF2-40B4-BE49-F238E27FC236}">
                  <a16:creationId xmlns:a16="http://schemas.microsoft.com/office/drawing/2014/main" id="{482E0BC8-56EB-4E0E-A401-2FD5224C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528"/>
              <a:ext cx="1639" cy="1567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a-ES" altLang="ca-ES" sz="1800"/>
            </a:p>
          </p:txBody>
        </p:sp>
        <p:sp>
          <p:nvSpPr>
            <p:cNvPr id="11275" name="Text Box 10">
              <a:extLst>
                <a:ext uri="{FF2B5EF4-FFF2-40B4-BE49-F238E27FC236}">
                  <a16:creationId xmlns:a16="http://schemas.microsoft.com/office/drawing/2014/main" id="{3EE10059-840A-4FD6-9E4C-1AB11101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3174"/>
              <a:ext cx="64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600" b="1" dirty="0">
                  <a:latin typeface="Calibri" panose="020F0502020204030204" pitchFamily="34" charset="0"/>
                </a:rPr>
                <a:t>Barcelona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a-ES" sz="1600" b="1" dirty="0">
                  <a:latin typeface="Calibri" panose="020F0502020204030204" pitchFamily="34" charset="0"/>
                </a:rPr>
                <a:t>province</a:t>
              </a:r>
            </a:p>
          </p:txBody>
        </p:sp>
      </p:grpSp>
      <p:grpSp>
        <p:nvGrpSpPr>
          <p:cNvPr id="11269" name="Group 11">
            <a:extLst>
              <a:ext uri="{FF2B5EF4-FFF2-40B4-BE49-F238E27FC236}">
                <a16:creationId xmlns:a16="http://schemas.microsoft.com/office/drawing/2014/main" id="{1C701000-01F3-497C-A5DC-CD9DBFBCFC7E}"/>
              </a:ext>
            </a:extLst>
          </p:cNvPr>
          <p:cNvGrpSpPr>
            <a:grpSpLocks/>
          </p:cNvGrpSpPr>
          <p:nvPr/>
        </p:nvGrpSpPr>
        <p:grpSpPr bwMode="auto">
          <a:xfrm>
            <a:off x="2335214" y="617539"/>
            <a:ext cx="7521575" cy="1322387"/>
            <a:chOff x="1488" y="346"/>
            <a:chExt cx="4481" cy="833"/>
          </a:xfrm>
        </p:grpSpPr>
        <p:sp>
          <p:nvSpPr>
            <p:cNvPr id="11270" name="AutoShape 12">
              <a:extLst>
                <a:ext uri="{FF2B5EF4-FFF2-40B4-BE49-F238E27FC236}">
                  <a16:creationId xmlns:a16="http://schemas.microsoft.com/office/drawing/2014/main" id="{213396EE-D169-4CAA-99F9-724AE287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6"/>
              <a:ext cx="4481" cy="46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a-ES" altLang="ca-ES" sz="1800"/>
            </a:p>
          </p:txBody>
        </p:sp>
        <p:sp>
          <p:nvSpPr>
            <p:cNvPr id="11271" name="Rectangle 13">
              <a:extLst>
                <a:ext uri="{FF2B5EF4-FFF2-40B4-BE49-F238E27FC236}">
                  <a16:creationId xmlns:a16="http://schemas.microsoft.com/office/drawing/2014/main" id="{18BFD9D1-C51A-47BF-99B2-F0AD58AD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6"/>
              <a:ext cx="4272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a-ES" altLang="ca-ES" sz="3400" b="1" dirty="0">
                  <a:solidFill>
                    <a:schemeClr val="bg1"/>
                  </a:solidFill>
                  <a:latin typeface="Corbel" panose="020B0503020204020204" pitchFamily="34" charset="0"/>
                  <a:ea typeface="ヒラギノ角ゴ ProN W3"/>
                  <a:cs typeface="Arial" panose="020B0604020202020204" pitchFamily="34" charset="0"/>
                </a:rPr>
                <a:t>The Barcelona </a:t>
              </a:r>
              <a:r>
                <a:rPr lang="ca-ES" altLang="ca-ES" sz="3400" b="1" dirty="0" err="1">
                  <a:solidFill>
                    <a:schemeClr val="bg1"/>
                  </a:solidFill>
                  <a:latin typeface="Corbel" panose="020B0503020204020204" pitchFamily="34" charset="0"/>
                  <a:ea typeface="ヒラギノ角ゴ ProN W3"/>
                  <a:cs typeface="Arial" panose="020B0604020202020204" pitchFamily="34" charset="0"/>
                </a:rPr>
                <a:t>province</a:t>
              </a:r>
              <a:endParaRPr lang="en-US" altLang="ca-ES" sz="3400" b="1" dirty="0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35000"/>
                </a:spcBef>
                <a:buFontTx/>
                <a:buNone/>
              </a:pPr>
              <a:endParaRPr lang="ca-ES" altLang="ca-ES" sz="3400" b="1" dirty="0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QuadreDeText 7">
            <a:extLst>
              <a:ext uri="{FF2B5EF4-FFF2-40B4-BE49-F238E27FC236}">
                <a16:creationId xmlns:a16="http://schemas.microsoft.com/office/drawing/2014/main" id="{F073F4A0-6EA4-C953-DD73-F9BE4C28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5275"/>
            <a:ext cx="10252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Barcelona </a:t>
            </a:r>
            <a:r>
              <a:rPr kumimoji="0" lang="ca-ES" altLang="ca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Province</a:t>
            </a:r>
            <a:r>
              <a:rPr kumimoji="0" lang="ca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Library</a:t>
            </a:r>
            <a:r>
              <a:rPr kumimoji="0" lang="ca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 Network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EC019217-6255-12D6-525E-72FC0DD3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89" y="2283179"/>
            <a:ext cx="4889500" cy="332898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992A3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priorities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Equal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access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ensuring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territorial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balance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lifelong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800" b="1" i="0" u="none" strike="noStrike" kern="0" cap="none" spc="0" normalizeH="0" baseline="0" noProof="0" dirty="0">
              <a:ln>
                <a:noFill/>
              </a:ln>
              <a:solidFill>
                <a:srgbClr val="992A3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Economies of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scale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networking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shared</a:t>
            </a:r>
            <a:r>
              <a:rPr kumimoji="0" lang="ca-E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management </a:t>
            </a: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among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altLang="ca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ca-E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maintaining </a:t>
            </a:r>
            <a:r>
              <a:rPr kumimoji="0" lang="en-U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 quality </a:t>
            </a:r>
            <a:r>
              <a:rPr kumimoji="0" lang="en-U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library services.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ca-ES" sz="18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Common management model </a:t>
            </a:r>
            <a:r>
              <a:rPr kumimoji="0" lang="en-US" alt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accommodation of community uniqueness on </a:t>
            </a:r>
            <a:r>
              <a:rPr kumimoji="0" lang="en-US" altLang="ca-ES" sz="1800" b="1" i="0" u="none" strike="noStrike" kern="0" cap="none" spc="0" normalizeH="0" baseline="0" noProof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every library.</a:t>
            </a:r>
            <a:endParaRPr kumimoji="0" lang="en-US" altLang="ca-ES" sz="1800" b="1" i="0" u="none" strike="noStrike" kern="0" cap="none" spc="0" normalizeH="0" baseline="0" noProof="0" dirty="0">
              <a:ln>
                <a:noFill/>
              </a:ln>
              <a:solidFill>
                <a:srgbClr val="992A3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ca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88A4E35F-4C5A-4E23-6815-28F7ADDF6B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BCE7C8-C50A-4BCD-BE00-90C85C81FC6A}" type="slidenum">
              <a:rPr kumimoji="0" lang="ca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B4649FB2-23DD-222D-1097-22D68E93675A}"/>
              </a:ext>
            </a:extLst>
          </p:cNvPr>
          <p:cNvSpPr txBox="1">
            <a:spLocks noChangeArrowheads="1"/>
          </p:cNvSpPr>
          <p:nvPr/>
        </p:nvSpPr>
        <p:spPr>
          <a:xfrm>
            <a:off x="331489" y="1093524"/>
            <a:ext cx="11650224" cy="1019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Barcelona Provincial Council 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provides technical and economic support 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local governments for 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creating and managing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local public libraries and develop 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quality services</a:t>
            </a:r>
            <a:r>
              <a:rPr kumimoji="0" lang="en-US" altLang="ca-E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a-E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Lucida Sans Unicode" panose="020B0602030504020204" pitchFamily="34" charset="0"/>
              </a:rPr>
              <a:t>Public libraries are a </a:t>
            </a:r>
            <a:r>
              <a:rPr kumimoji="0" lang="en-US" alt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92A38"/>
                </a:solidFill>
                <a:effectLst/>
                <a:uLnTx/>
                <a:uFillTx/>
                <a:latin typeface="Aptos" panose="02110004020202020204"/>
                <a:ea typeface="+mn-ea"/>
                <a:cs typeface="Lucida Sans Unicode" panose="020B0602030504020204" pitchFamily="34" charset="0"/>
              </a:rPr>
              <a:t>mandatory service </a:t>
            </a:r>
            <a:r>
              <a:rPr kumimoji="0" lang="en-U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Lucida Sans Unicode" panose="020B0602030504020204" pitchFamily="34" charset="0"/>
              </a:rPr>
              <a:t>for municipalities +5,000 inhabitants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D1CD60-F43E-0594-9A72-5B495519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648" y="3429000"/>
            <a:ext cx="4082092" cy="36195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236 </a:t>
            </a:r>
            <a:r>
              <a:rPr kumimoji="0" lang="ca-ES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+12 Mobile </a:t>
            </a:r>
            <a:r>
              <a:rPr kumimoji="0" lang="ca-ES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endParaRPr kumimoji="0" lang="ca-ES" alt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286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municipalities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library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services</a:t>
            </a:r>
            <a:endParaRPr kumimoji="0" lang="es-ES_tradnl" alt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150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municipalities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(236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137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municipalities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mobile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(12 Mobile </a:t>
            </a:r>
            <a:r>
              <a:rPr kumimoji="0" lang="es-ES_tradnl" alt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libraries</a:t>
            </a:r>
            <a:r>
              <a:rPr kumimoji="0" lang="es-ES_tradnl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5.7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 million inhabitants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98,7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%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library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service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their</a:t>
            </a:r>
            <a:r>
              <a:rPr kumimoji="0" lang="es-ES_tradnl" alt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_tradnl" alt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municipality</a:t>
            </a:r>
            <a:endParaRPr kumimoji="0" lang="es-ES_tradnl" alt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3">
            <a:extLst>
              <a:ext uri="{FF2B5EF4-FFF2-40B4-BE49-F238E27FC236}">
                <a16:creationId xmlns:a16="http://schemas.microsoft.com/office/drawing/2014/main" id="{F088BDA5-0C64-1143-46DB-53FE467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38528"/>
          </a:xfrm>
          <a:solidFill>
            <a:srgbClr val="992A38"/>
          </a:solidFill>
        </p:spPr>
        <p:txBody>
          <a:bodyPr/>
          <a:lstStyle/>
          <a:p>
            <a:pPr algn="ctr"/>
            <a:r>
              <a:rPr lang="ca-ES" b="1" dirty="0" err="1">
                <a:solidFill>
                  <a:schemeClr val="bg1"/>
                </a:solidFill>
              </a:rPr>
              <a:t>Current</a:t>
            </a:r>
            <a:r>
              <a:rPr lang="ca-ES" b="1" dirty="0">
                <a:solidFill>
                  <a:schemeClr val="bg1"/>
                </a:solidFill>
              </a:rPr>
              <a:t> context</a:t>
            </a: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B89C448E-81CD-22AB-6CD9-E3FB7F071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95707"/>
              </p:ext>
            </p:extLst>
          </p:nvPr>
        </p:nvGraphicFramePr>
        <p:xfrm>
          <a:off x="136188" y="1859724"/>
          <a:ext cx="12055812" cy="436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604">
                  <a:extLst>
                    <a:ext uri="{9D8B030D-6E8A-4147-A177-3AD203B41FA5}">
                      <a16:colId xmlns:a16="http://schemas.microsoft.com/office/drawing/2014/main" val="1889926438"/>
                    </a:ext>
                  </a:extLst>
                </a:gridCol>
                <a:gridCol w="4018604">
                  <a:extLst>
                    <a:ext uri="{9D8B030D-6E8A-4147-A177-3AD203B41FA5}">
                      <a16:colId xmlns:a16="http://schemas.microsoft.com/office/drawing/2014/main" val="3773297540"/>
                    </a:ext>
                  </a:extLst>
                </a:gridCol>
                <a:gridCol w="4018604">
                  <a:extLst>
                    <a:ext uri="{9D8B030D-6E8A-4147-A177-3AD203B41FA5}">
                      <a16:colId xmlns:a16="http://schemas.microsoft.com/office/drawing/2014/main" val="3446632006"/>
                    </a:ext>
                  </a:extLst>
                </a:gridCol>
              </a:tblGrid>
              <a:tr h="4363523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dirty="0"/>
                    </a:p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9258"/>
                  </a:ext>
                </a:extLst>
              </a:tr>
            </a:tbl>
          </a:graphicData>
        </a:graphic>
      </p:graphicFrame>
      <p:sp>
        <p:nvSpPr>
          <p:cNvPr id="7" name="Contenidor de text 7">
            <a:extLst>
              <a:ext uri="{FF2B5EF4-FFF2-40B4-BE49-F238E27FC236}">
                <a16:creationId xmlns:a16="http://schemas.microsoft.com/office/drawing/2014/main" id="{95DEDB65-DB88-457C-0188-9B3A7F9BCFE9}"/>
              </a:ext>
            </a:extLst>
          </p:cNvPr>
          <p:cNvSpPr txBox="1">
            <a:spLocks/>
          </p:cNvSpPr>
          <p:nvPr/>
        </p:nvSpPr>
        <p:spPr>
          <a:xfrm>
            <a:off x="136186" y="2267246"/>
            <a:ext cx="3833283" cy="6557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2600" dirty="0" err="1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a-ES" sz="2600" dirty="0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a-ES" sz="2600" dirty="0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ca-ES" sz="2600" dirty="0">
              <a:solidFill>
                <a:srgbClr val="101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2A60A276-2D54-3774-A9B4-D23A3B32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7" y="3353011"/>
            <a:ext cx="3959650" cy="2047298"/>
          </a:xfrm>
          <a:prstGeom prst="rect">
            <a:avLst/>
          </a:prstGeom>
        </p:spPr>
      </p:pic>
      <p:sp>
        <p:nvSpPr>
          <p:cNvPr id="9" name="Contenidor de text 7">
            <a:extLst>
              <a:ext uri="{FF2B5EF4-FFF2-40B4-BE49-F238E27FC236}">
                <a16:creationId xmlns:a16="http://schemas.microsoft.com/office/drawing/2014/main" id="{55355BA6-0C7F-6811-38B7-AB1EE76BC051}"/>
              </a:ext>
            </a:extLst>
          </p:cNvPr>
          <p:cNvSpPr txBox="1">
            <a:spLocks/>
          </p:cNvSpPr>
          <p:nvPr/>
        </p:nvSpPr>
        <p:spPr>
          <a:xfrm>
            <a:off x="4168653" y="2291994"/>
            <a:ext cx="4173005" cy="65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0" dirty="0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model + unique projects in each territory</a:t>
            </a:r>
            <a:endParaRPr lang="ca-ES" sz="2600" b="0" dirty="0">
              <a:solidFill>
                <a:srgbClr val="101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278A2C96-1FDD-A5FA-94F3-ED3B60349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223" y="3244713"/>
            <a:ext cx="3589737" cy="2502334"/>
          </a:xfrm>
          <a:prstGeom prst="rect">
            <a:avLst/>
          </a:prstGeom>
        </p:spPr>
      </p:pic>
      <p:sp>
        <p:nvSpPr>
          <p:cNvPr id="11" name="Contenidor de text 7">
            <a:extLst>
              <a:ext uri="{FF2B5EF4-FFF2-40B4-BE49-F238E27FC236}">
                <a16:creationId xmlns:a16="http://schemas.microsoft.com/office/drawing/2014/main" id="{E741C177-8E60-6D37-2071-7548532A31BA}"/>
              </a:ext>
            </a:extLst>
          </p:cNvPr>
          <p:cNvSpPr txBox="1">
            <a:spLocks/>
          </p:cNvSpPr>
          <p:nvPr/>
        </p:nvSpPr>
        <p:spPr>
          <a:xfrm>
            <a:off x="8067966" y="2440478"/>
            <a:ext cx="4173005" cy="65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0" dirty="0">
                <a:solidFill>
                  <a:srgbClr val="101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rights</a:t>
            </a:r>
            <a:endParaRPr lang="ca-ES" sz="2600" b="0" dirty="0">
              <a:solidFill>
                <a:srgbClr val="101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nos sosteniendo libros. Hombres y mujeres de dibujos animados leyendo literatura. Aislados abrió libros de texto en brazos y montones de publicaciones en tapa dura. Pasatiempo de ocio en biblioteca, ilustración vectorial">
            <a:extLst>
              <a:ext uri="{FF2B5EF4-FFF2-40B4-BE49-F238E27FC236}">
                <a16:creationId xmlns:a16="http://schemas.microsoft.com/office/drawing/2014/main" id="{1596E90D-CC16-FF94-9A53-9AC1C65C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92" y="3117426"/>
            <a:ext cx="3594620" cy="21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8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1"/>
          </p:nvPr>
        </p:nvSpPr>
        <p:spPr>
          <a:xfrm>
            <a:off x="4240872" y="5837123"/>
            <a:ext cx="3710253" cy="655752"/>
          </a:xfrm>
        </p:spPr>
        <p:txBody>
          <a:bodyPr>
            <a:normAutofit fontScale="77500" lnSpcReduction="20000"/>
          </a:bodyPr>
          <a:lstStyle/>
          <a:p>
            <a:r>
              <a:rPr lang="es-E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s-ES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  <a:endParaRPr lang="es-ES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>
          <a:xfrm>
            <a:off x="171542" y="2373916"/>
            <a:ext cx="3595516" cy="655752"/>
          </a:xfrm>
        </p:spPr>
        <p:txBody>
          <a:bodyPr>
            <a:normAutofit/>
          </a:bodyPr>
          <a:lstStyle/>
          <a:p>
            <a:r>
              <a:rPr lang="es-ES" sz="2500" b="0" dirty="0" err="1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es-ES" sz="2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>
          <a:xfrm>
            <a:off x="8309675" y="3383478"/>
            <a:ext cx="3710253" cy="655752"/>
          </a:xfrm>
        </p:spPr>
        <p:txBody>
          <a:bodyPr/>
          <a:lstStyle/>
          <a:p>
            <a:r>
              <a:rPr lang="es-ES" sz="2500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es-ES" sz="25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s-ES" sz="25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>
          <a:xfrm>
            <a:off x="8300720" y="4865008"/>
            <a:ext cx="3833283" cy="655752"/>
          </a:xfrm>
        </p:spPr>
        <p:txBody>
          <a:bodyPr/>
          <a:lstStyle/>
          <a:p>
            <a:r>
              <a:rPr lang="es-ES" sz="2500" b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s-ES" sz="25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>
          <a:xfrm>
            <a:off x="8300720" y="5770429"/>
            <a:ext cx="3833283" cy="1223819"/>
          </a:xfrm>
        </p:spPr>
        <p:txBody>
          <a:bodyPr/>
          <a:lstStyle/>
          <a:p>
            <a:r>
              <a:rPr lang="es-ES" sz="2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Unwanted</a:t>
            </a:r>
            <a:r>
              <a:rPr lang="es-E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loneliness</a:t>
            </a:r>
            <a:endParaRPr lang="es-ES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4243530" y="2339866"/>
            <a:ext cx="3833283" cy="655752"/>
          </a:xfrm>
        </p:spPr>
        <p:txBody>
          <a:bodyPr>
            <a:noAutofit/>
          </a:bodyPr>
          <a:lstStyle/>
          <a:p>
            <a:r>
              <a:rPr lang="en-US" sz="25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and mental health</a:t>
            </a:r>
            <a:endParaRPr lang="es-ES" sz="25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>
          <a:xfrm>
            <a:off x="4236133" y="4848992"/>
            <a:ext cx="3833283" cy="687784"/>
          </a:xfrm>
        </p:spPr>
        <p:txBody>
          <a:bodyPr/>
          <a:lstStyle/>
          <a:p>
            <a:r>
              <a:rPr lang="es-ES" sz="2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E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endParaRPr lang="es-ES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485BFE1A-9BC3-888C-AA9F-F832C0F45593}"/>
              </a:ext>
            </a:extLst>
          </p:cNvPr>
          <p:cNvSpPr txBox="1">
            <a:spLocks/>
          </p:cNvSpPr>
          <p:nvPr/>
        </p:nvSpPr>
        <p:spPr>
          <a:xfrm>
            <a:off x="4236133" y="3363271"/>
            <a:ext cx="3595516" cy="65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b="0" dirty="0">
                <a:latin typeface="Arial" panose="020B0604020202020204" pitchFamily="34" charset="0"/>
                <a:cs typeface="Arial" panose="020B0604020202020204" pitchFamily="34" charset="0"/>
              </a:rPr>
              <a:t>Digital divide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B701A7E-B48F-CE3B-2F83-CA0CB42E52D6}"/>
              </a:ext>
            </a:extLst>
          </p:cNvPr>
          <p:cNvSpPr txBox="1">
            <a:spLocks/>
          </p:cNvSpPr>
          <p:nvPr/>
        </p:nvSpPr>
        <p:spPr>
          <a:xfrm>
            <a:off x="4362414" y="3327997"/>
            <a:ext cx="3595516" cy="65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561773EC-0DF8-7097-94FB-C5D586466D84}"/>
              </a:ext>
            </a:extLst>
          </p:cNvPr>
          <p:cNvSpPr txBox="1"/>
          <p:nvPr/>
        </p:nvSpPr>
        <p:spPr>
          <a:xfrm>
            <a:off x="171542" y="4785692"/>
            <a:ext cx="37197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a-E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a-ES" sz="2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</a:t>
            </a:r>
            <a:endParaRPr lang="ca-E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CA9F0EB0-D898-AAFA-6DA7-8F10683758AB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171542" y="5694612"/>
            <a:ext cx="3833812" cy="65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0" dirty="0">
                <a:latin typeface="Arial" panose="020B0604020202020204" pitchFamily="34" charset="0"/>
                <a:cs typeface="Arial" panose="020B0604020202020204" pitchFamily="34" charset="0"/>
              </a:rPr>
              <a:t>Media and </a:t>
            </a:r>
            <a:r>
              <a:rPr lang="es-ES" b="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0" dirty="0" err="1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ítol 24">
            <a:extLst>
              <a:ext uri="{FF2B5EF4-FFF2-40B4-BE49-F238E27FC236}">
                <a16:creationId xmlns:a16="http://schemas.microsoft.com/office/drawing/2014/main" id="{C61AD789-354D-A559-219C-D60552AB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9" y="64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a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challenges of </a:t>
            </a:r>
            <a:r>
              <a:rPr lang="ca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b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libraries (</a:t>
            </a:r>
            <a:r>
              <a:rPr lang="ca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IFLA </a:t>
            </a:r>
            <a:r>
              <a:rPr lang="ca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report)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D3EFC6AE-69D5-354E-55FD-38C6DBB49898}"/>
              </a:ext>
            </a:extLst>
          </p:cNvPr>
          <p:cNvSpPr txBox="1">
            <a:spLocks/>
          </p:cNvSpPr>
          <p:nvPr/>
        </p:nvSpPr>
        <p:spPr>
          <a:xfrm>
            <a:off x="8300191" y="2277038"/>
            <a:ext cx="3833812" cy="122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Immediacy in the provision of services</a:t>
            </a:r>
            <a:endParaRPr lang="es-ES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4F7F2A75-04C1-4458-C13A-99705F1331AF}"/>
              </a:ext>
            </a:extLst>
          </p:cNvPr>
          <p:cNvSpPr txBox="1">
            <a:spLocks/>
          </p:cNvSpPr>
          <p:nvPr/>
        </p:nvSpPr>
        <p:spPr>
          <a:xfrm>
            <a:off x="162591" y="3307531"/>
            <a:ext cx="3595516" cy="65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b="0" dirty="0" err="1">
                <a:latin typeface="Arial" panose="020B0604020202020204" pitchFamily="34" charset="0"/>
                <a:cs typeface="Arial" panose="020B0604020202020204" pitchFamily="34" charset="0"/>
              </a:rPr>
              <a:t>Citizen</a:t>
            </a:r>
            <a:r>
              <a:rPr lang="es-ES" sz="25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b="0" dirty="0" err="1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s-ES" sz="2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6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16C9A2D6-4BE7-0A31-ACBD-5532FCFF5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4" y="1014161"/>
            <a:ext cx="3482041" cy="3988585"/>
          </a:xfrm>
          <a:prstGeom prst="roundRect">
            <a:avLst>
              <a:gd name="adj" fmla="val 16667"/>
            </a:avLst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a-E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benefits of public libraries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ca-E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a-E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(the benefits defined in 2015)</a:t>
            </a:r>
          </a:p>
        </p:txBody>
      </p:sp>
      <p:pic>
        <p:nvPicPr>
          <p:cNvPr id="9" name="Imatge 8" descr="Imatge que conté text, captura de pantalla, Saturació cromàtica, cercle">
            <a:extLst>
              <a:ext uri="{FF2B5EF4-FFF2-40B4-BE49-F238E27FC236}">
                <a16:creationId xmlns:a16="http://schemas.microsoft.com/office/drawing/2014/main" id="{D8A06AB9-8A4A-73AD-7A07-63E5C7709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42" y="477988"/>
            <a:ext cx="5777133" cy="8180626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39DD8A01-FA9E-8347-9C90-83B34F46114C}"/>
              </a:ext>
            </a:extLst>
          </p:cNvPr>
          <p:cNvSpPr txBox="1"/>
          <p:nvPr/>
        </p:nvSpPr>
        <p:spPr>
          <a:xfrm>
            <a:off x="4970517" y="3429000"/>
            <a:ext cx="6979746" cy="2062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600" noProof="0" dirty="0"/>
          </a:p>
          <a:p>
            <a:endParaRPr lang="en-GB" sz="2000" noProof="0" dirty="0"/>
          </a:p>
          <a:p>
            <a:endParaRPr lang="en-GB" sz="2000" noProof="0" dirty="0"/>
          </a:p>
          <a:p>
            <a:endParaRPr lang="en-GB" sz="2000" dirty="0"/>
          </a:p>
          <a:p>
            <a:endParaRPr lang="en-GB" noProof="0" dirty="0"/>
          </a:p>
          <a:p>
            <a:r>
              <a:rPr lang="en-GB" noProof="0" dirty="0"/>
              <a:t>Link to the </a:t>
            </a:r>
            <a:r>
              <a:rPr lang="en-GB" dirty="0"/>
              <a:t>document published in July 2015 (abridged version):</a:t>
            </a:r>
          </a:p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https://www.diba.cat/documents/16060163/22275360/valor_social_bibliotequesXBM_angles.pdf/39255278-b39e-4f98-893e-76869b63a4b4</a:t>
            </a:r>
            <a:endParaRPr lang="en-GB" dirty="0"/>
          </a:p>
          <a:p>
            <a:r>
              <a:rPr lang="en-GB" sz="2000" dirty="0"/>
              <a:t> 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58192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2A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A11D-184F-53EF-B388-ACD05535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Background">
            <a:extLst>
              <a:ext uri="{FF2B5EF4-FFF2-40B4-BE49-F238E27FC236}">
                <a16:creationId xmlns:a16="http://schemas.microsoft.com/office/drawing/2014/main" id="{2FFFF904-4004-338A-62E0-F55482998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BFF5596-6F3F-B24A-5A4F-4C5060D3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7E7D8E6-52DD-1313-A0E4-2C3C199F5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C5E8C436-58D3-718C-0071-879DDFD1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4" y="1689984"/>
            <a:ext cx="3482041" cy="3684839"/>
          </a:xfrm>
          <a:prstGeom prst="roundRect">
            <a:avLst>
              <a:gd name="adj" fmla="val 16667"/>
            </a:avLst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a-E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benefits of public libraries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ca-E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a-ES" sz="3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(with the new benefits defined)</a:t>
            </a:r>
            <a:endParaRPr lang="en-US" altLang="ca-ES" sz="33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ca-ES" sz="1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ca-ES" sz="1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Imatge 11" descr="Imatge que conté text, captura de pantalla, Font&#10;&#10;Pot ser que el contingut generat per IA no sigui correcte.">
            <a:extLst>
              <a:ext uri="{FF2B5EF4-FFF2-40B4-BE49-F238E27FC236}">
                <a16:creationId xmlns:a16="http://schemas.microsoft.com/office/drawing/2014/main" id="{78851656-A2AB-71DD-D51E-15C4451BC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67" y="88635"/>
            <a:ext cx="4717910" cy="6680729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A6530BDE-589B-886E-841E-3C6957883AC0}"/>
              </a:ext>
            </a:extLst>
          </p:cNvPr>
          <p:cNvSpPr txBox="1"/>
          <p:nvPr/>
        </p:nvSpPr>
        <p:spPr>
          <a:xfrm>
            <a:off x="6358102" y="5952452"/>
            <a:ext cx="4864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New social benefits </a:t>
            </a:r>
            <a:r>
              <a:rPr lang="en-GB" sz="1600" noProof="0" dirty="0"/>
              <a:t>defined</a:t>
            </a:r>
            <a:r>
              <a:rPr lang="ca-ES" sz="1600" dirty="0"/>
              <a:t> </a:t>
            </a:r>
          </a:p>
        </p:txBody>
      </p:sp>
      <p:sp>
        <p:nvSpPr>
          <p:cNvPr id="7" name="Diagrama de flux: connector 6">
            <a:extLst>
              <a:ext uri="{FF2B5EF4-FFF2-40B4-BE49-F238E27FC236}">
                <a16:creationId xmlns:a16="http://schemas.microsoft.com/office/drawing/2014/main" id="{C3BAC9F4-85B3-E374-8E22-8B374BC5CB10}"/>
              </a:ext>
            </a:extLst>
          </p:cNvPr>
          <p:cNvSpPr/>
          <p:nvPr/>
        </p:nvSpPr>
        <p:spPr>
          <a:xfrm>
            <a:off x="7171039" y="5990684"/>
            <a:ext cx="273738" cy="262089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9292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906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514</Words>
  <Application>Microsoft Office PowerPoint</Application>
  <PresentationFormat>Pantalla panoràmica</PresentationFormat>
  <Paragraphs>95</Paragraphs>
  <Slides>8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Corbel</vt:lpstr>
      <vt:lpstr>Helvetica</vt:lpstr>
      <vt:lpstr>Lucida Sans Unicode</vt:lpstr>
      <vt:lpstr>Symbol</vt:lpstr>
      <vt:lpstr>ヒラギノ角ゴ ProN W3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Current context</vt:lpstr>
      <vt:lpstr>Trends and challenges of public  libraries (based on IFLA trend report)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NOFRARIAS ESPADAMALA, M.TERESA</dc:creator>
  <cp:lastModifiedBy>NOFRARIAS ESPADAMALA, M.TERESA</cp:lastModifiedBy>
  <cp:revision>34</cp:revision>
  <dcterms:created xsi:type="dcterms:W3CDTF">2025-07-11T07:57:27Z</dcterms:created>
  <dcterms:modified xsi:type="dcterms:W3CDTF">2025-09-08T09:19:45Z</dcterms:modified>
</cp:coreProperties>
</file>