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31"/>
  </p:notesMasterIdLst>
  <p:handoutMasterIdLst>
    <p:handoutMasterId r:id="rId32"/>
  </p:handoutMasterIdLst>
  <p:sldIdLst>
    <p:sldId id="431" r:id="rId2"/>
    <p:sldId id="459" r:id="rId3"/>
    <p:sldId id="445" r:id="rId4"/>
    <p:sldId id="446" r:id="rId5"/>
    <p:sldId id="447" r:id="rId6"/>
    <p:sldId id="448" r:id="rId7"/>
    <p:sldId id="456" r:id="rId8"/>
    <p:sldId id="449" r:id="rId9"/>
    <p:sldId id="450" r:id="rId10"/>
    <p:sldId id="451" r:id="rId11"/>
    <p:sldId id="452" r:id="rId12"/>
    <p:sldId id="453" r:id="rId13"/>
    <p:sldId id="454" r:id="rId14"/>
    <p:sldId id="455" r:id="rId15"/>
    <p:sldId id="428" r:id="rId16"/>
    <p:sldId id="461" r:id="rId17"/>
    <p:sldId id="407" r:id="rId18"/>
    <p:sldId id="436" r:id="rId19"/>
    <p:sldId id="429" r:id="rId20"/>
    <p:sldId id="409" r:id="rId21"/>
    <p:sldId id="418" r:id="rId22"/>
    <p:sldId id="410" r:id="rId23"/>
    <p:sldId id="411" r:id="rId24"/>
    <p:sldId id="419" r:id="rId25"/>
    <p:sldId id="420" r:id="rId26"/>
    <p:sldId id="432" r:id="rId27"/>
    <p:sldId id="433" r:id="rId28"/>
    <p:sldId id="434" r:id="rId29"/>
    <p:sldId id="435" r:id="rId30"/>
  </p:sldIdLst>
  <p:sldSz cx="9906000" cy="6858000" type="A4"/>
  <p:notesSz cx="6742113" cy="9872663"/>
  <p:defaultTextStyle>
    <a:defPPr>
      <a:defRPr lang="ca-ES"/>
    </a:defPPr>
    <a:lvl1pPr algn="r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00"/>
    <a:srgbClr val="98B954"/>
    <a:srgbClr val="C0504D"/>
    <a:srgbClr val="C3D69B"/>
    <a:srgbClr val="E1AAA9"/>
    <a:srgbClr val="B8CCE4"/>
    <a:srgbClr val="679E2A"/>
    <a:srgbClr val="009999"/>
    <a:srgbClr val="FFFF99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 mitjà 4 - èmfas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Estil mitjà 4 - èmfas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7436" autoAdjust="0"/>
  </p:normalViewPr>
  <p:slideViewPr>
    <p:cSldViewPr>
      <p:cViewPr varScale="1">
        <p:scale>
          <a:sx n="121" d="100"/>
          <a:sy n="121" d="100"/>
        </p:scale>
        <p:origin x="-108" y="-21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>
        <p:scale>
          <a:sx n="50" d="100"/>
          <a:sy n="50" d="100"/>
        </p:scale>
        <p:origin x="-2100" y="-822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NAS\USR\SPR\SSuport\IGSM-Cercles\IGSM-CERCLES%202016\0.%20General\Cloenda\IVS\Actualitzaci&#243;%20dades%202016\gr&#224;fics_cloenda%20-%20actualitzaci&#243;%202016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NAS\USR\SPR\SSuport\IGSM-Cercles\IGSM-CERCLES%202016\0.%20General\Cloenda\IVS\Actualitzaci&#243;%20dades%202016\gr&#224;fics_cloenda%20-%20actualitzaci&#243;%202016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NAS\USR\SPR\SSuport\IGSM-Cercles\IGSM-CERCLES%202016\0.%20General\Cloenda\IVS\Actualitzaci&#243;%20dades%202016\gr&#224;fics_cloenda%20-%20actualitzaci&#243;%202016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NAS\USR\SPR\SSuport\IGSM-Cercles\IGSM-CERCLES%202016\0.%20General\Cloenda\IVS\Actualitzaci&#243;%20dades%202016\gr&#224;fics_cloenda%20-%20actualitzaci&#243;%202016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Full1!$B$43</c:f>
              <c:strCache>
                <c:ptCount val="1"/>
                <c:pt idx="0">
                  <c:v>Despesa corrent del servei per habitant</c:v>
                </c:pt>
              </c:strCache>
            </c:strRef>
          </c:tx>
          <c:spPr>
            <a:solidFill>
              <a:srgbClr val="9BBB59"/>
            </a:solidFill>
            <a:ln>
              <a:noFill/>
            </a:ln>
            <a:effectLst/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Full1!$A$44:$A$62</c:f>
              <c:strCache>
                <c:ptCount val="19"/>
                <c:pt idx="0">
                  <c:v>Policia local</c:v>
                </c:pt>
                <c:pt idx="1">
                  <c:v>Cultura</c:v>
                </c:pt>
                <c:pt idx="2">
                  <c:v>Residus</c:v>
                </c:pt>
                <c:pt idx="3">
                  <c:v>Esports </c:v>
                </c:pt>
                <c:pt idx="4">
                  <c:v>Serveis socials</c:v>
                </c:pt>
                <c:pt idx="5">
                  <c:v>Neteja viària</c:v>
                </c:pt>
                <c:pt idx="6">
                  <c:v>Escoles bressol</c:v>
                </c:pt>
                <c:pt idx="7">
                  <c:v>Verd Urbà</c:v>
                </c:pt>
                <c:pt idx="8">
                  <c:v>Serveis locals ocup.</c:v>
                </c:pt>
                <c:pt idx="9">
                  <c:v>Enllumenat públic </c:v>
                </c:pt>
                <c:pt idx="10">
                  <c:v>Biblioteques</c:v>
                </c:pt>
                <c:pt idx="11">
                  <c:v>Escoles de música</c:v>
                </c:pt>
                <c:pt idx="12">
                  <c:v>Espais escènics</c:v>
                </c:pt>
                <c:pt idx="13">
                  <c:v>Museus locals</c:v>
                </c:pt>
                <c:pt idx="14">
                  <c:v>Mercats</c:v>
                </c:pt>
                <c:pt idx="15">
                  <c:v>Fires locals</c:v>
                </c:pt>
                <c:pt idx="16">
                  <c:v>Mediació Ciutadana</c:v>
                </c:pt>
                <c:pt idx="17">
                  <c:v>OMIC</c:v>
                </c:pt>
                <c:pt idx="18">
                  <c:v>Seguretat alimentària</c:v>
                </c:pt>
              </c:strCache>
            </c:strRef>
          </c:cat>
          <c:val>
            <c:numRef>
              <c:f>Full1!$B$44:$B$62</c:f>
              <c:numCache>
                <c:formatCode>#,##0\ "€"</c:formatCode>
                <c:ptCount val="19"/>
                <c:pt idx="0">
                  <c:v>77.27</c:v>
                </c:pt>
                <c:pt idx="1">
                  <c:v>71.5</c:v>
                </c:pt>
                <c:pt idx="2">
                  <c:v>64.599999999999994</c:v>
                </c:pt>
                <c:pt idx="3">
                  <c:v>62.6</c:v>
                </c:pt>
                <c:pt idx="4">
                  <c:v>56.9</c:v>
                </c:pt>
                <c:pt idx="5">
                  <c:v>45.5</c:v>
                </c:pt>
                <c:pt idx="6">
                  <c:v>29.3</c:v>
                </c:pt>
                <c:pt idx="7">
                  <c:v>25.9</c:v>
                </c:pt>
                <c:pt idx="8">
                  <c:v>19.329999999999998</c:v>
                </c:pt>
                <c:pt idx="9">
                  <c:v>16.2</c:v>
                </c:pt>
                <c:pt idx="10">
                  <c:v>16.010000000000002</c:v>
                </c:pt>
                <c:pt idx="11">
                  <c:v>11.3</c:v>
                </c:pt>
                <c:pt idx="12">
                  <c:v>10.5</c:v>
                </c:pt>
                <c:pt idx="13">
                  <c:v>6.92</c:v>
                </c:pt>
                <c:pt idx="14">
                  <c:v>5.4</c:v>
                </c:pt>
                <c:pt idx="15">
                  <c:v>2.9</c:v>
                </c:pt>
                <c:pt idx="16">
                  <c:v>1.23</c:v>
                </c:pt>
                <c:pt idx="17">
                  <c:v>1.1499999999999999</c:v>
                </c:pt>
                <c:pt idx="18">
                  <c:v>0.91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axId val="107315968"/>
        <c:axId val="107317504"/>
      </c:barChart>
      <c:catAx>
        <c:axId val="107315968"/>
        <c:scaling>
          <c:orientation val="minMax"/>
        </c:scaling>
        <c:delete val="0"/>
        <c:axPos val="b"/>
        <c:majorTickMark val="out"/>
        <c:minorTickMark val="none"/>
        <c:tickLblPos val="nextTo"/>
        <c:crossAx val="107317504"/>
        <c:crosses val="autoZero"/>
        <c:auto val="1"/>
        <c:lblAlgn val="ctr"/>
        <c:lblOffset val="100"/>
        <c:noMultiLvlLbl val="0"/>
      </c:catAx>
      <c:valAx>
        <c:axId val="107317504"/>
        <c:scaling>
          <c:orientation val="minMax"/>
        </c:scaling>
        <c:delete val="0"/>
        <c:axPos val="l"/>
        <c:numFmt formatCode="#,##0\ &quot;€&quot;" sourceLinked="0"/>
        <c:majorTickMark val="out"/>
        <c:minorTickMark val="none"/>
        <c:tickLblPos val="nextTo"/>
        <c:crossAx val="10731596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Candara" panose="020E0502030303020204" pitchFamily="34" charset="0"/>
        </a:defRPr>
      </a:pPr>
      <a:endParaRPr lang="ca-E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015507436570428"/>
          <c:y val="5.1400554097404488E-2"/>
          <c:w val="0.86928937007874019"/>
          <c:h val="0.63101796499988372"/>
        </c:manualLayout>
      </c:layout>
      <c:lineChart>
        <c:grouping val="standard"/>
        <c:varyColors val="0"/>
        <c:ser>
          <c:idx val="0"/>
          <c:order val="0"/>
          <c:tx>
            <c:strRef>
              <c:f>'gràfics 2016'!$B$33</c:f>
              <c:strCache>
                <c:ptCount val="1"/>
                <c:pt idx="0">
                  <c:v>Vuln. molt alta</c:v>
                </c:pt>
              </c:strCache>
            </c:strRef>
          </c:tx>
          <c:spPr>
            <a:ln w="47625">
              <a:solidFill>
                <a:schemeClr val="accent2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96749639189609E-2"/>
                  <c:y val="4.095918601434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3621726659336628E-2"/>
                  <c:y val="6.1696658097686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accent2"/>
                    </a:solidFill>
                  </a:defRPr>
                </a:pPr>
                <a:endParaRPr lang="ca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'gràfics 2016'!$C$31:$D$31</c:f>
              <c:numCache>
                <c:formatCode>General</c:formatCode>
                <c:ptCount val="2"/>
                <c:pt idx="0">
                  <c:v>2008</c:v>
                </c:pt>
                <c:pt idx="1">
                  <c:v>2016</c:v>
                </c:pt>
              </c:numCache>
            </c:numRef>
          </c:cat>
          <c:val>
            <c:numRef>
              <c:f>'gràfics 2016'!$C$33:$D$33</c:f>
              <c:numCache>
                <c:formatCode>General</c:formatCode>
                <c:ptCount val="2"/>
                <c:pt idx="0">
                  <c:v>894</c:v>
                </c:pt>
                <c:pt idx="1">
                  <c:v>997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'gràfics 2016'!$B$34</c:f>
              <c:strCache>
                <c:ptCount val="1"/>
                <c:pt idx="0">
                  <c:v>Vuln. molt baixa</c:v>
                </c:pt>
              </c:strCache>
            </c:strRef>
          </c:tx>
          <c:spPr>
            <a:ln w="47625">
              <a:solidFill>
                <a:schemeClr val="accent3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2941063538144816E-2"/>
                  <c:y val="-6.5296169598337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9392822735612106E-2"/>
                  <c:y val="-4.1131105398457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accent3"/>
                    </a:solidFill>
                  </a:defRPr>
                </a:pPr>
                <a:endParaRPr lang="ca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'gràfics 2016'!$C$31:$D$31</c:f>
              <c:numCache>
                <c:formatCode>General</c:formatCode>
                <c:ptCount val="2"/>
                <c:pt idx="0">
                  <c:v>2008</c:v>
                </c:pt>
                <c:pt idx="1">
                  <c:v>2016</c:v>
                </c:pt>
              </c:numCache>
            </c:numRef>
          </c:cat>
          <c:val>
            <c:numRef>
              <c:f>'gràfics 2016'!$C$34:$D$34</c:f>
              <c:numCache>
                <c:formatCode>General</c:formatCode>
                <c:ptCount val="2"/>
                <c:pt idx="0">
                  <c:v>1151</c:v>
                </c:pt>
                <c:pt idx="1">
                  <c:v>1317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329600"/>
        <c:axId val="64331136"/>
      </c:lineChart>
      <c:catAx>
        <c:axId val="6432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ca-ES"/>
          </a:p>
        </c:txPr>
        <c:crossAx val="64331136"/>
        <c:crosses val="autoZero"/>
        <c:auto val="1"/>
        <c:lblAlgn val="ctr"/>
        <c:lblOffset val="100"/>
        <c:noMultiLvlLbl val="0"/>
      </c:catAx>
      <c:valAx>
        <c:axId val="64331136"/>
        <c:scaling>
          <c:orientation val="minMax"/>
          <c:min val="6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a-ES"/>
          </a:p>
        </c:txPr>
        <c:crossAx val="64329600"/>
        <c:crosses val="autoZero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.2027596686132587"/>
          <c:y val="0.78427706819423926"/>
          <c:w val="0.78004238575206897"/>
          <c:h val="9.3376245707075825E-2"/>
        </c:manualLayout>
      </c:layout>
      <c:overlay val="0"/>
      <c:txPr>
        <a:bodyPr/>
        <a:lstStyle/>
        <a:p>
          <a:pPr>
            <a:defRPr sz="1200"/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015507436570428"/>
          <c:y val="5.1400554097404488E-2"/>
          <c:w val="0.86928937007874019"/>
          <c:h val="0.63101796499988372"/>
        </c:manualLayout>
      </c:layout>
      <c:lineChart>
        <c:grouping val="standard"/>
        <c:varyColors val="0"/>
        <c:ser>
          <c:idx val="0"/>
          <c:order val="0"/>
          <c:tx>
            <c:strRef>
              <c:f>'gràfics 2016'!$B$37</c:f>
              <c:strCache>
                <c:ptCount val="1"/>
                <c:pt idx="0">
                  <c:v>Vuln. molt alta</c:v>
                </c:pt>
              </c:strCache>
            </c:strRef>
          </c:tx>
          <c:spPr>
            <a:ln w="47625">
              <a:solidFill>
                <a:schemeClr val="accent2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3987219647700317E-2"/>
                  <c:y val="4.7900464884048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4875108225557161E-2"/>
                  <c:y val="4.4558697514995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accent2"/>
                    </a:solidFill>
                  </a:defRPr>
                </a:pPr>
                <a:endParaRPr lang="ca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'gràfics 2016'!$C$31:$D$31</c:f>
              <c:numCache>
                <c:formatCode>General</c:formatCode>
                <c:ptCount val="2"/>
                <c:pt idx="0">
                  <c:v>2008</c:v>
                </c:pt>
                <c:pt idx="1">
                  <c:v>2016</c:v>
                </c:pt>
              </c:numCache>
            </c:numRef>
          </c:cat>
          <c:val>
            <c:numRef>
              <c:f>'gràfics 2016'!$C$37:$D$37</c:f>
              <c:numCache>
                <c:formatCode>General</c:formatCode>
                <c:ptCount val="2"/>
                <c:pt idx="0">
                  <c:v>860</c:v>
                </c:pt>
                <c:pt idx="1">
                  <c:v>886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'gràfics 2016'!$B$38</c:f>
              <c:strCache>
                <c:ptCount val="1"/>
                <c:pt idx="0">
                  <c:v>Vuln. molt baixa</c:v>
                </c:pt>
              </c:strCache>
            </c:strRef>
          </c:tx>
          <c:spPr>
            <a:ln w="47625">
              <a:solidFill>
                <a:schemeClr val="accent3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7932962722013619E-2"/>
                  <c:y val="-5.4841473864610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609492461601676E-2"/>
                  <c:y val="-5.1413881748071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accent3"/>
                    </a:solidFill>
                  </a:defRPr>
                </a:pPr>
                <a:endParaRPr lang="ca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'gràfics 2016'!$C$31:$D$31</c:f>
              <c:numCache>
                <c:formatCode>General</c:formatCode>
                <c:ptCount val="2"/>
                <c:pt idx="0">
                  <c:v>2008</c:v>
                </c:pt>
                <c:pt idx="1">
                  <c:v>2016</c:v>
                </c:pt>
              </c:numCache>
            </c:numRef>
          </c:cat>
          <c:val>
            <c:numRef>
              <c:f>'gràfics 2016'!$C$38:$D$38</c:f>
              <c:numCache>
                <c:formatCode>General</c:formatCode>
                <c:ptCount val="2"/>
                <c:pt idx="0">
                  <c:v>1119</c:v>
                </c:pt>
                <c:pt idx="1">
                  <c:v>1161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242432"/>
        <c:axId val="64243968"/>
      </c:lineChart>
      <c:catAx>
        <c:axId val="6424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ca-ES"/>
          </a:p>
        </c:txPr>
        <c:crossAx val="64243968"/>
        <c:crosses val="autoZero"/>
        <c:auto val="1"/>
        <c:lblAlgn val="ctr"/>
        <c:lblOffset val="100"/>
        <c:noMultiLvlLbl val="0"/>
      </c:catAx>
      <c:valAx>
        <c:axId val="64243968"/>
        <c:scaling>
          <c:orientation val="minMax"/>
          <c:max val="1400"/>
          <c:min val="6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a-ES"/>
          </a:p>
        </c:txPr>
        <c:crossAx val="64242432"/>
        <c:crosses val="autoZero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.2059139072262432"/>
          <c:y val="0.80484269345264503"/>
          <c:w val="0.75508126634653561"/>
          <c:h val="7.0277783400468252E-2"/>
        </c:manualLayout>
      </c:layout>
      <c:overlay val="0"/>
      <c:txPr>
        <a:bodyPr/>
        <a:lstStyle/>
        <a:p>
          <a:pPr>
            <a:defRPr sz="1200"/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677847993224122"/>
          <c:y val="6.8784321121536443E-2"/>
          <c:w val="0.59798994974874375"/>
          <c:h val="0.82638888888888884"/>
        </c:manualLayout>
      </c:layout>
      <c:doughnut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3"/>
              </a:solidFill>
            </c:spPr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0.20944329916905119"/>
                  <c:y val="-0.18771146640272293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accent3"/>
                        </a:solidFill>
                      </a:defRPr>
                    </a:pPr>
                    <a:r>
                      <a:rPr lang="en-US" sz="2800" dirty="0" smtClean="0"/>
                      <a:t>462</a:t>
                    </a:r>
                    <a:endParaRPr lang="en-US" sz="28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037453776841646"/>
                  <c:y val="5.9102523961984024E-2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defRPr>
                    </a:pPr>
                    <a:r>
                      <a:rPr lang="en-US" sz="2200" dirty="0" smtClean="0"/>
                      <a:t>855</a:t>
                    </a:r>
                    <a:endParaRPr lang="en-US" sz="22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accent3"/>
                    </a:solidFill>
                  </a:defRPr>
                </a:pPr>
                <a:endParaRPr lang="ca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'gràfics 2016'!$B$47:$B$48</c:f>
              <c:strCache>
                <c:ptCount val="2"/>
                <c:pt idx="0">
                  <c:v>IBI</c:v>
                </c:pt>
                <c:pt idx="1">
                  <c:v>Altres ingressos corrents</c:v>
                </c:pt>
              </c:strCache>
            </c:strRef>
          </c:cat>
          <c:val>
            <c:numRef>
              <c:f>'gràfics 2016'!$C$47:$C$48</c:f>
              <c:numCache>
                <c:formatCode>0%</c:formatCode>
                <c:ptCount val="2"/>
                <c:pt idx="0">
                  <c:v>0.35070000000000001</c:v>
                </c:pt>
                <c:pt idx="1">
                  <c:v>0.64929999999999999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3"/>
      </c:doughnutChart>
    </c:plotArea>
    <c:legend>
      <c:legendPos val="b"/>
      <c:layout>
        <c:manualLayout>
          <c:xMode val="edge"/>
          <c:yMode val="edge"/>
          <c:x val="0.16487439470841972"/>
          <c:y val="0.87519795780266829"/>
          <c:w val="0.65265425366211649"/>
          <c:h val="7.3494611709810018E-2"/>
        </c:manualLayout>
      </c:layout>
      <c:overlay val="0"/>
      <c:txPr>
        <a:bodyPr/>
        <a:lstStyle/>
        <a:p>
          <a:pPr>
            <a:defRPr sz="1400"/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677847993224122"/>
          <c:y val="6.8784321121536443E-2"/>
          <c:w val="0.59798994974874375"/>
          <c:h val="0.82638888888888884"/>
        </c:manualLayout>
      </c:layout>
      <c:doughnutChart>
        <c:varyColors val="1"/>
        <c:ser>
          <c:idx val="0"/>
          <c:order val="0"/>
          <c:explosion val="3"/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0.23519956115987112"/>
                  <c:y val="-0.16834866569476317"/>
                </c:manualLayout>
              </c:layout>
              <c:tx>
                <c:rich>
                  <a:bodyPr/>
                  <a:lstStyle/>
                  <a:p>
                    <a:pPr>
                      <a:defRPr sz="2800" b="1">
                        <a:solidFill>
                          <a:schemeClr val="accent2"/>
                        </a:solidFill>
                      </a:defRPr>
                    </a:pPr>
                    <a:r>
                      <a:rPr lang="en-US" sz="2800" dirty="0" smtClean="0"/>
                      <a:t>223</a:t>
                    </a:r>
                    <a:endParaRPr lang="en-US" sz="28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8524591017664702"/>
                  <c:y val="2.5360179247703777E-3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defRPr>
                    </a:pPr>
                    <a:r>
                      <a:rPr lang="en-US" sz="2200" b="1" dirty="0" smtClean="0"/>
                      <a:t>774</a:t>
                    </a:r>
                    <a:endParaRPr lang="en-US" sz="2200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ca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'gràfics 2016'!$B$44:$B$45</c:f>
              <c:strCache>
                <c:ptCount val="2"/>
                <c:pt idx="0">
                  <c:v>IBI</c:v>
                </c:pt>
                <c:pt idx="1">
                  <c:v>Altres ingressos corrents</c:v>
                </c:pt>
              </c:strCache>
            </c:strRef>
          </c:cat>
          <c:val>
            <c:numRef>
              <c:f>'gràfics 2016'!$C$44:$C$45</c:f>
              <c:numCache>
                <c:formatCode>0%</c:formatCode>
                <c:ptCount val="2"/>
                <c:pt idx="0">
                  <c:v>0.223</c:v>
                </c:pt>
                <c:pt idx="1">
                  <c:v>0.77700000000000002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3"/>
      </c:doughnutChart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0521339467480255E-2"/>
          <c:y val="0.14966490078100483"/>
          <c:w val="0.88505748332034484"/>
          <c:h val="0.7381769959283276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0"/>
                  <c:y val="-3.8507173666863528E-2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 sz="3400" b="1">
                      <a:solidFill>
                        <a:srgbClr val="C0504D"/>
                      </a:solidFill>
                    </a:defRPr>
                  </a:pPr>
                  <a:endParaRPr lang="ca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696349793778461E-3"/>
                  <c:y val="-2.7847782994871909E-2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 sz="3400" b="1">
                      <a:solidFill>
                        <a:srgbClr val="98B954"/>
                      </a:solidFill>
                    </a:defRPr>
                  </a:pPr>
                  <a:endParaRPr lang="ca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3400" b="1"/>
                </a:pPr>
                <a:endParaRPr lang="ca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'gràfics 2016'!$A$113:$B$113</c:f>
              <c:strCache>
                <c:ptCount val="2"/>
                <c:pt idx="0">
                  <c:v>Vulnerabilitat molt alta</c:v>
                </c:pt>
                <c:pt idx="1">
                  <c:v>Vulnerabilitat molt baixa</c:v>
                </c:pt>
              </c:strCache>
            </c:strRef>
          </c:cat>
          <c:val>
            <c:numRef>
              <c:f>'gràfics 2016'!$A$114:$B$114</c:f>
              <c:numCache>
                <c:formatCode>General</c:formatCode>
                <c:ptCount val="2"/>
                <c:pt idx="0">
                  <c:v>179</c:v>
                </c:pt>
                <c:pt idx="1">
                  <c:v>195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-26"/>
        <c:axId val="63994880"/>
        <c:axId val="64000768"/>
      </c:barChart>
      <c:catAx>
        <c:axId val="63994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0" i="0"/>
            </a:pPr>
            <a:endParaRPr lang="ca-ES"/>
          </a:p>
        </c:txPr>
        <c:crossAx val="64000768"/>
        <c:crosses val="autoZero"/>
        <c:auto val="1"/>
        <c:lblAlgn val="ctr"/>
        <c:lblOffset val="100"/>
        <c:noMultiLvlLbl val="0"/>
      </c:catAx>
      <c:valAx>
        <c:axId val="64000768"/>
        <c:scaling>
          <c:orientation val="minMax"/>
          <c:max val="200"/>
          <c:min val="100"/>
        </c:scaling>
        <c:delete val="0"/>
        <c:axPos val="l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ca-ES"/>
          </a:p>
        </c:txPr>
        <c:crossAx val="63994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'gràfics 2016'!$B$62</c:f>
              <c:strCache>
                <c:ptCount val="1"/>
                <c:pt idx="0">
                  <c:v>Vuln. molt alta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'gràfics 2016'!$A$63:$A$67</c:f>
              <c:strCache>
                <c:ptCount val="5"/>
                <c:pt idx="0">
                  <c:v>Serv. Socials</c:v>
                </c:pt>
                <c:pt idx="1">
                  <c:v>Esports</c:v>
                </c:pt>
                <c:pt idx="2">
                  <c:v>Neteja</c:v>
                </c:pt>
                <c:pt idx="3">
                  <c:v>SLO</c:v>
                </c:pt>
                <c:pt idx="4">
                  <c:v>Mediació</c:v>
                </c:pt>
              </c:strCache>
            </c:strRef>
          </c:cat>
          <c:val>
            <c:numRef>
              <c:f>'gràfics 2016'!$B$63:$B$67</c:f>
              <c:numCache>
                <c:formatCode>General</c:formatCode>
                <c:ptCount val="5"/>
                <c:pt idx="0">
                  <c:v>7.8</c:v>
                </c:pt>
                <c:pt idx="1">
                  <c:v>7.3</c:v>
                </c:pt>
                <c:pt idx="2">
                  <c:v>5.8</c:v>
                </c:pt>
                <c:pt idx="3">
                  <c:v>2.5</c:v>
                </c:pt>
                <c:pt idx="4">
                  <c:v>0.13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'gràfics 2016'!$C$62</c:f>
              <c:strCache>
                <c:ptCount val="1"/>
                <c:pt idx="0">
                  <c:v>Vuln. molt baixa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strRef>
              <c:f>'gràfics 2016'!$A$63:$A$67</c:f>
              <c:strCache>
                <c:ptCount val="5"/>
                <c:pt idx="0">
                  <c:v>Serv. Socials</c:v>
                </c:pt>
                <c:pt idx="1">
                  <c:v>Esports</c:v>
                </c:pt>
                <c:pt idx="2">
                  <c:v>Neteja</c:v>
                </c:pt>
                <c:pt idx="3">
                  <c:v>SLO</c:v>
                </c:pt>
                <c:pt idx="4">
                  <c:v>Mediació</c:v>
                </c:pt>
              </c:strCache>
            </c:strRef>
          </c:cat>
          <c:val>
            <c:numRef>
              <c:f>'gràfics 2016'!$C$63:$C$67</c:f>
              <c:numCache>
                <c:formatCode>General</c:formatCode>
                <c:ptCount val="5"/>
                <c:pt idx="0">
                  <c:v>4.8</c:v>
                </c:pt>
                <c:pt idx="1">
                  <c:v>4.5999999999999996</c:v>
                </c:pt>
                <c:pt idx="2">
                  <c:v>4.0999999999999996</c:v>
                </c:pt>
                <c:pt idx="3">
                  <c:v>0.9</c:v>
                </c:pt>
                <c:pt idx="4">
                  <c:v>7.0000000000000007E-2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950464"/>
        <c:axId val="65952384"/>
      </c:lineChart>
      <c:catAx>
        <c:axId val="65950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ca-ES"/>
          </a:p>
        </c:txPr>
        <c:crossAx val="65952384"/>
        <c:crosses val="autoZero"/>
        <c:auto val="1"/>
        <c:lblAlgn val="ctr"/>
        <c:lblOffset val="100"/>
        <c:noMultiLvlLbl val="0"/>
      </c:catAx>
      <c:valAx>
        <c:axId val="65952384"/>
        <c:scaling>
          <c:orientation val="minMax"/>
          <c:max val="8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a-ES"/>
          </a:p>
        </c:txPr>
        <c:crossAx val="6595046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'gràfics 2016'!$B$62</c:f>
              <c:strCache>
                <c:ptCount val="1"/>
                <c:pt idx="0">
                  <c:v>Vuln. molt alta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'gràfics 2016'!$A$68:$A$71</c:f>
              <c:strCache>
                <c:ptCount val="4"/>
                <c:pt idx="0">
                  <c:v>EEBB</c:v>
                </c:pt>
                <c:pt idx="1">
                  <c:v>Esp. escènics</c:v>
                </c:pt>
                <c:pt idx="2">
                  <c:v>EEMM</c:v>
                </c:pt>
                <c:pt idx="3">
                  <c:v>Museus</c:v>
                </c:pt>
              </c:strCache>
            </c:strRef>
          </c:cat>
          <c:val>
            <c:numRef>
              <c:f>'gràfics 2016'!$B$68:$B$71</c:f>
              <c:numCache>
                <c:formatCode>General</c:formatCode>
                <c:ptCount val="4"/>
                <c:pt idx="0">
                  <c:v>2.8</c:v>
                </c:pt>
                <c:pt idx="1">
                  <c:v>0.7</c:v>
                </c:pt>
                <c:pt idx="2">
                  <c:v>0.8</c:v>
                </c:pt>
                <c:pt idx="3">
                  <c:v>0.7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'gràfics 2016'!$C$62</c:f>
              <c:strCache>
                <c:ptCount val="1"/>
                <c:pt idx="0">
                  <c:v>Vuln. molt baixa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strRef>
              <c:f>'gràfics 2016'!$A$68:$A$71</c:f>
              <c:strCache>
                <c:ptCount val="4"/>
                <c:pt idx="0">
                  <c:v>EEBB</c:v>
                </c:pt>
                <c:pt idx="1">
                  <c:v>Esp. escènics</c:v>
                </c:pt>
                <c:pt idx="2">
                  <c:v>EEMM</c:v>
                </c:pt>
                <c:pt idx="3">
                  <c:v>Museus</c:v>
                </c:pt>
              </c:strCache>
            </c:strRef>
          </c:cat>
          <c:val>
            <c:numRef>
              <c:f>'gràfics 2016'!$C$68:$C$71</c:f>
              <c:numCache>
                <c:formatCode>General</c:formatCode>
                <c:ptCount val="4"/>
                <c:pt idx="0">
                  <c:v>3.6</c:v>
                </c:pt>
                <c:pt idx="1">
                  <c:v>3.2</c:v>
                </c:pt>
                <c:pt idx="2">
                  <c:v>1.5</c:v>
                </c:pt>
                <c:pt idx="3">
                  <c:v>0.9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688704"/>
        <c:axId val="65690624"/>
      </c:lineChart>
      <c:catAx>
        <c:axId val="65688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ca-ES"/>
          </a:p>
        </c:txPr>
        <c:crossAx val="65690624"/>
        <c:crosses val="autoZero"/>
        <c:auto val="1"/>
        <c:lblAlgn val="ctr"/>
        <c:lblOffset val="100"/>
        <c:noMultiLvlLbl val="0"/>
      </c:catAx>
      <c:valAx>
        <c:axId val="65690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a-ES"/>
          </a:p>
        </c:txPr>
        <c:crossAx val="656887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a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circle"/>
            <c:size val="17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'gràfics 2016'!$A$72:$A$80</c:f>
              <c:strCache>
                <c:ptCount val="9"/>
                <c:pt idx="0">
                  <c:v>Policia</c:v>
                </c:pt>
                <c:pt idx="1">
                  <c:v>Residus</c:v>
                </c:pt>
                <c:pt idx="2">
                  <c:v>Verd urbà</c:v>
                </c:pt>
                <c:pt idx="3">
                  <c:v>Enllumenat</c:v>
                </c:pt>
                <c:pt idx="4">
                  <c:v>Biblioteques</c:v>
                </c:pt>
                <c:pt idx="5">
                  <c:v>Mercats</c:v>
                </c:pt>
                <c:pt idx="6">
                  <c:v>Fires</c:v>
                </c:pt>
                <c:pt idx="7">
                  <c:v>SAM</c:v>
                </c:pt>
                <c:pt idx="8">
                  <c:v>OMIC</c:v>
                </c:pt>
              </c:strCache>
            </c:strRef>
          </c:cat>
          <c:val>
            <c:numRef>
              <c:f>'gràfics 2016'!$B$72:$B$80</c:f>
              <c:numCache>
                <c:formatCode>General</c:formatCode>
                <c:ptCount val="9"/>
                <c:pt idx="0">
                  <c:v>9.4</c:v>
                </c:pt>
                <c:pt idx="1">
                  <c:v>7.5</c:v>
                </c:pt>
                <c:pt idx="2">
                  <c:v>2.9</c:v>
                </c:pt>
                <c:pt idx="3">
                  <c:v>1.7</c:v>
                </c:pt>
                <c:pt idx="4">
                  <c:v>1.3</c:v>
                </c:pt>
                <c:pt idx="5">
                  <c:v>0.5</c:v>
                </c:pt>
                <c:pt idx="6">
                  <c:v>0.4</c:v>
                </c:pt>
                <c:pt idx="7">
                  <c:v>0.15</c:v>
                </c:pt>
                <c:pt idx="8">
                  <c:v>0.13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circle"/>
            <c:size val="17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strRef>
              <c:f>'gràfics 2016'!$A$72:$A$80</c:f>
              <c:strCache>
                <c:ptCount val="9"/>
                <c:pt idx="0">
                  <c:v>Policia</c:v>
                </c:pt>
                <c:pt idx="1">
                  <c:v>Residus</c:v>
                </c:pt>
                <c:pt idx="2">
                  <c:v>Verd urbà</c:v>
                </c:pt>
                <c:pt idx="3">
                  <c:v>Enllumenat</c:v>
                </c:pt>
                <c:pt idx="4">
                  <c:v>Biblioteques</c:v>
                </c:pt>
                <c:pt idx="5">
                  <c:v>Mercats</c:v>
                </c:pt>
                <c:pt idx="6">
                  <c:v>Fires</c:v>
                </c:pt>
                <c:pt idx="7">
                  <c:v>SAM</c:v>
                </c:pt>
                <c:pt idx="8">
                  <c:v>OMIC</c:v>
                </c:pt>
              </c:strCache>
            </c:strRef>
          </c:cat>
          <c:val>
            <c:numRef>
              <c:f>'gràfics 2016'!$C$72:$C$80</c:f>
              <c:numCache>
                <c:formatCode>General</c:formatCode>
                <c:ptCount val="9"/>
                <c:pt idx="0">
                  <c:v>7.8</c:v>
                </c:pt>
                <c:pt idx="1">
                  <c:v>7.5</c:v>
                </c:pt>
                <c:pt idx="2">
                  <c:v>3.5</c:v>
                </c:pt>
                <c:pt idx="3">
                  <c:v>2.2000000000000002</c:v>
                </c:pt>
                <c:pt idx="4">
                  <c:v>1.1000000000000001</c:v>
                </c:pt>
                <c:pt idx="5">
                  <c:v>0.9</c:v>
                </c:pt>
                <c:pt idx="6">
                  <c:v>0.3</c:v>
                </c:pt>
                <c:pt idx="7">
                  <c:v>0.12</c:v>
                </c:pt>
                <c:pt idx="8">
                  <c:v>0.09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23648"/>
        <c:axId val="65822080"/>
      </c:lineChart>
      <c:catAx>
        <c:axId val="64123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ca-ES"/>
          </a:p>
        </c:txPr>
        <c:crossAx val="65822080"/>
        <c:crosses val="autoZero"/>
        <c:auto val="1"/>
        <c:lblAlgn val="ctr"/>
        <c:lblOffset val="100"/>
        <c:noMultiLvlLbl val="0"/>
      </c:catAx>
      <c:valAx>
        <c:axId val="65822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a-ES"/>
          </a:p>
        </c:txPr>
        <c:crossAx val="6412364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12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t" anchorCtr="0" compatLnSpc="1">
            <a:prstTxWarp prst="textNoShape">
              <a:avLst/>
            </a:prstTxWarp>
          </a:bodyPr>
          <a:lstStyle>
            <a:lvl1pPr algn="l" defTabSz="899328"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9525" y="12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t" anchorCtr="0" compatLnSpc="1">
            <a:prstTxWarp prst="textNoShape">
              <a:avLst/>
            </a:prstTxWarp>
          </a:bodyPr>
          <a:lstStyle>
            <a:lvl1pPr defTabSz="899328"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8" y="9380556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b" anchorCtr="0" compatLnSpc="1">
            <a:prstTxWarp prst="textNoShape">
              <a:avLst/>
            </a:prstTxWarp>
          </a:bodyPr>
          <a:lstStyle>
            <a:lvl1pPr algn="l" defTabSz="899328"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9525" y="9380556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b" anchorCtr="0" compatLnSpc="1">
            <a:prstTxWarp prst="textNoShape">
              <a:avLst/>
            </a:prstTxWarp>
          </a:bodyPr>
          <a:lstStyle>
            <a:lvl1pPr defTabSz="899328">
              <a:defRPr sz="1200"/>
            </a:lvl1pPr>
          </a:lstStyle>
          <a:p>
            <a:pPr>
              <a:defRPr/>
            </a:pPr>
            <a:fld id="{79DE008C-8A7A-4BDB-B3E4-AECA8416902D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3818469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12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t" anchorCtr="0" compatLnSpc="1">
            <a:prstTxWarp prst="textNoShape">
              <a:avLst/>
            </a:prstTxWarp>
          </a:bodyPr>
          <a:lstStyle>
            <a:lvl1pPr algn="l" defTabSz="899328"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9525" y="12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t" anchorCtr="0" compatLnSpc="1">
            <a:prstTxWarp prst="textNoShape">
              <a:avLst/>
            </a:prstTxWarp>
          </a:bodyPr>
          <a:lstStyle>
            <a:lvl1pPr defTabSz="899328"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95325" y="739775"/>
            <a:ext cx="534987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22" y="4689493"/>
            <a:ext cx="4941887" cy="444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ca-ES" noProof="0" smtClean="0"/>
              <a:t>Haga clic para modificar el estilo de texto del patrón</a:t>
            </a:r>
          </a:p>
          <a:p>
            <a:pPr lvl="1"/>
            <a:r>
              <a:rPr lang="ca-ES" altLang="ca-ES" noProof="0" smtClean="0"/>
              <a:t>Segundo nivel</a:t>
            </a:r>
          </a:p>
          <a:p>
            <a:pPr lvl="2"/>
            <a:r>
              <a:rPr lang="ca-ES" altLang="ca-ES" noProof="0" smtClean="0"/>
              <a:t>Tercer nivel</a:t>
            </a:r>
          </a:p>
          <a:p>
            <a:pPr lvl="3"/>
            <a:r>
              <a:rPr lang="ca-ES" altLang="ca-ES" noProof="0" smtClean="0"/>
              <a:t>Cuarto nivel</a:t>
            </a:r>
          </a:p>
          <a:p>
            <a:pPr lvl="4"/>
            <a:r>
              <a:rPr lang="ca-ES" altLang="ca-ES" noProof="0" smtClean="0"/>
              <a:t>Quinto nivel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8" y="9380556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b" anchorCtr="0" compatLnSpc="1">
            <a:prstTxWarp prst="textNoShape">
              <a:avLst/>
            </a:prstTxWarp>
          </a:bodyPr>
          <a:lstStyle>
            <a:lvl1pPr algn="l" defTabSz="899328">
              <a:defRPr sz="1200"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9525" y="9380556"/>
            <a:ext cx="29225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874" tIns="44937" rIns="89874" bIns="44937" numCol="1" anchor="b" anchorCtr="0" compatLnSpc="1">
            <a:prstTxWarp prst="textNoShape">
              <a:avLst/>
            </a:prstTxWarp>
          </a:bodyPr>
          <a:lstStyle>
            <a:lvl1pPr defTabSz="899328">
              <a:defRPr sz="1200"/>
            </a:lvl1pPr>
          </a:lstStyle>
          <a:p>
            <a:pPr>
              <a:defRPr/>
            </a:pPr>
            <a:fld id="{C473C8F5-8E7E-431E-B8CD-FFE12840459C}" type="slidenum">
              <a:rPr lang="ca-ES" altLang="ca-ES"/>
              <a:pPr>
                <a:defRPr/>
              </a:pPr>
              <a:t>‹#›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2022458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defTabSz="9159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 smtClean="0"/>
              <a:pPr/>
              <a:t>1</a:t>
            </a:fld>
            <a:endParaRPr lang="ca-ES" altLang="ca-ES" sz="120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301" indent="-2805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004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0802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603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4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2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0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48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>
                <a:solidFill>
                  <a:prstClr val="black"/>
                </a:solidFill>
              </a:rPr>
              <a:pPr/>
              <a:t>2</a:t>
            </a:fld>
            <a:endParaRPr lang="ca-ES" altLang="ca-E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301" indent="-2805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004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0802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603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4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2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0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48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>
                <a:solidFill>
                  <a:prstClr val="black"/>
                </a:solidFill>
              </a:rPr>
              <a:pPr/>
              <a:t>3</a:t>
            </a:fld>
            <a:endParaRPr lang="ca-ES" altLang="ca-E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9775"/>
            <a:ext cx="4938713" cy="3703638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301" indent="-2805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004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0802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603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4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2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0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48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>
                <a:solidFill>
                  <a:prstClr val="black"/>
                </a:solidFill>
              </a:rPr>
              <a:pPr/>
              <a:t>15</a:t>
            </a:fld>
            <a:endParaRPr lang="ca-ES" altLang="ca-E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16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17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18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301" indent="-2805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004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0802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603" indent="-224401" defTabSz="899161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4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2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004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4806" indent="-224401" algn="r" defTabSz="899161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>
                <a:solidFill>
                  <a:prstClr val="black"/>
                </a:solidFill>
              </a:rPr>
              <a:pPr/>
              <a:t>19</a:t>
            </a:fld>
            <a:endParaRPr lang="ca-ES" altLang="ca-ES" sz="1200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20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21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26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27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28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1pPr>
            <a:lvl2pPr marL="729435" indent="-28055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2pPr>
            <a:lvl3pPr marL="1122212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3pPr>
            <a:lvl4pPr marL="1571094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4pPr>
            <a:lvl5pPr marL="2019977" indent="-224443" defTabSz="899328">
              <a:defRPr sz="3100">
                <a:solidFill>
                  <a:schemeClr val="tx1"/>
                </a:solidFill>
                <a:latin typeface="Times New Roman" pitchFamily="18" charset="0"/>
              </a:defRPr>
            </a:lvl5pPr>
            <a:lvl6pPr marL="2468862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6pPr>
            <a:lvl7pPr marL="2917747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7pPr>
            <a:lvl8pPr marL="3366629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8pPr>
            <a:lvl9pPr marL="3815514" indent="-224443" algn="r" defTabSz="899328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065976-B17A-4680-AE55-9E51186820FD}" type="slidenum">
              <a:rPr lang="ca-ES" altLang="ca-ES" sz="1200"/>
              <a:pPr/>
              <a:t>29</a:t>
            </a:fld>
            <a:endParaRPr lang="ca-ES" altLang="ca-E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_tradnl" alt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5A7A2-6D07-432F-83F5-F7B0C7050BD8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11650998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742950" y="1981200"/>
            <a:ext cx="84201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FCA6A-8763-4757-8CE5-261C3D93967D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3734951502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11985-8766-4CE0-A124-9FC1683C4CAC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381019694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42076-F5E0-45A6-A8FA-7861D3728173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3218025418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FADA3-8CC0-40F6-9F6F-0C60D1C6F6E2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283501121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52B20-720E-4195-84F6-938D1172A4ED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371943931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3506E-0AA4-4DDF-A651-F4FEA5B6B770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1256017071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8078B-108E-4C5B-8D61-E4B0A3451273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2195750622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 smtClean="0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C3FCB-E587-4D4A-9988-FFB70DED0E46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2910962298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742950" y="1981200"/>
            <a:ext cx="84201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3C2B4-EE71-408A-AADA-4873ECEEBBA2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2540940570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21362"/>
          </a:xfrm>
          <a:prstGeom prst="rect">
            <a:avLst/>
          </a:prstGeo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213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164FA-9C3D-4CA0-9CAC-1DCAF5184D72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1762287766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ontingut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21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76288" y="5661025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73563-3D51-4216-86A2-5203D18C97A2}" type="slidenum">
              <a:rPr lang="ca-ES" altLang="ca-ES"/>
              <a:pPr>
                <a:defRPr/>
              </a:pPr>
              <a:t>‹#›</a:t>
            </a:fld>
            <a:r>
              <a:rPr lang="ca-ES" altLang="ca-ES" sz="1000" b="0" dirty="0"/>
              <a:t>/62</a:t>
            </a:r>
          </a:p>
        </p:txBody>
      </p:sp>
    </p:spTree>
    <p:extLst>
      <p:ext uri="{BB962C8B-B14F-4D97-AF65-F5344CB8AC3E}">
        <p14:creationId xmlns:p14="http://schemas.microsoft.com/office/powerpoint/2010/main" val="4251200054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arrodonit 2"/>
          <p:cNvSpPr>
            <a:spLocks noChangeArrowheads="1"/>
          </p:cNvSpPr>
          <p:nvPr userDrawn="1"/>
        </p:nvSpPr>
        <p:spPr bwMode="auto">
          <a:xfrm>
            <a:off x="107950" y="836712"/>
            <a:ext cx="9669463" cy="5545038"/>
          </a:xfrm>
          <a:prstGeom prst="roundRect">
            <a:avLst>
              <a:gd name="adj" fmla="val 0"/>
            </a:avLst>
          </a:prstGeom>
          <a:solidFill>
            <a:srgbClr val="EBE7E5"/>
          </a:solidFill>
          <a:ln w="19050" algn="ctr">
            <a:solidFill>
              <a:srgbClr val="800000"/>
            </a:solidFill>
            <a:round/>
            <a:headEnd/>
            <a:tailEnd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ca-ES" altLang="ca-ES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13663" y="6532563"/>
            <a:ext cx="206375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800000"/>
                </a:solidFill>
                <a:latin typeface="Candara" panose="020E0502030303020204" pitchFamily="34" charset="0"/>
              </a:defRPr>
            </a:lvl1pPr>
          </a:lstStyle>
          <a:p>
            <a:pPr>
              <a:defRPr/>
            </a:pPr>
            <a:fld id="{2F366AF7-4A87-4939-8FD8-EEE0FA477DC4}" type="slidenum">
              <a:rPr lang="ca-ES" altLang="ca-ES" smtClean="0"/>
              <a:pPr>
                <a:defRPr/>
              </a:pPr>
              <a:t>‹#›</a:t>
            </a:fld>
            <a:r>
              <a:rPr lang="ca-ES" altLang="ca-ES" b="0" dirty="0" smtClean="0"/>
              <a:t>/63</a:t>
            </a:r>
            <a:endParaRPr lang="ca-ES" altLang="ca-ES" b="0" dirty="0"/>
          </a:p>
        </p:txBody>
      </p:sp>
      <p:pic>
        <p:nvPicPr>
          <p:cNvPr id="2" name="Picture 3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6453188"/>
            <a:ext cx="12192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1" name="Text Box 33"/>
          <p:cNvSpPr txBox="1">
            <a:spLocks noChangeArrowheads="1"/>
          </p:cNvSpPr>
          <p:nvPr userDrawn="1"/>
        </p:nvSpPr>
        <p:spPr bwMode="auto">
          <a:xfrm>
            <a:off x="90488" y="6542088"/>
            <a:ext cx="3116262" cy="2603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ca-ES" altLang="ca-ES" sz="1100" b="1" dirty="0" smtClean="0">
                <a:solidFill>
                  <a:srgbClr val="990000"/>
                </a:solidFill>
                <a:latin typeface="Candara" panose="020E0502030303020204" pitchFamily="34" charset="0"/>
              </a:rPr>
              <a:t>Servei de Programació.</a:t>
            </a:r>
            <a:r>
              <a:rPr lang="ca-ES" altLang="ca-ES" sz="1100" dirty="0" smtClean="0">
                <a:solidFill>
                  <a:srgbClr val="990000"/>
                </a:solidFill>
                <a:latin typeface="Candara" panose="020E0502030303020204" pitchFamily="34" charset="0"/>
              </a:rPr>
              <a:t> Àrea de Presidència</a:t>
            </a:r>
            <a:r>
              <a:rPr lang="es-ES_tradnl" altLang="ca-ES" sz="1100" dirty="0" smtClean="0">
                <a:solidFill>
                  <a:srgbClr val="990000"/>
                </a:solidFill>
                <a:latin typeface="Candara" panose="020E0502030303020204" pitchFamily="34" charset="0"/>
              </a:rPr>
              <a:t> </a:t>
            </a:r>
            <a:endParaRPr lang="es-ES" altLang="ca-ES" sz="1100" dirty="0" smtClean="0">
              <a:solidFill>
                <a:srgbClr val="990000"/>
              </a:solidFill>
              <a:latin typeface="Candara" panose="020E0502030303020204" pitchFamily="34" charset="0"/>
            </a:endParaRPr>
          </a:p>
        </p:txBody>
      </p:sp>
      <p:sp>
        <p:nvSpPr>
          <p:cNvPr id="4" name="Rectangle de cantonada lateral igual rodona 3"/>
          <p:cNvSpPr/>
          <p:nvPr userDrawn="1"/>
        </p:nvSpPr>
        <p:spPr bwMode="auto">
          <a:xfrm>
            <a:off x="107949" y="260648"/>
            <a:ext cx="9669463" cy="576064"/>
          </a:xfrm>
          <a:prstGeom prst="round2SameRect">
            <a:avLst>
              <a:gd name="adj1" fmla="val 46902"/>
              <a:gd name="adj2" fmla="val 0"/>
            </a:avLst>
          </a:prstGeom>
          <a:solidFill>
            <a:srgbClr val="7A0000"/>
          </a:solidFill>
          <a:ln w="1905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342351"/>
            <a:ext cx="1160115" cy="41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transition spd="slow"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de cantonada única rodona 1"/>
          <p:cNvSpPr/>
          <p:nvPr/>
        </p:nvSpPr>
        <p:spPr bwMode="auto">
          <a:xfrm>
            <a:off x="992561" y="1140073"/>
            <a:ext cx="7991475" cy="5024438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2053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992560" y="4941168"/>
            <a:ext cx="7991475" cy="936104"/>
          </a:xfrm>
        </p:spPr>
        <p:txBody>
          <a:bodyPr/>
          <a:lstStyle/>
          <a:p>
            <a:pPr defTabSz="874713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ca-ES" altLang="ca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Cercle de comparació d’Esports</a:t>
            </a:r>
          </a:p>
          <a:p>
            <a:pPr defTabSz="874713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ca-ES" altLang="ca-E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Jornada de cloenda 15/12/2017</a:t>
            </a:r>
          </a:p>
        </p:txBody>
      </p:sp>
      <p:sp>
        <p:nvSpPr>
          <p:cNvPr id="14341" name="Text Box 2"/>
          <p:cNvSpPr txBox="1">
            <a:spLocks noChangeArrowheads="1"/>
          </p:cNvSpPr>
          <p:nvPr/>
        </p:nvSpPr>
        <p:spPr bwMode="auto">
          <a:xfrm>
            <a:off x="992560" y="3064053"/>
            <a:ext cx="7991475" cy="1449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a-ES" altLang="ca-ES" sz="1800" b="1" i="1" dirty="0">
                <a:solidFill>
                  <a:srgbClr val="800000"/>
                </a:solidFill>
                <a:latin typeface="Candara" pitchFamily="34" charset="0"/>
              </a:rPr>
              <a:t>El que no es pot mesurar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ca-ES" altLang="ca-ES" sz="1800" b="1" i="1" dirty="0">
                <a:solidFill>
                  <a:srgbClr val="800000"/>
                </a:solidFill>
                <a:latin typeface="Candara" pitchFamily="34" charset="0"/>
              </a:rPr>
              <a:t>no es pot avaluar</a:t>
            </a:r>
          </a:p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endParaRPr lang="ca-ES" altLang="ca-ES" sz="1800" b="1" i="1" dirty="0">
              <a:solidFill>
                <a:srgbClr val="800000"/>
              </a:solidFill>
              <a:latin typeface="Candara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ca-ES" altLang="ca-ES" sz="1800" b="1" i="1" dirty="0">
                <a:solidFill>
                  <a:srgbClr val="800000"/>
                </a:solidFill>
                <a:latin typeface="Candara" pitchFamily="34" charset="0"/>
              </a:rPr>
              <a:t>i el que no es pot avaluar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ca-ES" altLang="ca-ES" sz="1800" b="1" i="1" dirty="0">
                <a:solidFill>
                  <a:srgbClr val="800000"/>
                </a:solidFill>
                <a:latin typeface="Candara" pitchFamily="34" charset="0"/>
              </a:rPr>
              <a:t>no es pot millorar</a:t>
            </a:r>
            <a:endParaRPr lang="ca-ES" altLang="ca-ES" sz="1800" dirty="0">
              <a:solidFill>
                <a:srgbClr val="800000"/>
              </a:solidFill>
              <a:latin typeface="Candara" pitchFamily="34" charset="0"/>
            </a:endParaRPr>
          </a:p>
        </p:txBody>
      </p:sp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68" y="1243679"/>
            <a:ext cx="6500390" cy="197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828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6904" y="1196752"/>
            <a:ext cx="9217025" cy="38884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bg1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endParaRPr lang="ca-ES" altLang="ca-ES" sz="4000" i="1" dirty="0" smtClean="0">
              <a:solidFill>
                <a:srgbClr val="78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algn="ctr">
              <a:defRPr/>
            </a:pPr>
            <a:r>
              <a:rPr lang="ca-ES" altLang="ca-ES" sz="4000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El canvi es pot mesurar</a:t>
            </a:r>
          </a:p>
          <a:p>
            <a:pPr algn="ctr">
              <a:defRPr/>
            </a:pPr>
            <a:endParaRPr lang="ca-ES" altLang="ca-ES" sz="4000" i="1" dirty="0" smtClean="0">
              <a:solidFill>
                <a:srgbClr val="78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defTabSz="193675"/>
            <a:r>
              <a:rPr lang="ca-ES" sz="4000" dirty="0"/>
              <a:t>                     </a:t>
            </a:r>
            <a:r>
              <a:rPr lang="ca-ES" sz="4000" b="1" i="1" dirty="0" smtClean="0">
                <a:solidFill>
                  <a:schemeClr val="accent6">
                    <a:lumMod val="50000"/>
                  </a:schemeClr>
                </a:solidFill>
              </a:rPr>
              <a:t>“</a:t>
            </a:r>
            <a:r>
              <a:rPr lang="ca-ES" sz="4000" b="1" i="1" dirty="0">
                <a:solidFill>
                  <a:schemeClr val="accent6">
                    <a:lumMod val="50000"/>
                  </a:schemeClr>
                </a:solidFill>
              </a:rPr>
              <a:t>La transformació de l’estructura de la despesa municipal </a:t>
            </a:r>
            <a:endParaRPr lang="ca-ES" sz="4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ca-ES" sz="4000" b="1" i="1" dirty="0">
                <a:solidFill>
                  <a:schemeClr val="accent6">
                    <a:lumMod val="50000"/>
                  </a:schemeClr>
                </a:solidFill>
              </a:rPr>
              <a:t>                               en la prestació </a:t>
            </a:r>
            <a:r>
              <a:rPr lang="ca-ES" sz="4000" b="1" i="1" dirty="0" smtClean="0">
                <a:solidFill>
                  <a:schemeClr val="accent6">
                    <a:lumMod val="50000"/>
                  </a:schemeClr>
                </a:solidFill>
              </a:rPr>
              <a:t>dels serveis</a:t>
            </a:r>
            <a:r>
              <a:rPr lang="ca-ES" sz="4000" b="1" i="1" dirty="0">
                <a:solidFill>
                  <a:schemeClr val="accent6">
                    <a:lumMod val="50000"/>
                  </a:schemeClr>
                </a:solidFill>
              </a:rPr>
              <a:t>”</a:t>
            </a:r>
            <a:endParaRPr lang="ca-ES" sz="4000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endParaRPr lang="ca-ES" altLang="ca-ES" sz="4000" b="1" i="1" dirty="0">
              <a:solidFill>
                <a:srgbClr val="78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347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6906" y="2508858"/>
            <a:ext cx="9217025" cy="1511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bg1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altLang="ca-ES" sz="4000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Finances municipals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altLang="ca-ES" sz="4000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Evolució </a:t>
            </a:r>
            <a:r>
              <a:rPr lang="ca-ES" altLang="ca-ES" sz="4000" b="1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2008-2016</a:t>
            </a:r>
            <a:endParaRPr lang="ca-ES" altLang="ca-ES" sz="4000" b="1" i="1" dirty="0">
              <a:solidFill>
                <a:srgbClr val="78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4995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sp>
        <p:nvSpPr>
          <p:cNvPr id="28679" name="Text Box 4"/>
          <p:cNvSpPr txBox="1">
            <a:spLocks noChangeArrowheads="1"/>
          </p:cNvSpPr>
          <p:nvPr/>
        </p:nvSpPr>
        <p:spPr bwMode="auto">
          <a:xfrm>
            <a:off x="849315" y="1757363"/>
            <a:ext cx="30432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 dirty="0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1651004"/>
            <a:ext cx="25479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89"/>
          <a:stretch/>
        </p:blipFill>
        <p:spPr bwMode="auto">
          <a:xfrm>
            <a:off x="662524" y="2492896"/>
            <a:ext cx="8281563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920552" y="212829"/>
            <a:ext cx="8748972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400" b="1" dirty="0" smtClean="0">
                <a:solidFill>
                  <a:srgbClr val="FFFFFF"/>
                </a:solidFill>
                <a:latin typeface="Candara" panose="020E0502030303020204" pitchFamily="34" charset="0"/>
              </a:rPr>
              <a:t>Ingressos corrents i despeses ordinàries </a:t>
            </a:r>
            <a:r>
              <a:rPr lang="ca-ES" altLang="ca-ES" sz="2000" b="1" dirty="0" smtClean="0">
                <a:solidFill>
                  <a:srgbClr val="FFFFFF"/>
                </a:solidFill>
                <a:latin typeface="Candara" panose="020E0502030303020204" pitchFamily="34" charset="0"/>
              </a:rPr>
              <a:t>(mitjanes globals)</a:t>
            </a:r>
            <a:endParaRPr lang="es-ES" altLang="ca-ES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493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23" y="2492896"/>
            <a:ext cx="843612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Rectangle 17"/>
          <p:cNvSpPr>
            <a:spLocks noChangeArrowheads="1"/>
          </p:cNvSpPr>
          <p:nvPr/>
        </p:nvSpPr>
        <p:spPr bwMode="auto">
          <a:xfrm>
            <a:off x="1136576" y="212829"/>
            <a:ext cx="8532948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400" b="1" dirty="0" smtClean="0">
                <a:solidFill>
                  <a:srgbClr val="FFFFFF"/>
                </a:solidFill>
                <a:latin typeface="Candara" panose="020E0502030303020204" pitchFamily="34" charset="0"/>
              </a:rPr>
              <a:t>Ingressos corrents i despeses ordinàries </a:t>
            </a:r>
            <a:r>
              <a:rPr lang="ca-ES" altLang="ca-ES" sz="2000" b="1" dirty="0" smtClean="0">
                <a:solidFill>
                  <a:srgbClr val="FFFFFF"/>
                </a:solidFill>
                <a:latin typeface="Candara" panose="020E0502030303020204" pitchFamily="34" charset="0"/>
              </a:rPr>
              <a:t>(mitjanes globals)</a:t>
            </a:r>
            <a:endParaRPr lang="es-ES" altLang="ca-ES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28679" name="Text Box 4"/>
          <p:cNvSpPr txBox="1">
            <a:spLocks noChangeArrowheads="1"/>
          </p:cNvSpPr>
          <p:nvPr/>
        </p:nvSpPr>
        <p:spPr bwMode="auto">
          <a:xfrm>
            <a:off x="849315" y="1916832"/>
            <a:ext cx="30432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 dirty="0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1651004"/>
            <a:ext cx="25479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Connector de fletxa recta 3"/>
          <p:cNvCxnSpPr/>
          <p:nvPr/>
        </p:nvCxnSpPr>
        <p:spPr bwMode="auto">
          <a:xfrm>
            <a:off x="8869363" y="2780928"/>
            <a:ext cx="0" cy="144016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nector de fletxa recta 9"/>
          <p:cNvCxnSpPr/>
          <p:nvPr/>
        </p:nvCxnSpPr>
        <p:spPr bwMode="auto">
          <a:xfrm>
            <a:off x="1754645" y="3894844"/>
            <a:ext cx="0" cy="32624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QuadreDeText 5"/>
          <p:cNvSpPr txBox="1"/>
          <p:nvPr/>
        </p:nvSpPr>
        <p:spPr bwMode="auto">
          <a:xfrm>
            <a:off x="8782719" y="3244914"/>
            <a:ext cx="6543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2000" b="1" dirty="0" smtClean="0">
                <a:solidFill>
                  <a:srgbClr val="000000"/>
                </a:solidFill>
                <a:latin typeface="Candara" pitchFamily="34" charset="0"/>
              </a:rPr>
              <a:t>12%*</a:t>
            </a:r>
            <a:endParaRPr lang="ca-ES" sz="2000" b="1" dirty="0">
              <a:solidFill>
                <a:srgbClr val="000000"/>
              </a:solidFill>
              <a:latin typeface="Candara" pitchFamily="34" charset="0"/>
            </a:endParaRPr>
          </a:p>
        </p:txBody>
      </p:sp>
      <p:sp>
        <p:nvSpPr>
          <p:cNvPr id="13" name="QuadreDeText 12"/>
          <p:cNvSpPr txBox="1"/>
          <p:nvPr/>
        </p:nvSpPr>
        <p:spPr bwMode="auto">
          <a:xfrm>
            <a:off x="1437559" y="4253026"/>
            <a:ext cx="7537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2000" b="1" dirty="0">
                <a:solidFill>
                  <a:srgbClr val="000000"/>
                </a:solidFill>
                <a:latin typeface="Candara" pitchFamily="34" charset="0"/>
              </a:rPr>
              <a:t>2,5%*</a:t>
            </a:r>
          </a:p>
        </p:txBody>
      </p:sp>
      <p:sp>
        <p:nvSpPr>
          <p:cNvPr id="15" name="QuadreDeText 14"/>
          <p:cNvSpPr txBox="1"/>
          <p:nvPr/>
        </p:nvSpPr>
        <p:spPr bwMode="auto">
          <a:xfrm>
            <a:off x="476549" y="5888309"/>
            <a:ext cx="3597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1200" b="1" dirty="0">
                <a:solidFill>
                  <a:srgbClr val="000000"/>
                </a:solidFill>
                <a:latin typeface="Candara" pitchFamily="34" charset="0"/>
              </a:rPr>
              <a:t>* Diferència entre els </a:t>
            </a:r>
            <a:r>
              <a:rPr lang="ca-ES" sz="1200" b="1" dirty="0" err="1">
                <a:solidFill>
                  <a:srgbClr val="000000"/>
                </a:solidFill>
                <a:latin typeface="Candara" pitchFamily="34" charset="0"/>
              </a:rPr>
              <a:t>ICC</a:t>
            </a:r>
            <a:r>
              <a:rPr lang="ca-ES" sz="1200" b="1" dirty="0">
                <a:solidFill>
                  <a:srgbClr val="000000"/>
                </a:solidFill>
                <a:latin typeface="Candara" pitchFamily="34" charset="0"/>
              </a:rPr>
              <a:t> i les DOC respecte dels </a:t>
            </a:r>
            <a:r>
              <a:rPr lang="ca-ES" sz="1200" b="1" dirty="0" err="1">
                <a:solidFill>
                  <a:srgbClr val="000000"/>
                </a:solidFill>
                <a:latin typeface="Candara" pitchFamily="34" charset="0"/>
              </a:rPr>
              <a:t>ICC</a:t>
            </a:r>
            <a:endParaRPr lang="ca-ES" sz="1200" b="1" dirty="0">
              <a:solidFill>
                <a:srgbClr val="00000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6465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9"/>
            <a:ext cx="8785225" cy="3960217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58" y="1452406"/>
            <a:ext cx="7488832" cy="3560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17"/>
          <p:cNvSpPr>
            <a:spLocks noChangeArrowheads="1"/>
          </p:cNvSpPr>
          <p:nvPr/>
        </p:nvSpPr>
        <p:spPr bwMode="auto">
          <a:xfrm>
            <a:off x="273050" y="260648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800" b="1" dirty="0">
                <a:solidFill>
                  <a:srgbClr val="FFFFFF"/>
                </a:solidFill>
                <a:latin typeface="Candara" panose="020E0502030303020204" pitchFamily="34" charset="0"/>
              </a:rPr>
              <a:t>Romanent de </a:t>
            </a: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</a:rPr>
              <a:t>tresoreria (mitjanes globals)</a:t>
            </a:r>
            <a:endParaRPr lang="es-ES" altLang="ca-ES" sz="4000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32775" name="Text Box 4"/>
          <p:cNvSpPr txBox="1">
            <a:spLocks noChangeArrowheads="1"/>
          </p:cNvSpPr>
          <p:nvPr/>
        </p:nvSpPr>
        <p:spPr bwMode="auto">
          <a:xfrm>
            <a:off x="849315" y="1757363"/>
            <a:ext cx="30432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 dirty="0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sp>
        <p:nvSpPr>
          <p:cNvPr id="6" name="QuadreDeText 5"/>
          <p:cNvSpPr txBox="1"/>
          <p:nvPr/>
        </p:nvSpPr>
        <p:spPr bwMode="auto">
          <a:xfrm>
            <a:off x="896549" y="5445225"/>
            <a:ext cx="826891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ca-ES"/>
            </a:defPPr>
            <a:lvl1pPr algn="l">
              <a:spcBef>
                <a:spcPct val="50000"/>
              </a:spcBef>
              <a:buFontTx/>
              <a:buNone/>
              <a:defRPr sz="1800" b="1">
                <a:solidFill>
                  <a:srgbClr val="5F5F5F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/>
            </a:lvl2pPr>
            <a:lvl3pPr marL="1143000" indent="-228600" algn="l">
              <a:spcBef>
                <a:spcPct val="20000"/>
              </a:spcBef>
              <a:buChar char="•"/>
              <a:defRPr sz="2400"/>
            </a:lvl3pPr>
            <a:lvl4pPr marL="1600200" indent="-228600" algn="l">
              <a:spcBef>
                <a:spcPct val="20000"/>
              </a:spcBef>
              <a:buChar char="–"/>
              <a:defRPr sz="2000"/>
            </a:lvl4pPr>
            <a:lvl5pPr marL="2057400" indent="-228600" algn="l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ca-ES" dirty="0" smtClean="0"/>
              <a:t>Total 2016: 1.070.030.048 € </a:t>
            </a:r>
            <a:r>
              <a:rPr lang="ca-ES" dirty="0" smtClean="0">
                <a:sym typeface="Wingdings" panose="05000000000000000000" pitchFamily="2" charset="2"/>
              </a:rPr>
              <a:t> </a:t>
            </a:r>
            <a:r>
              <a:rPr lang="ca-ES" dirty="0" smtClean="0"/>
              <a:t>el 309% de les inversions municipals.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5301329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àfic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4534912"/>
              </p:ext>
            </p:extLst>
          </p:nvPr>
        </p:nvGraphicFramePr>
        <p:xfrm>
          <a:off x="560512" y="1196752"/>
          <a:ext cx="871296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96616" y="300572"/>
            <a:ext cx="813690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a-ES" altLang="ca-ES" sz="3000" b="1" dirty="0" smtClean="0">
                <a:solidFill>
                  <a:srgbClr val="EBE7E5"/>
                </a:solidFill>
                <a:latin typeface="Candara" panose="020E0502030303020204" pitchFamily="34" charset="0"/>
              </a:rPr>
              <a:t>Despesa per habitant en serveis locals</a:t>
            </a:r>
            <a:endParaRPr lang="es-ES" altLang="ca-ES" sz="3000" b="1" i="1" dirty="0">
              <a:solidFill>
                <a:srgbClr val="EBE7E5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QuadreDeText 10"/>
          <p:cNvSpPr txBox="1"/>
          <p:nvPr/>
        </p:nvSpPr>
        <p:spPr bwMode="auto">
          <a:xfrm>
            <a:off x="189251" y="5877272"/>
            <a:ext cx="11079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ca-ES" sz="1600" i="1" dirty="0" smtClean="0">
                <a:latin typeface="Candara" pitchFamily="34" charset="0"/>
              </a:rPr>
              <a:t>Dades 2016</a:t>
            </a:r>
            <a:endParaRPr lang="ca-ES" sz="1600" i="1" dirty="0">
              <a:latin typeface="Candara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 bwMode="auto">
          <a:xfrm>
            <a:off x="1064568" y="1412776"/>
            <a:ext cx="1800199" cy="3168352"/>
          </a:xfrm>
          <a:prstGeom prst="rect">
            <a:avLst/>
          </a:prstGeom>
          <a:noFill/>
          <a:ln w="28575">
            <a:solidFill>
              <a:srgbClr val="7A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endParaRPr lang="ca-ES" sz="4000" b="1" dirty="0">
              <a:latin typeface="Candara" pitchFamily="34" charset="0"/>
            </a:endParaRPr>
          </a:p>
        </p:txBody>
      </p:sp>
      <p:sp>
        <p:nvSpPr>
          <p:cNvPr id="7" name="Crida oval 6"/>
          <p:cNvSpPr/>
          <p:nvPr/>
        </p:nvSpPr>
        <p:spPr bwMode="auto">
          <a:xfrm>
            <a:off x="3716551" y="1051268"/>
            <a:ext cx="2016204" cy="723013"/>
          </a:xfrm>
          <a:prstGeom prst="wedgeEllipseCallout">
            <a:avLst>
              <a:gd name="adj1" fmla="val -90605"/>
              <a:gd name="adj2" fmla="val 53988"/>
            </a:avLst>
          </a:prstGeom>
          <a:solidFill>
            <a:schemeClr val="bg1"/>
          </a:solidFill>
          <a:ln w="9525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2000" b="1" i="0" u="none" strike="noStrike" cap="none" normalizeH="0" baseline="0" dirty="0" smtClean="0">
                <a:ln>
                  <a:noFill/>
                </a:ln>
                <a:solidFill>
                  <a:srgbClr val="7A0000"/>
                </a:solidFill>
                <a:effectLst/>
                <a:latin typeface="Candara" panose="020E0502030303020204" pitchFamily="34" charset="0"/>
              </a:rPr>
              <a:t>277 euros</a:t>
            </a:r>
          </a:p>
        </p:txBody>
      </p:sp>
    </p:spTree>
    <p:extLst>
      <p:ext uri="{BB962C8B-B14F-4D97-AF65-F5344CB8AC3E}">
        <p14:creationId xmlns:p14="http://schemas.microsoft.com/office/powerpoint/2010/main" val="3358890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9"/>
            <a:ext cx="8785225" cy="4392265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sp>
        <p:nvSpPr>
          <p:cNvPr id="33797" name="Rectangle 17"/>
          <p:cNvSpPr>
            <a:spLocks noChangeArrowheads="1"/>
          </p:cNvSpPr>
          <p:nvPr/>
        </p:nvSpPr>
        <p:spPr bwMode="auto">
          <a:xfrm>
            <a:off x="273050" y="212829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800" b="1" dirty="0">
                <a:solidFill>
                  <a:srgbClr val="FFFFFF"/>
                </a:solidFill>
                <a:latin typeface="Candara" panose="020E0502030303020204" pitchFamily="34" charset="0"/>
              </a:rPr>
              <a:t>Deute viu per </a:t>
            </a: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</a:rPr>
              <a:t>habitant (mitjanes globals)</a:t>
            </a:r>
            <a:endParaRPr lang="es-ES" altLang="ca-ES" sz="4000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33799" name="Text Box 4"/>
          <p:cNvSpPr txBox="1">
            <a:spLocks noChangeArrowheads="1"/>
          </p:cNvSpPr>
          <p:nvPr/>
        </p:nvSpPr>
        <p:spPr bwMode="auto">
          <a:xfrm>
            <a:off x="849315" y="1397008"/>
            <a:ext cx="3043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sp>
        <p:nvSpPr>
          <p:cNvPr id="7" name="QuadreDeText 6"/>
          <p:cNvSpPr txBox="1"/>
          <p:nvPr/>
        </p:nvSpPr>
        <p:spPr bwMode="auto">
          <a:xfrm>
            <a:off x="284363" y="5733257"/>
            <a:ext cx="9193141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ca-ES"/>
            </a:defPPr>
            <a:lvl1pPr algn="l">
              <a:spcBef>
                <a:spcPct val="50000"/>
              </a:spcBef>
              <a:buFontTx/>
              <a:buNone/>
              <a:defRPr sz="1800" b="1">
                <a:solidFill>
                  <a:srgbClr val="5F5F5F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/>
            </a:lvl2pPr>
            <a:lvl3pPr marL="1143000" indent="-228600" algn="l">
              <a:spcBef>
                <a:spcPct val="20000"/>
              </a:spcBef>
              <a:buChar char="•"/>
              <a:defRPr sz="2400"/>
            </a:lvl3pPr>
            <a:lvl4pPr marL="1600200" indent="-228600" algn="l">
              <a:spcBef>
                <a:spcPct val="20000"/>
              </a:spcBef>
              <a:buChar char="–"/>
              <a:defRPr sz="2000"/>
            </a:lvl4pPr>
            <a:lvl5pPr marL="2057400" indent="-228600" algn="l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algn="ctr" eaLnBrk="0" fontAlgn="base" hangingPunct="0">
              <a:spcAft>
                <a:spcPct val="0"/>
              </a:spcAft>
            </a:pPr>
            <a:r>
              <a:rPr lang="ca-ES" dirty="0" smtClean="0"/>
              <a:t>Deute viu total 2016:  2.037.777.812€ </a:t>
            </a:r>
            <a:r>
              <a:rPr lang="ca-ES" dirty="0" smtClean="0">
                <a:sym typeface="Wingdings" panose="05000000000000000000" pitchFamily="2" charset="2"/>
              </a:rPr>
              <a:t>; Estalvi net total 2016: 578.004.091€.</a:t>
            </a:r>
            <a:endParaRPr lang="ca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67" y="1785938"/>
            <a:ext cx="7550558" cy="3705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9" y="1281113"/>
            <a:ext cx="3736975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95727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0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479" y="1704414"/>
            <a:ext cx="7935987" cy="41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 Box 4"/>
          <p:cNvSpPr txBox="1">
            <a:spLocks noChangeArrowheads="1"/>
          </p:cNvSpPr>
          <p:nvPr/>
        </p:nvSpPr>
        <p:spPr bwMode="auto">
          <a:xfrm rot="-5400000">
            <a:off x="-504825" y="3181629"/>
            <a:ext cx="30432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2360614" y="4005263"/>
            <a:ext cx="954204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28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33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(10,6%)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73050" y="212829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Romanent </a:t>
            </a:r>
            <a:r>
              <a:rPr lang="ca-ES" altLang="ca-ES" sz="2800" b="1" dirty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i estalvi </a:t>
            </a: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net 2008 (per municipi)</a:t>
            </a:r>
            <a:endParaRPr lang="es-ES" altLang="ca-ES" sz="4000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345869" y="2132856"/>
            <a:ext cx="968950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28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24 </a:t>
            </a: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(7,8%)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6681192" y="4077429"/>
            <a:ext cx="924103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28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32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(10,3%)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5997117" y="1646198"/>
            <a:ext cx="2592288" cy="1890752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>
                <a:solidFill>
                  <a:srgbClr val="7A0000"/>
                </a:solidFill>
                <a:latin typeface="Candara" panose="020E0502030303020204" pitchFamily="34" charset="0"/>
              </a:rPr>
              <a:t>71,3%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457057" y="1646201"/>
            <a:ext cx="3672408" cy="2036633"/>
          </a:xfrm>
          <a:prstGeom prst="rect">
            <a:avLst/>
          </a:prstGeom>
          <a:noFill/>
          <a:ln w="9525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ca-ES" sz="3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320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0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852" y="1668767"/>
            <a:ext cx="7910612" cy="413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Line 65"/>
          <p:cNvSpPr>
            <a:spLocks noChangeShapeType="1"/>
          </p:cNvSpPr>
          <p:nvPr/>
        </p:nvSpPr>
        <p:spPr bwMode="auto">
          <a:xfrm>
            <a:off x="128590" y="739775"/>
            <a:ext cx="9648825" cy="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ca-ES" sz="3200">
              <a:solidFill>
                <a:srgbClr val="000000"/>
              </a:solidFill>
            </a:endParaRPr>
          </a:p>
        </p:txBody>
      </p:sp>
      <p:sp>
        <p:nvSpPr>
          <p:cNvPr id="41991" name="Text Box 4"/>
          <p:cNvSpPr txBox="1">
            <a:spLocks noChangeArrowheads="1"/>
          </p:cNvSpPr>
          <p:nvPr/>
        </p:nvSpPr>
        <p:spPr bwMode="auto">
          <a:xfrm rot="-5400000">
            <a:off x="-504825" y="3181629"/>
            <a:ext cx="30432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2360614" y="4005263"/>
            <a:ext cx="954204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0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47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(15,2%)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73050" y="212829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Romanent </a:t>
            </a:r>
            <a:r>
              <a:rPr lang="ca-ES" altLang="ca-ES" sz="2800" b="1" dirty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i estalvi </a:t>
            </a: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net 2011 (per municipi)</a:t>
            </a:r>
            <a:endParaRPr lang="es-ES" altLang="ca-ES" sz="4000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360614" y="2276872"/>
            <a:ext cx="954204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0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27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(8,7%)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7113242" y="4005064"/>
            <a:ext cx="935384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0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33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(10,6%)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5997117" y="1646198"/>
            <a:ext cx="2592288" cy="1890752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>
                <a:solidFill>
                  <a:srgbClr val="7A0000"/>
                </a:solidFill>
                <a:latin typeface="Candara" panose="020E0502030303020204" pitchFamily="34" charset="0"/>
              </a:rPr>
              <a:t>65,5%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5457057" y="1646201"/>
            <a:ext cx="3672408" cy="2036633"/>
          </a:xfrm>
          <a:prstGeom prst="rect">
            <a:avLst/>
          </a:prstGeom>
          <a:noFill/>
          <a:ln w="9525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ca-ES" sz="3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433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1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39" y="1594283"/>
            <a:ext cx="8088334" cy="421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Rectangle 17"/>
          <p:cNvSpPr>
            <a:spLocks noChangeArrowheads="1"/>
          </p:cNvSpPr>
          <p:nvPr/>
        </p:nvSpPr>
        <p:spPr bwMode="auto">
          <a:xfrm>
            <a:off x="273050" y="212829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Romanent </a:t>
            </a:r>
            <a:r>
              <a:rPr lang="ca-ES" altLang="ca-ES" sz="2800" b="1" dirty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i estalvi </a:t>
            </a: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net 2015 (per municipi)</a:t>
            </a:r>
            <a:endParaRPr lang="es-ES" altLang="ca-ES" sz="4000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45063" name="Text Box 4"/>
          <p:cNvSpPr txBox="1">
            <a:spLocks noChangeArrowheads="1"/>
          </p:cNvSpPr>
          <p:nvPr/>
        </p:nvSpPr>
        <p:spPr bwMode="auto">
          <a:xfrm rot="-5400000">
            <a:off x="-504825" y="3181629"/>
            <a:ext cx="30432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2821238" y="4005264"/>
            <a:ext cx="907130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2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(0,6%)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2821238" y="2060848"/>
            <a:ext cx="907130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9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(2,9%)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6177138" y="4005264"/>
            <a:ext cx="960105" cy="882650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6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(1,9%)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5997117" y="1646198"/>
            <a:ext cx="2592288" cy="1890752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>
                <a:solidFill>
                  <a:srgbClr val="7A0000"/>
                </a:solidFill>
                <a:latin typeface="Candara" panose="020E0502030303020204" pitchFamily="34" charset="0"/>
              </a:rPr>
              <a:t>94,6%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5457057" y="1646201"/>
            <a:ext cx="3672408" cy="2036633"/>
          </a:xfrm>
          <a:prstGeom prst="rect">
            <a:avLst/>
          </a:prstGeom>
          <a:noFill/>
          <a:ln w="9525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ca-ES" sz="3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973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  <p:bldP spid="11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58" y="1628800"/>
            <a:ext cx="8191192" cy="410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Rectangle 17"/>
          <p:cNvSpPr>
            <a:spLocks noChangeArrowheads="1"/>
          </p:cNvSpPr>
          <p:nvPr/>
        </p:nvSpPr>
        <p:spPr bwMode="auto">
          <a:xfrm>
            <a:off x="273050" y="212829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Romanent </a:t>
            </a:r>
            <a:r>
              <a:rPr lang="ca-ES" altLang="ca-ES" sz="2800" b="1" dirty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i estalvi </a:t>
            </a:r>
            <a:r>
              <a:rPr lang="ca-ES" altLang="ca-ES" sz="28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net 2016 (per municipi)</a:t>
            </a:r>
            <a:endParaRPr lang="es-ES" altLang="ca-ES" sz="4000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45063" name="Text Box 4"/>
          <p:cNvSpPr txBox="1">
            <a:spLocks noChangeArrowheads="1"/>
          </p:cNvSpPr>
          <p:nvPr/>
        </p:nvSpPr>
        <p:spPr bwMode="auto">
          <a:xfrm rot="-5400000">
            <a:off x="-504825" y="3181629"/>
            <a:ext cx="30432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800" b="1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2864768" y="4005264"/>
            <a:ext cx="863600" cy="791888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 smtClean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0</a:t>
            </a:r>
            <a:endParaRPr lang="ca-ES" sz="3200" b="1" dirty="0">
              <a:solidFill>
                <a:srgbClr val="FFFFFF">
                  <a:lumMod val="95000"/>
                </a:srgbClr>
              </a:solidFill>
              <a:latin typeface="Candara" panose="020E0502030303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</a:t>
            </a:r>
            <a:r>
              <a:rPr lang="ca-ES" sz="1100" b="1" dirty="0" smtClean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0,0%)</a:t>
            </a:r>
            <a:endParaRPr lang="ca-ES" sz="1100" b="1" dirty="0">
              <a:solidFill>
                <a:srgbClr val="FFFFFF">
                  <a:lumMod val="95000"/>
                </a:srgbClr>
              </a:solidFill>
              <a:latin typeface="Candara" panose="020E0502030303020204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821238" y="2060848"/>
            <a:ext cx="863600" cy="792088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 smtClean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8</a:t>
            </a:r>
            <a:endParaRPr lang="ca-ES" sz="3200" b="1" dirty="0">
              <a:solidFill>
                <a:srgbClr val="FFFFFF">
                  <a:lumMod val="95000"/>
                </a:srgbClr>
              </a:solidFill>
              <a:latin typeface="Candara" panose="020E0502030303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 smtClean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(3,2%)</a:t>
            </a:r>
            <a:endParaRPr lang="ca-ES" sz="1100" b="1" dirty="0">
              <a:solidFill>
                <a:srgbClr val="FFFFFF">
                  <a:lumMod val="95000"/>
                </a:srgbClr>
              </a:solidFill>
              <a:latin typeface="Candara" panose="020E0502030303020204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177138" y="4005264"/>
            <a:ext cx="863600" cy="791888"/>
          </a:xfrm>
          <a:prstGeom prst="ellipse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 smtClean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2</a:t>
            </a:r>
            <a:endParaRPr lang="ca-ES" sz="3200" b="1" dirty="0">
              <a:solidFill>
                <a:srgbClr val="FFFFFF">
                  <a:lumMod val="95000"/>
                </a:srgbClr>
              </a:solidFill>
              <a:latin typeface="Candara" panose="020E0502030303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1100" b="1" dirty="0" smtClean="0">
                <a:solidFill>
                  <a:srgbClr val="FFFFFF">
                    <a:lumMod val="95000"/>
                  </a:srgbClr>
                </a:solidFill>
                <a:latin typeface="Candara" panose="020E0502030303020204" pitchFamily="34" charset="0"/>
              </a:rPr>
              <a:t>(0,4%)</a:t>
            </a:r>
            <a:endParaRPr lang="ca-ES" sz="1100" b="1" dirty="0">
              <a:solidFill>
                <a:srgbClr val="FFFFFF">
                  <a:lumMod val="95000"/>
                </a:srgbClr>
              </a:solidFill>
              <a:latin typeface="Candara" panose="020E0502030303020204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997117" y="1556792"/>
            <a:ext cx="2592288" cy="1890752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ca-ES" sz="3200" b="1" dirty="0" smtClean="0">
                <a:solidFill>
                  <a:srgbClr val="7A0000"/>
                </a:solidFill>
                <a:latin typeface="Candara" panose="020E0502030303020204" pitchFamily="34" charset="0"/>
              </a:rPr>
              <a:t>96,4%</a:t>
            </a:r>
            <a:endParaRPr lang="ca-ES" sz="3200" b="1" dirty="0">
              <a:solidFill>
                <a:srgbClr val="7A0000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259035" y="1536384"/>
            <a:ext cx="3672408" cy="2036633"/>
          </a:xfrm>
          <a:prstGeom prst="rect">
            <a:avLst/>
          </a:prstGeom>
          <a:noFill/>
          <a:ln w="9525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ca-ES" sz="3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320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17" y="1564298"/>
            <a:ext cx="8127033" cy="403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Rectangle 17"/>
          <p:cNvSpPr>
            <a:spLocks noChangeArrowheads="1"/>
          </p:cNvSpPr>
          <p:nvPr/>
        </p:nvSpPr>
        <p:spPr bwMode="auto">
          <a:xfrm>
            <a:off x="344488" y="212829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4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Romanent </a:t>
            </a:r>
            <a:r>
              <a:rPr lang="ca-ES" altLang="ca-ES" sz="2400" b="1" dirty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i </a:t>
            </a:r>
            <a:r>
              <a:rPr lang="ca-ES" altLang="ca-ES" sz="24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Període mitjà de pagament 2015 </a:t>
            </a:r>
            <a:r>
              <a:rPr lang="ca-ES" altLang="ca-ES" sz="20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(per municipi)</a:t>
            </a:r>
            <a:endParaRPr lang="es-ES" altLang="ca-ES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45063" name="Text Box 4"/>
          <p:cNvSpPr txBox="1">
            <a:spLocks noChangeArrowheads="1"/>
          </p:cNvSpPr>
          <p:nvPr/>
        </p:nvSpPr>
        <p:spPr bwMode="auto">
          <a:xfrm>
            <a:off x="2917878" y="5445232"/>
            <a:ext cx="30432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400" b="1" dirty="0" smtClean="0">
                <a:solidFill>
                  <a:srgbClr val="5F5F5F"/>
                </a:solidFill>
                <a:latin typeface="Arial" charset="0"/>
              </a:rPr>
              <a:t>Dies</a:t>
            </a:r>
            <a:endParaRPr lang="ca-ES" altLang="ca-ES" sz="1400" b="1" dirty="0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11" name="Oval 4"/>
          <p:cNvSpPr/>
          <p:nvPr/>
        </p:nvSpPr>
        <p:spPr>
          <a:xfrm>
            <a:off x="2195736" y="2095006"/>
            <a:ext cx="741040" cy="36004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1000" dirty="0">
                <a:solidFill>
                  <a:srgbClr val="000000"/>
                </a:solidFill>
              </a:rPr>
              <a:t>38%</a:t>
            </a:r>
          </a:p>
        </p:txBody>
      </p:sp>
      <p:sp>
        <p:nvSpPr>
          <p:cNvPr id="2" name="1 Elipse"/>
          <p:cNvSpPr/>
          <p:nvPr/>
        </p:nvSpPr>
        <p:spPr bwMode="auto">
          <a:xfrm>
            <a:off x="2288704" y="2095006"/>
            <a:ext cx="504056" cy="360040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ca-ES" sz="3200">
              <a:solidFill>
                <a:srgbClr val="000000"/>
              </a:solidFill>
            </a:endParaRPr>
          </a:p>
        </p:txBody>
      </p:sp>
      <p:sp>
        <p:nvSpPr>
          <p:cNvPr id="19" name="Oval 6"/>
          <p:cNvSpPr/>
          <p:nvPr/>
        </p:nvSpPr>
        <p:spPr>
          <a:xfrm>
            <a:off x="4736976" y="2636912"/>
            <a:ext cx="648072" cy="36004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1000" dirty="0">
                <a:solidFill>
                  <a:srgbClr val="000000"/>
                </a:solidFill>
              </a:rPr>
              <a:t>46%</a:t>
            </a:r>
          </a:p>
        </p:txBody>
      </p:sp>
      <p:sp>
        <p:nvSpPr>
          <p:cNvPr id="20" name="Oval 7"/>
          <p:cNvSpPr/>
          <p:nvPr/>
        </p:nvSpPr>
        <p:spPr>
          <a:xfrm>
            <a:off x="7257256" y="3429000"/>
            <a:ext cx="648072" cy="36004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1000" dirty="0">
                <a:solidFill>
                  <a:srgbClr val="000000"/>
                </a:solidFill>
              </a:rPr>
              <a:t>16%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 rot="16200000">
            <a:off x="-663202" y="3364812"/>
            <a:ext cx="30432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400" b="1" dirty="0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</p:spTree>
    <p:extLst>
      <p:ext uri="{BB962C8B-B14F-4D97-AF65-F5344CB8AC3E}">
        <p14:creationId xmlns:p14="http://schemas.microsoft.com/office/powerpoint/2010/main" val="9868240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de cantonada única rodona 13"/>
          <p:cNvSpPr/>
          <p:nvPr/>
        </p:nvSpPr>
        <p:spPr bwMode="auto">
          <a:xfrm>
            <a:off x="560392" y="1196975"/>
            <a:ext cx="8785225" cy="4679950"/>
          </a:xfrm>
          <a:prstGeom prst="round1Rect">
            <a:avLst/>
          </a:prstGeom>
          <a:solidFill>
            <a:schemeClr val="bg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a-ES" sz="320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5" b="-250"/>
          <a:stretch/>
        </p:blipFill>
        <p:spPr bwMode="auto">
          <a:xfrm>
            <a:off x="808894" y="1565911"/>
            <a:ext cx="8356574" cy="403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Rectangle 17"/>
          <p:cNvSpPr>
            <a:spLocks noChangeArrowheads="1"/>
          </p:cNvSpPr>
          <p:nvPr/>
        </p:nvSpPr>
        <p:spPr bwMode="auto">
          <a:xfrm>
            <a:off x="344488" y="212829"/>
            <a:ext cx="93599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4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Romanent </a:t>
            </a:r>
            <a:r>
              <a:rPr lang="ca-ES" altLang="ca-ES" sz="2400" b="1" dirty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i </a:t>
            </a:r>
            <a:r>
              <a:rPr lang="ca-ES" altLang="ca-ES" sz="24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Període mitjà de pagament 2016 </a:t>
            </a:r>
            <a:r>
              <a:rPr lang="ca-ES" altLang="ca-ES" sz="2000" b="1" dirty="0" smtClean="0">
                <a:solidFill>
                  <a:srgbClr val="FFFFFF"/>
                </a:solidFill>
                <a:latin typeface="Candara" panose="020E0502030303020204" pitchFamily="34" charset="0"/>
                <a:sym typeface="Wingdings" pitchFamily="2" charset="2"/>
              </a:rPr>
              <a:t>(per municipi)</a:t>
            </a:r>
            <a:endParaRPr lang="es-ES" altLang="ca-ES" b="1" dirty="0">
              <a:solidFill>
                <a:srgbClr val="FFFFFF"/>
              </a:solidFill>
              <a:latin typeface="Candara" panose="020E0502030303020204" pitchFamily="34" charset="0"/>
            </a:endParaRPr>
          </a:p>
        </p:txBody>
      </p:sp>
      <p:sp>
        <p:nvSpPr>
          <p:cNvPr id="45063" name="Text Box 4"/>
          <p:cNvSpPr txBox="1">
            <a:spLocks noChangeArrowheads="1"/>
          </p:cNvSpPr>
          <p:nvPr/>
        </p:nvSpPr>
        <p:spPr bwMode="auto">
          <a:xfrm>
            <a:off x="2917878" y="5445232"/>
            <a:ext cx="30432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400" b="1" dirty="0" smtClean="0">
                <a:solidFill>
                  <a:srgbClr val="5F5F5F"/>
                </a:solidFill>
                <a:latin typeface="Arial" charset="0"/>
              </a:rPr>
              <a:t>Dies</a:t>
            </a:r>
            <a:endParaRPr lang="ca-ES" altLang="ca-ES" sz="1400" b="1" dirty="0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11" name="Oval 4"/>
          <p:cNvSpPr/>
          <p:nvPr/>
        </p:nvSpPr>
        <p:spPr>
          <a:xfrm>
            <a:off x="2195736" y="2095006"/>
            <a:ext cx="741040" cy="36004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1000" dirty="0" smtClean="0">
                <a:solidFill>
                  <a:srgbClr val="000000"/>
                </a:solidFill>
              </a:rPr>
              <a:t>42%</a:t>
            </a:r>
            <a:endParaRPr lang="ca-ES" sz="1000" dirty="0">
              <a:solidFill>
                <a:srgbClr val="000000"/>
              </a:solidFill>
            </a:endParaRPr>
          </a:p>
        </p:txBody>
      </p:sp>
      <p:sp>
        <p:nvSpPr>
          <p:cNvPr id="2" name="1 Elipse"/>
          <p:cNvSpPr/>
          <p:nvPr/>
        </p:nvSpPr>
        <p:spPr bwMode="auto">
          <a:xfrm>
            <a:off x="2288704" y="2095006"/>
            <a:ext cx="504056" cy="360040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ca-ES" sz="3200">
              <a:solidFill>
                <a:srgbClr val="000000"/>
              </a:solidFill>
            </a:endParaRPr>
          </a:p>
        </p:txBody>
      </p:sp>
      <p:sp>
        <p:nvSpPr>
          <p:cNvPr id="19" name="Oval 6"/>
          <p:cNvSpPr/>
          <p:nvPr/>
        </p:nvSpPr>
        <p:spPr>
          <a:xfrm>
            <a:off x="4736976" y="2636912"/>
            <a:ext cx="648072" cy="36004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1000" dirty="0" smtClean="0">
                <a:solidFill>
                  <a:srgbClr val="000000"/>
                </a:solidFill>
              </a:rPr>
              <a:t>50%</a:t>
            </a:r>
            <a:endParaRPr lang="ca-ES" sz="1000" dirty="0">
              <a:solidFill>
                <a:srgbClr val="000000"/>
              </a:solidFill>
            </a:endParaRPr>
          </a:p>
        </p:txBody>
      </p:sp>
      <p:sp>
        <p:nvSpPr>
          <p:cNvPr id="20" name="Oval 7"/>
          <p:cNvSpPr/>
          <p:nvPr/>
        </p:nvSpPr>
        <p:spPr>
          <a:xfrm>
            <a:off x="7257256" y="3429000"/>
            <a:ext cx="648072" cy="36004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a-ES" sz="1000" dirty="0" smtClean="0">
                <a:solidFill>
                  <a:srgbClr val="000000"/>
                </a:solidFill>
              </a:rPr>
              <a:t>8%</a:t>
            </a:r>
            <a:endParaRPr lang="ca-ES" sz="1000" dirty="0">
              <a:solidFill>
                <a:srgbClr val="000000"/>
              </a:solidFill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 rot="16200000">
            <a:off x="-663202" y="3364812"/>
            <a:ext cx="30432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400" b="1" dirty="0">
                <a:solidFill>
                  <a:srgbClr val="5F5F5F"/>
                </a:solidFill>
                <a:latin typeface="Arial" charset="0"/>
              </a:rPr>
              <a:t>Euros/habitant</a:t>
            </a:r>
          </a:p>
        </p:txBody>
      </p:sp>
    </p:spTree>
    <p:extLst>
      <p:ext uri="{BB962C8B-B14F-4D97-AF65-F5344CB8AC3E}">
        <p14:creationId xmlns:p14="http://schemas.microsoft.com/office/powerpoint/2010/main" val="12616717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6904" y="2508858"/>
            <a:ext cx="9217025" cy="1511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bg1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ca-ES" altLang="ca-ES" sz="4000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Serveis municipals</a:t>
            </a:r>
          </a:p>
          <a:p>
            <a:pPr algn="ctr">
              <a:defRPr/>
            </a:pPr>
            <a:r>
              <a:rPr lang="ca-ES" altLang="ca-ES" sz="4000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Evolució </a:t>
            </a:r>
            <a:r>
              <a:rPr lang="ca-ES" altLang="ca-ES" sz="4000" b="1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2008-2016</a:t>
            </a:r>
            <a:endParaRPr lang="ca-ES" altLang="ca-ES" sz="4000" b="1" i="1" dirty="0">
              <a:solidFill>
                <a:srgbClr val="78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5946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40" y="3243559"/>
            <a:ext cx="9183484" cy="1915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QuadreDeText 3"/>
          <p:cNvSpPr txBox="1"/>
          <p:nvPr/>
        </p:nvSpPr>
        <p:spPr bwMode="auto">
          <a:xfrm>
            <a:off x="4520952" y="3235623"/>
            <a:ext cx="273758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-0,5% </a:t>
            </a:r>
            <a:r>
              <a:rPr lang="ca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Despeses corrents (2008-2016)</a:t>
            </a:r>
            <a:endParaRPr lang="ca-ES" sz="2000" dirty="0">
              <a:solidFill>
                <a:schemeClr val="tx1">
                  <a:lumMod val="65000"/>
                  <a:lumOff val="35000"/>
                </a:schemeClr>
              </a:solidFill>
              <a:latin typeface="Candara" pitchFamily="34" charset="0"/>
            </a:endParaRPr>
          </a:p>
        </p:txBody>
      </p:sp>
      <p:sp>
        <p:nvSpPr>
          <p:cNvPr id="5" name="QuadreDeText 4"/>
          <p:cNvSpPr txBox="1"/>
          <p:nvPr/>
        </p:nvSpPr>
        <p:spPr bwMode="auto">
          <a:xfrm>
            <a:off x="1365733" y="316472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Com ha evolucionat la despesa dels diferents serveis?</a:t>
            </a:r>
            <a:endParaRPr lang="ca-E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grpSp>
        <p:nvGrpSpPr>
          <p:cNvPr id="34" name="Agrupa 33"/>
          <p:cNvGrpSpPr/>
          <p:nvPr/>
        </p:nvGrpSpPr>
        <p:grpSpPr>
          <a:xfrm>
            <a:off x="200471" y="1052736"/>
            <a:ext cx="2880319" cy="646331"/>
            <a:chOff x="200471" y="1052736"/>
            <a:chExt cx="2880319" cy="646331"/>
          </a:xfrm>
        </p:grpSpPr>
        <p:sp>
          <p:nvSpPr>
            <p:cNvPr id="6" name="QuadreDeText 5"/>
            <p:cNvSpPr txBox="1"/>
            <p:nvPr/>
          </p:nvSpPr>
          <p:spPr bwMode="auto">
            <a:xfrm>
              <a:off x="200471" y="1052736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+44%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7" name="QuadreDeText 6"/>
            <p:cNvSpPr txBox="1"/>
            <p:nvPr/>
          </p:nvSpPr>
          <p:spPr bwMode="auto">
            <a:xfrm>
              <a:off x="1365731" y="1175846"/>
              <a:ext cx="171505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Serveis socials</a:t>
              </a:r>
            </a:p>
          </p:txBody>
        </p:sp>
      </p:grpSp>
      <p:grpSp>
        <p:nvGrpSpPr>
          <p:cNvPr id="35" name="Agrupa 34"/>
          <p:cNvGrpSpPr/>
          <p:nvPr/>
        </p:nvGrpSpPr>
        <p:grpSpPr>
          <a:xfrm>
            <a:off x="3840012" y="1219315"/>
            <a:ext cx="3047909" cy="646331"/>
            <a:chOff x="3840012" y="1281094"/>
            <a:chExt cx="3047909" cy="646331"/>
          </a:xfrm>
        </p:grpSpPr>
        <p:sp>
          <p:nvSpPr>
            <p:cNvPr id="9" name="QuadreDeText 8"/>
            <p:cNvSpPr txBox="1"/>
            <p:nvPr/>
          </p:nvSpPr>
          <p:spPr bwMode="auto">
            <a:xfrm>
              <a:off x="3840012" y="1281094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+29%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10" name="QuadreDeText 9"/>
            <p:cNvSpPr txBox="1"/>
            <p:nvPr/>
          </p:nvSpPr>
          <p:spPr bwMode="auto">
            <a:xfrm>
              <a:off x="5028848" y="1404204"/>
              <a:ext cx="185907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Escoles bressol</a:t>
              </a:r>
            </a:p>
          </p:txBody>
        </p:sp>
      </p:grpSp>
      <p:grpSp>
        <p:nvGrpSpPr>
          <p:cNvPr id="36" name="Agrupa 35"/>
          <p:cNvGrpSpPr/>
          <p:nvPr/>
        </p:nvGrpSpPr>
        <p:grpSpPr>
          <a:xfrm>
            <a:off x="460027" y="1920643"/>
            <a:ext cx="2584927" cy="646331"/>
            <a:chOff x="6887921" y="1742536"/>
            <a:chExt cx="2584927" cy="646331"/>
          </a:xfrm>
        </p:grpSpPr>
        <p:sp>
          <p:nvSpPr>
            <p:cNvPr id="11" name="QuadreDeText 10"/>
            <p:cNvSpPr txBox="1"/>
            <p:nvPr/>
          </p:nvSpPr>
          <p:spPr bwMode="auto">
            <a:xfrm>
              <a:off x="6887921" y="1742536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+19%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12" name="QuadreDeText 11"/>
            <p:cNvSpPr txBox="1"/>
            <p:nvPr/>
          </p:nvSpPr>
          <p:spPr bwMode="auto">
            <a:xfrm>
              <a:off x="7947555" y="1865646"/>
              <a:ext cx="152529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Biblioteques</a:t>
              </a:r>
            </a:p>
          </p:txBody>
        </p:sp>
      </p:grpSp>
      <p:grpSp>
        <p:nvGrpSpPr>
          <p:cNvPr id="38" name="Agrupa 37"/>
          <p:cNvGrpSpPr/>
          <p:nvPr/>
        </p:nvGrpSpPr>
        <p:grpSpPr>
          <a:xfrm>
            <a:off x="6903897" y="1342425"/>
            <a:ext cx="2575983" cy="646331"/>
            <a:chOff x="1267458" y="1933140"/>
            <a:chExt cx="2575983" cy="646331"/>
          </a:xfrm>
        </p:grpSpPr>
        <p:sp>
          <p:nvSpPr>
            <p:cNvPr id="13" name="QuadreDeText 12"/>
            <p:cNvSpPr txBox="1"/>
            <p:nvPr/>
          </p:nvSpPr>
          <p:spPr bwMode="auto">
            <a:xfrm>
              <a:off x="1267458" y="1933140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+28%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14" name="QuadreDeText 13"/>
            <p:cNvSpPr txBox="1"/>
            <p:nvPr/>
          </p:nvSpPr>
          <p:spPr bwMode="auto">
            <a:xfrm>
              <a:off x="2318138" y="2056250"/>
              <a:ext cx="152530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Neteja viària</a:t>
              </a:r>
            </a:p>
          </p:txBody>
        </p:sp>
      </p:grpSp>
      <p:grpSp>
        <p:nvGrpSpPr>
          <p:cNvPr id="39" name="Agrupa 38"/>
          <p:cNvGrpSpPr/>
          <p:nvPr/>
        </p:nvGrpSpPr>
        <p:grpSpPr>
          <a:xfrm>
            <a:off x="3135511" y="2720229"/>
            <a:ext cx="2448274" cy="646331"/>
            <a:chOff x="200470" y="2650625"/>
            <a:chExt cx="2448274" cy="646331"/>
          </a:xfrm>
        </p:grpSpPr>
        <p:sp>
          <p:nvSpPr>
            <p:cNvPr id="15" name="QuadreDeText 14"/>
            <p:cNvSpPr txBox="1"/>
            <p:nvPr/>
          </p:nvSpPr>
          <p:spPr bwMode="auto">
            <a:xfrm>
              <a:off x="200470" y="2650625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+4%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16" name="QuadreDeText 15"/>
            <p:cNvSpPr txBox="1"/>
            <p:nvPr/>
          </p:nvSpPr>
          <p:spPr bwMode="auto">
            <a:xfrm>
              <a:off x="1208584" y="2760246"/>
              <a:ext cx="14401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Policia local</a:t>
              </a:r>
            </a:p>
          </p:txBody>
        </p:sp>
      </p:grpSp>
      <p:grpSp>
        <p:nvGrpSpPr>
          <p:cNvPr id="40" name="Agrupa 39"/>
          <p:cNvGrpSpPr/>
          <p:nvPr/>
        </p:nvGrpSpPr>
        <p:grpSpPr>
          <a:xfrm>
            <a:off x="6553024" y="2518437"/>
            <a:ext cx="2386449" cy="646331"/>
            <a:chOff x="3177144" y="2637136"/>
            <a:chExt cx="2386449" cy="646331"/>
          </a:xfrm>
        </p:grpSpPr>
        <p:sp>
          <p:nvSpPr>
            <p:cNvPr id="17" name="QuadreDeText 16"/>
            <p:cNvSpPr txBox="1"/>
            <p:nvPr/>
          </p:nvSpPr>
          <p:spPr bwMode="auto">
            <a:xfrm>
              <a:off x="3177144" y="2637136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+11%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18" name="QuadreDeText 17"/>
            <p:cNvSpPr txBox="1"/>
            <p:nvPr/>
          </p:nvSpPr>
          <p:spPr bwMode="auto">
            <a:xfrm>
              <a:off x="4232920" y="2773735"/>
              <a:ext cx="133067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Residus</a:t>
              </a:r>
            </a:p>
          </p:txBody>
        </p:sp>
      </p:grpSp>
      <p:grpSp>
        <p:nvGrpSpPr>
          <p:cNvPr id="41" name="Agrupa 40"/>
          <p:cNvGrpSpPr/>
          <p:nvPr/>
        </p:nvGrpSpPr>
        <p:grpSpPr>
          <a:xfrm>
            <a:off x="785923" y="2718493"/>
            <a:ext cx="2467973" cy="646331"/>
            <a:chOff x="5722658" y="2479859"/>
            <a:chExt cx="2467973" cy="646331"/>
          </a:xfrm>
        </p:grpSpPr>
        <p:sp>
          <p:nvSpPr>
            <p:cNvPr id="19" name="QuadreDeText 18"/>
            <p:cNvSpPr txBox="1"/>
            <p:nvPr/>
          </p:nvSpPr>
          <p:spPr bwMode="auto">
            <a:xfrm>
              <a:off x="5722658" y="2479859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+4%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20" name="QuadreDeText 19"/>
            <p:cNvSpPr txBox="1"/>
            <p:nvPr/>
          </p:nvSpPr>
          <p:spPr bwMode="auto">
            <a:xfrm>
              <a:off x="6750471" y="2602969"/>
              <a:ext cx="14401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Esports</a:t>
              </a:r>
            </a:p>
          </p:txBody>
        </p:sp>
      </p:grpSp>
      <p:grpSp>
        <p:nvGrpSpPr>
          <p:cNvPr id="43" name="Agrupa 42"/>
          <p:cNvGrpSpPr/>
          <p:nvPr/>
        </p:nvGrpSpPr>
        <p:grpSpPr>
          <a:xfrm>
            <a:off x="376593" y="3686229"/>
            <a:ext cx="3883089" cy="646331"/>
            <a:chOff x="2867382" y="4531870"/>
            <a:chExt cx="3883089" cy="646331"/>
          </a:xfrm>
        </p:grpSpPr>
        <p:sp>
          <p:nvSpPr>
            <p:cNvPr id="23" name="QuadreDeText 22"/>
            <p:cNvSpPr txBox="1"/>
            <p:nvPr/>
          </p:nvSpPr>
          <p:spPr bwMode="auto">
            <a:xfrm>
              <a:off x="2867382" y="4531870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>
                  <a:latin typeface="Candara" pitchFamily="34" charset="0"/>
                </a:rPr>
                <a:t>0</a:t>
              </a:r>
              <a:r>
                <a:rPr lang="ca-ES" sz="3600" b="1" dirty="0" smtClean="0">
                  <a:latin typeface="Candara" pitchFamily="34" charset="0"/>
                </a:rPr>
                <a:t>%</a:t>
              </a:r>
              <a:endParaRPr lang="ca-ES" sz="3600" b="1" dirty="0">
                <a:latin typeface="Candara" pitchFamily="34" charset="0"/>
              </a:endParaRPr>
            </a:p>
          </p:txBody>
        </p:sp>
        <p:sp>
          <p:nvSpPr>
            <p:cNvPr id="24" name="QuadreDeText 23"/>
            <p:cNvSpPr txBox="1"/>
            <p:nvPr/>
          </p:nvSpPr>
          <p:spPr bwMode="auto">
            <a:xfrm>
              <a:off x="3832721" y="4654980"/>
              <a:ext cx="29177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latin typeface="Candara" pitchFamily="34" charset="0"/>
                </a:rPr>
                <a:t>Espais Escènics</a:t>
              </a:r>
              <a:endParaRPr lang="ca-ES" sz="1600" dirty="0">
                <a:latin typeface="Candara" pitchFamily="34" charset="0"/>
              </a:endParaRPr>
            </a:p>
          </p:txBody>
        </p:sp>
      </p:grpSp>
      <p:grpSp>
        <p:nvGrpSpPr>
          <p:cNvPr id="44" name="Agrupa 43"/>
          <p:cNvGrpSpPr/>
          <p:nvPr/>
        </p:nvGrpSpPr>
        <p:grpSpPr>
          <a:xfrm>
            <a:off x="2899188" y="4175139"/>
            <a:ext cx="2142411" cy="646331"/>
            <a:chOff x="7231651" y="4731925"/>
            <a:chExt cx="2142411" cy="646331"/>
          </a:xfrm>
        </p:grpSpPr>
        <p:sp>
          <p:nvSpPr>
            <p:cNvPr id="25" name="QuadreDeText 24"/>
            <p:cNvSpPr txBox="1"/>
            <p:nvPr/>
          </p:nvSpPr>
          <p:spPr bwMode="auto">
            <a:xfrm>
              <a:off x="7231651" y="4731925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-14%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  <p:sp>
          <p:nvSpPr>
            <p:cNvPr id="26" name="QuadreDeText 25"/>
            <p:cNvSpPr txBox="1"/>
            <p:nvPr/>
          </p:nvSpPr>
          <p:spPr bwMode="auto">
            <a:xfrm>
              <a:off x="8196990" y="4855035"/>
              <a:ext cx="117707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rgbClr val="7A0000"/>
                  </a:solidFill>
                  <a:latin typeface="Candara" pitchFamily="34" charset="0"/>
                </a:rPr>
                <a:t>Mercats</a:t>
              </a:r>
              <a:endParaRPr lang="ca-ES" sz="1600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  <p:grpSp>
        <p:nvGrpSpPr>
          <p:cNvPr id="45" name="Agrupa 44"/>
          <p:cNvGrpSpPr/>
          <p:nvPr/>
        </p:nvGrpSpPr>
        <p:grpSpPr>
          <a:xfrm>
            <a:off x="306485" y="4651564"/>
            <a:ext cx="3183191" cy="646331"/>
            <a:chOff x="416496" y="5336836"/>
            <a:chExt cx="3183191" cy="646331"/>
          </a:xfrm>
        </p:grpSpPr>
        <p:sp>
          <p:nvSpPr>
            <p:cNvPr id="27" name="QuadreDeText 26"/>
            <p:cNvSpPr txBox="1"/>
            <p:nvPr/>
          </p:nvSpPr>
          <p:spPr bwMode="auto">
            <a:xfrm>
              <a:off x="416496" y="5336836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-19%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  <p:sp>
          <p:nvSpPr>
            <p:cNvPr id="28" name="QuadreDeText 27"/>
            <p:cNvSpPr txBox="1"/>
            <p:nvPr/>
          </p:nvSpPr>
          <p:spPr bwMode="auto">
            <a:xfrm>
              <a:off x="1381835" y="5459946"/>
              <a:ext cx="221785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rgbClr val="7A0000"/>
                  </a:solidFill>
                  <a:latin typeface="Candara" pitchFamily="34" charset="0"/>
                </a:rPr>
                <a:t>Escoles de música</a:t>
              </a:r>
              <a:endParaRPr lang="ca-ES" sz="1600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  <p:grpSp>
        <p:nvGrpSpPr>
          <p:cNvPr id="46" name="Agrupa 45"/>
          <p:cNvGrpSpPr/>
          <p:nvPr/>
        </p:nvGrpSpPr>
        <p:grpSpPr>
          <a:xfrm>
            <a:off x="4064449" y="4774675"/>
            <a:ext cx="2828213" cy="646331"/>
            <a:chOff x="3955153" y="5437603"/>
            <a:chExt cx="2828213" cy="646331"/>
          </a:xfrm>
        </p:grpSpPr>
        <p:sp>
          <p:nvSpPr>
            <p:cNvPr id="29" name="QuadreDeText 28"/>
            <p:cNvSpPr txBox="1"/>
            <p:nvPr/>
          </p:nvSpPr>
          <p:spPr bwMode="auto">
            <a:xfrm>
              <a:off x="3955153" y="5437603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-23%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  <p:sp>
          <p:nvSpPr>
            <p:cNvPr id="30" name="QuadreDeText 29"/>
            <p:cNvSpPr txBox="1"/>
            <p:nvPr/>
          </p:nvSpPr>
          <p:spPr bwMode="auto">
            <a:xfrm>
              <a:off x="4920492" y="5560713"/>
              <a:ext cx="18628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err="1" smtClean="0">
                  <a:solidFill>
                    <a:srgbClr val="7A0000"/>
                  </a:solidFill>
                  <a:latin typeface="Candara" pitchFamily="34" charset="0"/>
                </a:rPr>
                <a:t>OMIC</a:t>
              </a:r>
              <a:endParaRPr lang="ca-ES" sz="1600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  <p:grpSp>
        <p:nvGrpSpPr>
          <p:cNvPr id="47" name="Agrupa 46"/>
          <p:cNvGrpSpPr/>
          <p:nvPr/>
        </p:nvGrpSpPr>
        <p:grpSpPr>
          <a:xfrm>
            <a:off x="5387763" y="5668757"/>
            <a:ext cx="2828213" cy="646331"/>
            <a:chOff x="6813425" y="5682154"/>
            <a:chExt cx="2828213" cy="646331"/>
          </a:xfrm>
        </p:grpSpPr>
        <p:sp>
          <p:nvSpPr>
            <p:cNvPr id="31" name="QuadreDeText 30"/>
            <p:cNvSpPr txBox="1"/>
            <p:nvPr/>
          </p:nvSpPr>
          <p:spPr bwMode="auto">
            <a:xfrm>
              <a:off x="6813425" y="5682154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-49%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  <p:sp>
          <p:nvSpPr>
            <p:cNvPr id="32" name="QuadreDeText 31"/>
            <p:cNvSpPr txBox="1"/>
            <p:nvPr/>
          </p:nvSpPr>
          <p:spPr bwMode="auto">
            <a:xfrm>
              <a:off x="7778764" y="5805264"/>
              <a:ext cx="18628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rgbClr val="7A0000"/>
                  </a:solidFill>
                  <a:latin typeface="Candara" pitchFamily="34" charset="0"/>
                </a:rPr>
                <a:t>Fires locals</a:t>
              </a:r>
              <a:endParaRPr lang="ca-ES" sz="1600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  <p:sp>
        <p:nvSpPr>
          <p:cNvPr id="33" name="QuadreDeText 32"/>
          <p:cNvSpPr txBox="1"/>
          <p:nvPr/>
        </p:nvSpPr>
        <p:spPr bwMode="auto">
          <a:xfrm>
            <a:off x="112550" y="3289776"/>
            <a:ext cx="7986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856</a:t>
            </a:r>
            <a:r>
              <a:rPr lang="ca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 </a:t>
            </a:r>
            <a:r>
              <a:rPr lang="ca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€/hab.</a:t>
            </a:r>
            <a:endParaRPr lang="ca-ES" sz="1400" dirty="0">
              <a:solidFill>
                <a:schemeClr val="tx1">
                  <a:lumMod val="65000"/>
                  <a:lumOff val="35000"/>
                </a:schemeClr>
              </a:solidFill>
              <a:latin typeface="Candara" pitchFamily="34" charset="0"/>
            </a:endParaRPr>
          </a:p>
        </p:txBody>
      </p:sp>
      <p:sp>
        <p:nvSpPr>
          <p:cNvPr id="37" name="QuadreDeText 36"/>
          <p:cNvSpPr txBox="1"/>
          <p:nvPr/>
        </p:nvSpPr>
        <p:spPr bwMode="auto">
          <a:xfrm>
            <a:off x="8838880" y="3393842"/>
            <a:ext cx="9000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851</a:t>
            </a:r>
            <a:r>
              <a:rPr lang="ca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 </a:t>
            </a:r>
            <a:r>
              <a:rPr lang="ca-E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 pitchFamily="34" charset="0"/>
              </a:rPr>
              <a:t>€/hab.</a:t>
            </a:r>
            <a:endParaRPr lang="ca-ES" sz="1400" dirty="0">
              <a:solidFill>
                <a:schemeClr val="tx1">
                  <a:lumMod val="65000"/>
                  <a:lumOff val="35000"/>
                </a:schemeClr>
              </a:solidFill>
              <a:latin typeface="Candara" pitchFamily="34" charset="0"/>
            </a:endParaRPr>
          </a:p>
        </p:txBody>
      </p:sp>
      <p:grpSp>
        <p:nvGrpSpPr>
          <p:cNvPr id="48" name="Agrupa 47"/>
          <p:cNvGrpSpPr/>
          <p:nvPr/>
        </p:nvGrpSpPr>
        <p:grpSpPr>
          <a:xfrm>
            <a:off x="6649854" y="4897785"/>
            <a:ext cx="2828213" cy="646331"/>
            <a:chOff x="6813425" y="5682154"/>
            <a:chExt cx="2828213" cy="646331"/>
          </a:xfrm>
        </p:grpSpPr>
        <p:sp>
          <p:nvSpPr>
            <p:cNvPr id="49" name="QuadreDeText 48"/>
            <p:cNvSpPr txBox="1"/>
            <p:nvPr/>
          </p:nvSpPr>
          <p:spPr bwMode="auto">
            <a:xfrm>
              <a:off x="6813425" y="5682154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-23%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  <p:sp>
          <p:nvSpPr>
            <p:cNvPr id="50" name="QuadreDeText 49"/>
            <p:cNvSpPr txBox="1"/>
            <p:nvPr/>
          </p:nvSpPr>
          <p:spPr bwMode="auto">
            <a:xfrm>
              <a:off x="7778764" y="5805264"/>
              <a:ext cx="18628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rgbClr val="7A0000"/>
                  </a:solidFill>
                  <a:latin typeface="Candara" pitchFamily="34" charset="0"/>
                </a:rPr>
                <a:t>SAM</a:t>
              </a:r>
              <a:r>
                <a:rPr lang="ca-ES" sz="1800" dirty="0" smtClean="0">
                  <a:solidFill>
                    <a:srgbClr val="7A0000"/>
                  </a:solidFill>
                  <a:latin typeface="Candara" pitchFamily="34" charset="0"/>
                </a:rPr>
                <a:t> (</a:t>
              </a:r>
              <a:r>
                <a:rPr lang="ca-ES" sz="1400" dirty="0" smtClean="0">
                  <a:solidFill>
                    <a:srgbClr val="7A0000"/>
                  </a:solidFill>
                  <a:latin typeface="Candara" pitchFamily="34" charset="0"/>
                </a:rPr>
                <a:t>2009-2016</a:t>
              </a:r>
              <a:r>
                <a:rPr lang="ca-ES" sz="1800" dirty="0" smtClean="0">
                  <a:solidFill>
                    <a:srgbClr val="7A0000"/>
                  </a:solidFill>
                  <a:latin typeface="Candara" pitchFamily="34" charset="0"/>
                </a:rPr>
                <a:t>)</a:t>
              </a:r>
              <a:endParaRPr lang="ca-ES" sz="1400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  <p:grpSp>
        <p:nvGrpSpPr>
          <p:cNvPr id="51" name="Agrupa 50"/>
          <p:cNvGrpSpPr/>
          <p:nvPr/>
        </p:nvGrpSpPr>
        <p:grpSpPr>
          <a:xfrm>
            <a:off x="3548554" y="2021679"/>
            <a:ext cx="4107909" cy="842970"/>
            <a:chOff x="743663" y="2650625"/>
            <a:chExt cx="1905081" cy="1125284"/>
          </a:xfrm>
        </p:grpSpPr>
        <p:sp>
          <p:nvSpPr>
            <p:cNvPr id="52" name="QuadreDeText 51"/>
            <p:cNvSpPr txBox="1"/>
            <p:nvPr/>
          </p:nvSpPr>
          <p:spPr bwMode="auto">
            <a:xfrm>
              <a:off x="743663" y="2650625"/>
              <a:ext cx="622068" cy="862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+14%</a:t>
              </a:r>
              <a:endParaRPr lang="ca-ES" sz="3600" b="1" dirty="0">
                <a:solidFill>
                  <a:schemeClr val="accent1">
                    <a:lumMod val="50000"/>
                  </a:schemeClr>
                </a:solidFill>
                <a:latin typeface="Candara" pitchFamily="34" charset="0"/>
              </a:endParaRPr>
            </a:p>
          </p:txBody>
        </p:sp>
        <p:sp>
          <p:nvSpPr>
            <p:cNvPr id="53" name="QuadreDeText 52"/>
            <p:cNvSpPr txBox="1"/>
            <p:nvPr/>
          </p:nvSpPr>
          <p:spPr bwMode="auto">
            <a:xfrm>
              <a:off x="1208584" y="2760246"/>
              <a:ext cx="144016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chemeClr val="accent1">
                      <a:lumMod val="50000"/>
                    </a:schemeClr>
                  </a:solidFill>
                  <a:latin typeface="Candara" pitchFamily="34" charset="0"/>
                </a:rPr>
                <a:t>Serveis Locals d’Ocupació</a:t>
              </a:r>
            </a:p>
          </p:txBody>
        </p:sp>
      </p:grpSp>
      <p:grpSp>
        <p:nvGrpSpPr>
          <p:cNvPr id="54" name="Agrupa 53"/>
          <p:cNvGrpSpPr/>
          <p:nvPr/>
        </p:nvGrpSpPr>
        <p:grpSpPr>
          <a:xfrm>
            <a:off x="6593123" y="3975085"/>
            <a:ext cx="3183190" cy="646331"/>
            <a:chOff x="416497" y="5336836"/>
            <a:chExt cx="3183190" cy="646331"/>
          </a:xfrm>
        </p:grpSpPr>
        <p:sp>
          <p:nvSpPr>
            <p:cNvPr id="55" name="QuadreDeText 54"/>
            <p:cNvSpPr txBox="1"/>
            <p:nvPr/>
          </p:nvSpPr>
          <p:spPr bwMode="auto">
            <a:xfrm>
              <a:off x="416497" y="5336836"/>
              <a:ext cx="82035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-</a:t>
              </a:r>
              <a:r>
                <a:rPr lang="ca-ES" sz="3600" b="1" dirty="0">
                  <a:solidFill>
                    <a:srgbClr val="7A0000"/>
                  </a:solidFill>
                  <a:latin typeface="Candara" pitchFamily="34" charset="0"/>
                </a:rPr>
                <a:t>4</a:t>
              </a:r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  <p:sp>
          <p:nvSpPr>
            <p:cNvPr id="56" name="QuadreDeText 55"/>
            <p:cNvSpPr txBox="1"/>
            <p:nvPr/>
          </p:nvSpPr>
          <p:spPr bwMode="auto">
            <a:xfrm>
              <a:off x="1166122" y="5459946"/>
              <a:ext cx="243356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rgbClr val="7A0000"/>
                  </a:solidFill>
                  <a:latin typeface="Candara" pitchFamily="34" charset="0"/>
                </a:rPr>
                <a:t>Enllumenat (</a:t>
              </a:r>
              <a:r>
                <a:rPr lang="ca-ES" sz="1400" dirty="0" smtClean="0">
                  <a:solidFill>
                    <a:srgbClr val="7A0000"/>
                  </a:solidFill>
                  <a:latin typeface="Candara" pitchFamily="34" charset="0"/>
                </a:rPr>
                <a:t>2009-2016</a:t>
              </a:r>
              <a:r>
                <a:rPr lang="ca-ES" sz="2000" dirty="0" smtClean="0">
                  <a:solidFill>
                    <a:srgbClr val="7A0000"/>
                  </a:solidFill>
                  <a:latin typeface="Candara" pitchFamily="34" charset="0"/>
                </a:rPr>
                <a:t>)</a:t>
              </a:r>
              <a:endParaRPr lang="ca-ES" sz="1600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  <p:grpSp>
        <p:nvGrpSpPr>
          <p:cNvPr id="57" name="Agrupa 56"/>
          <p:cNvGrpSpPr/>
          <p:nvPr/>
        </p:nvGrpSpPr>
        <p:grpSpPr>
          <a:xfrm>
            <a:off x="1119709" y="5411540"/>
            <a:ext cx="3212277" cy="646331"/>
            <a:chOff x="6813425" y="5682154"/>
            <a:chExt cx="3212277" cy="646331"/>
          </a:xfrm>
        </p:grpSpPr>
        <p:sp>
          <p:nvSpPr>
            <p:cNvPr id="58" name="QuadreDeText 57"/>
            <p:cNvSpPr txBox="1"/>
            <p:nvPr/>
          </p:nvSpPr>
          <p:spPr bwMode="auto">
            <a:xfrm>
              <a:off x="6813425" y="5682154"/>
              <a:ext cx="116526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-35%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  <p:sp>
          <p:nvSpPr>
            <p:cNvPr id="59" name="QuadreDeText 58"/>
            <p:cNvSpPr txBox="1"/>
            <p:nvPr/>
          </p:nvSpPr>
          <p:spPr bwMode="auto">
            <a:xfrm>
              <a:off x="7778763" y="5805264"/>
              <a:ext cx="22469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/>
              <a:r>
                <a:rPr lang="ca-ES" sz="2000" dirty="0" smtClean="0">
                  <a:solidFill>
                    <a:srgbClr val="7A0000"/>
                  </a:solidFill>
                  <a:latin typeface="Candara" pitchFamily="34" charset="0"/>
                </a:rPr>
                <a:t>Mediació</a:t>
              </a:r>
              <a:r>
                <a:rPr lang="ca-ES" sz="1800" dirty="0" smtClean="0">
                  <a:solidFill>
                    <a:srgbClr val="7A0000"/>
                  </a:solidFill>
                  <a:latin typeface="Candara" pitchFamily="34" charset="0"/>
                </a:rPr>
                <a:t> (</a:t>
              </a:r>
              <a:r>
                <a:rPr lang="ca-ES" sz="1400" dirty="0" smtClean="0">
                  <a:solidFill>
                    <a:srgbClr val="7A0000"/>
                  </a:solidFill>
                  <a:latin typeface="Candara" pitchFamily="34" charset="0"/>
                </a:rPr>
                <a:t>2010-2016</a:t>
              </a:r>
              <a:r>
                <a:rPr lang="ca-ES" sz="1800" dirty="0" smtClean="0">
                  <a:solidFill>
                    <a:srgbClr val="7A0000"/>
                  </a:solidFill>
                  <a:latin typeface="Candara" pitchFamily="34" charset="0"/>
                </a:rPr>
                <a:t>)</a:t>
              </a:r>
              <a:endParaRPr lang="ca-ES" sz="1400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48350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628800"/>
            <a:ext cx="9074731" cy="419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QuadreDeText 2"/>
          <p:cNvSpPr txBox="1"/>
          <p:nvPr/>
        </p:nvSpPr>
        <p:spPr bwMode="auto">
          <a:xfrm>
            <a:off x="1365733" y="316472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Increment mitjà de la despesa per habitant</a:t>
            </a:r>
          </a:p>
        </p:txBody>
      </p:sp>
      <p:grpSp>
        <p:nvGrpSpPr>
          <p:cNvPr id="5" name="Agrupa 4"/>
          <p:cNvGrpSpPr/>
          <p:nvPr/>
        </p:nvGrpSpPr>
        <p:grpSpPr>
          <a:xfrm>
            <a:off x="953339" y="3272873"/>
            <a:ext cx="2435139" cy="1709602"/>
            <a:chOff x="1280591" y="3222271"/>
            <a:chExt cx="2435139" cy="1709602"/>
          </a:xfrm>
        </p:grpSpPr>
        <p:sp>
          <p:nvSpPr>
            <p:cNvPr id="2" name="Rectangle arrodonit 1"/>
            <p:cNvSpPr/>
            <p:nvPr/>
          </p:nvSpPr>
          <p:spPr bwMode="auto">
            <a:xfrm>
              <a:off x="1280591" y="3537477"/>
              <a:ext cx="2435139" cy="1394396"/>
            </a:xfrm>
            <a:prstGeom prst="roundRect">
              <a:avLst/>
            </a:prstGeom>
            <a:solidFill>
              <a:schemeClr val="bg1"/>
            </a:solidFill>
            <a:ln w="31750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Tots els serveis de més de 30€ per habitant (5) </a:t>
              </a:r>
              <a:r>
                <a:rPr kumimoji="0" lang="ca-E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augmenten</a:t>
              </a: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el seu pressupost en el període</a:t>
              </a:r>
              <a:r>
                <a:rPr kumimoji="0" lang="ca-ES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2008-2016</a:t>
              </a:r>
              <a:endParaRPr kumimoji="0" lang="ca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" name="Fletxa cap amunt 3"/>
            <p:cNvSpPr/>
            <p:nvPr/>
          </p:nvSpPr>
          <p:spPr bwMode="auto">
            <a:xfrm>
              <a:off x="2318140" y="3222271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7" name="Agrupa 6"/>
          <p:cNvGrpSpPr/>
          <p:nvPr/>
        </p:nvGrpSpPr>
        <p:grpSpPr>
          <a:xfrm>
            <a:off x="6369302" y="1196752"/>
            <a:ext cx="3024336" cy="1728192"/>
            <a:chOff x="6033120" y="1265216"/>
            <a:chExt cx="3024336" cy="1578717"/>
          </a:xfrm>
        </p:grpSpPr>
        <p:sp>
          <p:nvSpPr>
            <p:cNvPr id="6" name="Rectangle arrodonit 5"/>
            <p:cNvSpPr/>
            <p:nvPr/>
          </p:nvSpPr>
          <p:spPr bwMode="auto">
            <a:xfrm>
              <a:off x="6033120" y="1265216"/>
              <a:ext cx="3024336" cy="1253924"/>
            </a:xfrm>
            <a:prstGeom prst="roundRect">
              <a:avLst/>
            </a:prstGeom>
            <a:solidFill>
              <a:schemeClr val="bg1"/>
            </a:solidFill>
            <a:ln w="31750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Tots els serveis de menys de 15€ per habitant (5) </a:t>
              </a:r>
              <a:r>
                <a:rPr lang="ca-ES" sz="1600" b="1" dirty="0" smtClean="0">
                  <a:latin typeface="Calibri" panose="020F0502020204030204" pitchFamily="34" charset="0"/>
                </a:rPr>
                <a:t>disminueixen</a:t>
              </a:r>
              <a:r>
                <a:rPr lang="ca-ES" sz="1600" dirty="0" smtClean="0">
                  <a:latin typeface="Calibri" panose="020F0502020204030204" pitchFamily="34" charset="0"/>
                </a:rPr>
                <a:t> </a:t>
              </a: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el seu pressupost en el període</a:t>
              </a:r>
              <a:r>
                <a:rPr kumimoji="0" lang="ca-ES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2008-2016, excepte Espais Escènics que es manté.</a:t>
              </a:r>
              <a:endParaRPr kumimoji="0" lang="ca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9" name="Fletxa cap amunt 8"/>
            <p:cNvSpPr/>
            <p:nvPr/>
          </p:nvSpPr>
          <p:spPr bwMode="auto">
            <a:xfrm rot="10800000">
              <a:off x="7358701" y="2519432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4899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768037"/>
            <a:ext cx="9217145" cy="4274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QuadreDeText 2"/>
          <p:cNvSpPr txBox="1"/>
          <p:nvPr/>
        </p:nvSpPr>
        <p:spPr bwMode="auto">
          <a:xfrm>
            <a:off x="1365733" y="316472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Increment mitjà de la despesa per habitant</a:t>
            </a:r>
          </a:p>
        </p:txBody>
      </p:sp>
      <p:grpSp>
        <p:nvGrpSpPr>
          <p:cNvPr id="5" name="Agrupa 4"/>
          <p:cNvGrpSpPr/>
          <p:nvPr/>
        </p:nvGrpSpPr>
        <p:grpSpPr>
          <a:xfrm>
            <a:off x="1833692" y="3580708"/>
            <a:ext cx="2435139" cy="1709602"/>
            <a:chOff x="1280591" y="3222271"/>
            <a:chExt cx="2435139" cy="1709602"/>
          </a:xfrm>
        </p:grpSpPr>
        <p:sp>
          <p:nvSpPr>
            <p:cNvPr id="2" name="Rectangle arrodonit 1"/>
            <p:cNvSpPr/>
            <p:nvPr/>
          </p:nvSpPr>
          <p:spPr bwMode="auto">
            <a:xfrm>
              <a:off x="1280591" y="3537477"/>
              <a:ext cx="2435139" cy="1394396"/>
            </a:xfrm>
            <a:prstGeom prst="roundRect">
              <a:avLst/>
            </a:prstGeom>
            <a:solidFill>
              <a:schemeClr val="bg1"/>
            </a:solidFill>
            <a:ln w="31750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Tots els serveis de més de 15€ per habitant (8) </a:t>
              </a:r>
              <a:r>
                <a:rPr kumimoji="0" lang="ca-E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augmenten</a:t>
              </a: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el seu pressupost en el període</a:t>
              </a:r>
              <a:r>
                <a:rPr kumimoji="0" lang="ca-ES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2008-2016</a:t>
              </a:r>
              <a:endParaRPr kumimoji="0" lang="ca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" name="Fletxa cap amunt 3"/>
            <p:cNvSpPr/>
            <p:nvPr/>
          </p:nvSpPr>
          <p:spPr bwMode="auto">
            <a:xfrm>
              <a:off x="2318140" y="3222271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7" name="Agrupa 6"/>
          <p:cNvGrpSpPr/>
          <p:nvPr/>
        </p:nvGrpSpPr>
        <p:grpSpPr>
          <a:xfrm>
            <a:off x="5556845" y="1196752"/>
            <a:ext cx="3240360" cy="1719189"/>
            <a:chOff x="5867841" y="1124744"/>
            <a:chExt cx="3240360" cy="1719189"/>
          </a:xfrm>
        </p:grpSpPr>
        <p:sp>
          <p:nvSpPr>
            <p:cNvPr id="6" name="Rectangle arrodonit 5"/>
            <p:cNvSpPr/>
            <p:nvPr/>
          </p:nvSpPr>
          <p:spPr bwMode="auto">
            <a:xfrm>
              <a:off x="5867841" y="1124744"/>
              <a:ext cx="3240360" cy="1394396"/>
            </a:xfrm>
            <a:prstGeom prst="roundRect">
              <a:avLst/>
            </a:prstGeom>
            <a:solidFill>
              <a:schemeClr val="bg1"/>
            </a:solidFill>
            <a:ln w="31750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Tots els serveis de menys de 15€ per habitant (5) </a:t>
              </a:r>
              <a:r>
                <a:rPr lang="ca-ES" sz="1600" b="1" dirty="0" smtClean="0">
                  <a:latin typeface="Calibri" panose="020F0502020204030204" pitchFamily="34" charset="0"/>
                </a:rPr>
                <a:t>disminueixen</a:t>
              </a:r>
              <a:r>
                <a:rPr lang="ca-ES" sz="1600" dirty="0" smtClean="0">
                  <a:latin typeface="Calibri" panose="020F0502020204030204" pitchFamily="34" charset="0"/>
                </a:rPr>
                <a:t> </a:t>
              </a: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el seu pressupost en el període</a:t>
              </a:r>
              <a:r>
                <a:rPr kumimoji="0" lang="ca-ES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2008-2016, excepte Espais Escènics que es manté.</a:t>
              </a:r>
              <a:endParaRPr kumimoji="0" lang="ca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9" name="Fletxa cap amunt 8"/>
            <p:cNvSpPr/>
            <p:nvPr/>
          </p:nvSpPr>
          <p:spPr bwMode="auto">
            <a:xfrm rot="10800000">
              <a:off x="7358701" y="2519432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29023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6904" y="2508858"/>
            <a:ext cx="9217025" cy="1511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bg1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ca-ES" altLang="ca-ES" sz="2400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Serveis i finances municipals segons tipologia de municipis:</a:t>
            </a:r>
          </a:p>
          <a:p>
            <a:pPr algn="ctr">
              <a:defRPr/>
            </a:pPr>
            <a:r>
              <a:rPr lang="ca-ES" altLang="ca-ES" sz="4000" i="1" dirty="0" smtClean="0">
                <a:solidFill>
                  <a:srgbClr val="7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Índex de vulnerabilitat social</a:t>
            </a:r>
          </a:p>
        </p:txBody>
      </p:sp>
    </p:spTree>
    <p:extLst>
      <p:ext uri="{BB962C8B-B14F-4D97-AF65-F5344CB8AC3E}">
        <p14:creationId xmlns:p14="http://schemas.microsoft.com/office/powerpoint/2010/main" val="32967303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reDeText 2"/>
          <p:cNvSpPr txBox="1"/>
          <p:nvPr/>
        </p:nvSpPr>
        <p:spPr bwMode="auto">
          <a:xfrm>
            <a:off x="776536" y="332656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Índex de Vulnerabilitat Social: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què és</a:t>
            </a:r>
            <a:r>
              <a:rPr lang="ca-ES" sz="2000" b="1" i="1" dirty="0" smtClean="0">
                <a:solidFill>
                  <a:schemeClr val="bg1"/>
                </a:solidFill>
                <a:latin typeface="Candara" pitchFamily="34" charset="0"/>
              </a:rPr>
              <a:t>?</a:t>
            </a:r>
            <a:endParaRPr lang="ca-E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2056" name="AutoShape 7" descr="Resultat d'imatges de ph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057" name="AutoShape 9" descr="Resultat d'imatges de pho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060" name="AutoShape 15" descr="Resultat d'imatges de phon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53" name="QuadreDeText 52"/>
          <p:cNvSpPr txBox="1"/>
          <p:nvPr/>
        </p:nvSpPr>
        <p:spPr bwMode="auto">
          <a:xfrm>
            <a:off x="765175" y="980728"/>
            <a:ext cx="87237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Clr>
                <a:srgbClr val="7A0000"/>
              </a:buClr>
            </a:pPr>
            <a:r>
              <a:rPr lang="ca-ES" sz="2000" dirty="0" smtClean="0">
                <a:latin typeface="Candara" pitchFamily="34" charset="0"/>
              </a:rPr>
              <a:t>És </a:t>
            </a:r>
            <a:r>
              <a:rPr lang="ca-ES" sz="2000" dirty="0">
                <a:latin typeface="Candara" pitchFamily="34" charset="0"/>
              </a:rPr>
              <a:t>una </a:t>
            </a:r>
            <a:r>
              <a:rPr lang="ca-ES" sz="2000" b="1" dirty="0">
                <a:latin typeface="Candara" pitchFamily="34" charset="0"/>
              </a:rPr>
              <a:t>mesura sintètica </a:t>
            </a:r>
            <a:r>
              <a:rPr lang="ca-ES" sz="2000" dirty="0">
                <a:latin typeface="Candara" pitchFamily="34" charset="0"/>
              </a:rPr>
              <a:t>del nivell de </a:t>
            </a:r>
            <a:r>
              <a:rPr lang="ca-ES" sz="2000" b="1" dirty="0" smtClean="0">
                <a:latin typeface="Candara" pitchFamily="34" charset="0"/>
              </a:rPr>
              <a:t>benestar </a:t>
            </a:r>
            <a:r>
              <a:rPr lang="ca-ES" sz="2000" b="1" dirty="0">
                <a:latin typeface="Candara" pitchFamily="34" charset="0"/>
              </a:rPr>
              <a:t>de la població </a:t>
            </a:r>
            <a:r>
              <a:rPr lang="ca-ES" sz="2000" dirty="0">
                <a:latin typeface="Candara" pitchFamily="34" charset="0"/>
              </a:rPr>
              <a:t>dels municipis de la </a:t>
            </a:r>
            <a:r>
              <a:rPr lang="ca-ES" sz="2000" dirty="0" smtClean="0">
                <a:latin typeface="Candara" pitchFamily="34" charset="0"/>
              </a:rPr>
              <a:t>Demarcació de Barcelona. Reflecteix </a:t>
            </a:r>
            <a:r>
              <a:rPr lang="ca-ES" sz="2000" dirty="0">
                <a:latin typeface="Candara" pitchFamily="34" charset="0"/>
              </a:rPr>
              <a:t>el </a:t>
            </a:r>
            <a:r>
              <a:rPr lang="ca-ES" sz="2000" b="1" dirty="0">
                <a:latin typeface="Candara" pitchFamily="34" charset="0"/>
              </a:rPr>
              <a:t>context</a:t>
            </a:r>
            <a:r>
              <a:rPr lang="ca-ES" sz="2000" dirty="0">
                <a:latin typeface="Candara" pitchFamily="34" charset="0"/>
              </a:rPr>
              <a:t> en què treballen els ens locals i que influeix en la demanda i els resultats dels serveis.</a:t>
            </a:r>
          </a:p>
        </p:txBody>
      </p:sp>
      <p:sp>
        <p:nvSpPr>
          <p:cNvPr id="13" name="QuadreDeText 12"/>
          <p:cNvSpPr txBox="1"/>
          <p:nvPr/>
        </p:nvSpPr>
        <p:spPr bwMode="auto">
          <a:xfrm>
            <a:off x="128464" y="6032321"/>
            <a:ext cx="88569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 1: S’analitzen els 50 municipis de la Demarcació amb vulnerabilitat social més alta i els 50 amb vulnerabilitat social més baixa</a:t>
            </a:r>
          </a:p>
        </p:txBody>
      </p:sp>
      <p:sp>
        <p:nvSpPr>
          <p:cNvPr id="15" name="QuadreDeText 14"/>
          <p:cNvSpPr txBox="1"/>
          <p:nvPr/>
        </p:nvSpPr>
        <p:spPr bwMode="auto">
          <a:xfrm>
            <a:off x="343828" y="5169905"/>
            <a:ext cx="91818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Candara" pitchFamily="34" charset="0"/>
              </a:rPr>
              <a:t>S’han prioritzat </a:t>
            </a:r>
            <a:r>
              <a:rPr lang="ca-ES" sz="2000" b="1" dirty="0" smtClean="0">
                <a:latin typeface="Candara" pitchFamily="34" charset="0"/>
              </a:rPr>
              <a:t>indicadors</a:t>
            </a:r>
            <a:r>
              <a:rPr lang="ca-ES" sz="2000" dirty="0" smtClean="0">
                <a:latin typeface="Candara" pitchFamily="34" charset="0"/>
              </a:rPr>
              <a:t> disponibles a </a:t>
            </a:r>
            <a:r>
              <a:rPr lang="ca-ES" sz="2000" b="1" dirty="0" smtClean="0">
                <a:latin typeface="Candara" pitchFamily="34" charset="0"/>
              </a:rPr>
              <a:t>nivell municipal</a:t>
            </a:r>
            <a:r>
              <a:rPr lang="ca-ES" sz="2000" dirty="0" smtClean="0">
                <a:latin typeface="Candara" pitchFamily="34" charset="0"/>
              </a:rPr>
              <a:t>, amb màxima </a:t>
            </a:r>
            <a:r>
              <a:rPr lang="ca-ES" sz="2000" b="1" dirty="0" smtClean="0">
                <a:latin typeface="Candara" pitchFamily="34" charset="0"/>
              </a:rPr>
              <a:t>periodicitat</a:t>
            </a:r>
            <a:r>
              <a:rPr lang="ca-ES" sz="2000" dirty="0" smtClean="0">
                <a:latin typeface="Candara" pitchFamily="34" charset="0"/>
              </a:rPr>
              <a:t> i </a:t>
            </a:r>
            <a:r>
              <a:rPr lang="ca-ES" sz="2000" b="1" dirty="0" smtClean="0">
                <a:latin typeface="Candara" pitchFamily="34" charset="0"/>
              </a:rPr>
              <a:t>contrastats en altres treballs </a:t>
            </a:r>
            <a:r>
              <a:rPr lang="ca-ES" sz="2000" dirty="0" smtClean="0">
                <a:latin typeface="Candara" pitchFamily="34" charset="0"/>
              </a:rPr>
              <a:t>amb objectiu similar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2132856"/>
            <a:ext cx="8352928" cy="290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Resultado de imagen de icono informac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6" y="1262754"/>
            <a:ext cx="451609" cy="45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7299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reDeText 2"/>
          <p:cNvSpPr txBox="1"/>
          <p:nvPr/>
        </p:nvSpPr>
        <p:spPr bwMode="auto">
          <a:xfrm>
            <a:off x="776536" y="332656"/>
            <a:ext cx="878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Índex de Vulnerabilitat Social: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com s’interpreta?</a:t>
            </a:r>
            <a:endParaRPr lang="ca-E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2056" name="AutoShape 7" descr="Resultat d'imatges de ph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057" name="AutoShape 9" descr="Resultat d'imatges de pho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2060" name="AutoShape 15" descr="Resultat d'imatges de phon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54" name="QuadreDeText 53"/>
          <p:cNvSpPr txBox="1"/>
          <p:nvPr/>
        </p:nvSpPr>
        <p:spPr bwMode="auto">
          <a:xfrm>
            <a:off x="294159" y="1124744"/>
            <a:ext cx="926735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600"/>
              </a:spcAft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Candara" pitchFamily="34" charset="0"/>
              </a:rPr>
              <a:t>Els </a:t>
            </a:r>
            <a:r>
              <a:rPr lang="ca-ES" sz="2000" dirty="0">
                <a:latin typeface="Candara" pitchFamily="34" charset="0"/>
              </a:rPr>
              <a:t>valors </a:t>
            </a:r>
            <a:r>
              <a:rPr lang="ca-ES" sz="2000" dirty="0" smtClean="0">
                <a:latin typeface="Candara" pitchFamily="34" charset="0"/>
              </a:rPr>
              <a:t>originals dels indicadors s’han transformat </a:t>
            </a:r>
            <a:r>
              <a:rPr lang="ca-ES" sz="2000" dirty="0">
                <a:latin typeface="Candara" pitchFamily="34" charset="0"/>
              </a:rPr>
              <a:t>en una </a:t>
            </a:r>
            <a:r>
              <a:rPr lang="ca-ES" sz="2000" b="1" dirty="0">
                <a:solidFill>
                  <a:srgbClr val="800000"/>
                </a:solidFill>
                <a:latin typeface="Candara" pitchFamily="34" charset="0"/>
              </a:rPr>
              <a:t>escala amb base 100 </a:t>
            </a:r>
            <a:r>
              <a:rPr lang="ca-ES" sz="2000" dirty="0">
                <a:latin typeface="Candara" pitchFamily="34" charset="0"/>
              </a:rPr>
              <a:t>(100=mitjana Demarcació)</a:t>
            </a:r>
          </a:p>
          <a:p>
            <a:pPr lvl="1" algn="l">
              <a:spcAft>
                <a:spcPts val="0"/>
              </a:spcAft>
              <a:buClr>
                <a:srgbClr val="800000"/>
              </a:buClr>
            </a:pPr>
            <a:r>
              <a:rPr lang="ca-ES" sz="1800" b="1" dirty="0">
                <a:solidFill>
                  <a:srgbClr val="9BBB59"/>
                </a:solidFill>
                <a:latin typeface="Candara" pitchFamily="34" charset="0"/>
              </a:rPr>
              <a:t>&gt;100: </a:t>
            </a:r>
            <a:r>
              <a:rPr lang="ca-ES" sz="1800" dirty="0">
                <a:latin typeface="Candara" pitchFamily="34" charset="0"/>
              </a:rPr>
              <a:t>situació </a:t>
            </a:r>
            <a:r>
              <a:rPr lang="ca-ES" sz="1800" b="1" u="sng" dirty="0">
                <a:solidFill>
                  <a:srgbClr val="9BBB59"/>
                </a:solidFill>
                <a:latin typeface="Candara" pitchFamily="34" charset="0"/>
              </a:rPr>
              <a:t>més favorable </a:t>
            </a:r>
            <a:r>
              <a:rPr lang="ca-ES" sz="1800" dirty="0">
                <a:latin typeface="Candara" pitchFamily="34" charset="0"/>
              </a:rPr>
              <a:t>que la mitjana</a:t>
            </a:r>
          </a:p>
          <a:p>
            <a:pPr lvl="1" algn="l">
              <a:spcAft>
                <a:spcPts val="1800"/>
              </a:spcAft>
              <a:buClr>
                <a:srgbClr val="800000"/>
              </a:buClr>
            </a:pPr>
            <a:r>
              <a:rPr lang="ca-ES" sz="1800" b="1" dirty="0">
                <a:solidFill>
                  <a:srgbClr val="C0504D"/>
                </a:solidFill>
                <a:latin typeface="Candara" pitchFamily="34" charset="0"/>
              </a:rPr>
              <a:t>&lt;100: </a:t>
            </a:r>
            <a:r>
              <a:rPr lang="ca-ES" sz="1800" dirty="0">
                <a:latin typeface="Candara" pitchFamily="34" charset="0"/>
              </a:rPr>
              <a:t>situació </a:t>
            </a:r>
            <a:r>
              <a:rPr lang="ca-ES" sz="1800" b="1" u="sng" dirty="0">
                <a:solidFill>
                  <a:srgbClr val="C0504D"/>
                </a:solidFill>
                <a:latin typeface="Candara" pitchFamily="34" charset="0"/>
              </a:rPr>
              <a:t>més desfavorable</a:t>
            </a:r>
            <a:r>
              <a:rPr lang="ca-ES" sz="1800" b="1" dirty="0">
                <a:solidFill>
                  <a:srgbClr val="C0504D"/>
                </a:solidFill>
                <a:latin typeface="Candara" pitchFamily="34" charset="0"/>
              </a:rPr>
              <a:t> </a:t>
            </a:r>
            <a:r>
              <a:rPr lang="ca-ES" sz="1800" dirty="0">
                <a:latin typeface="Candara" pitchFamily="34" charset="0"/>
              </a:rPr>
              <a:t>que la mitjana</a:t>
            </a: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Candara" pitchFamily="34" charset="0"/>
              </a:rPr>
              <a:t>S’han classificat els municipis en </a:t>
            </a:r>
            <a:r>
              <a:rPr lang="ca-ES" sz="2000" b="1" dirty="0" smtClean="0">
                <a:latin typeface="Candara" pitchFamily="34" charset="0"/>
              </a:rPr>
              <a:t>4 categories</a:t>
            </a:r>
            <a:r>
              <a:rPr lang="ca-ES" sz="2000" dirty="0" smtClean="0">
                <a:latin typeface="Candara" pitchFamily="34" charset="0"/>
              </a:rPr>
              <a:t>:</a:t>
            </a: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 smtClean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 smtClean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 smtClean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 smtClean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r>
              <a:rPr lang="ca-ES" sz="2000" dirty="0" smtClean="0">
                <a:latin typeface="Candara" pitchFamily="34" charset="0"/>
              </a:rPr>
              <a:t>En aquesta presentació, s’analitzen els 50 municipis amb </a:t>
            </a:r>
            <a:r>
              <a:rPr lang="ca-ES" sz="2000" b="1" dirty="0" smtClean="0">
                <a:solidFill>
                  <a:srgbClr val="C0504D"/>
                </a:solidFill>
                <a:latin typeface="Candara" pitchFamily="34" charset="0"/>
              </a:rPr>
              <a:t>vulnerabilitat més alta </a:t>
            </a:r>
            <a:r>
              <a:rPr lang="ca-ES" sz="2000" dirty="0" smtClean="0">
                <a:latin typeface="Candara" pitchFamily="34" charset="0"/>
              </a:rPr>
              <a:t>i els 50 amb </a:t>
            </a:r>
            <a:r>
              <a:rPr lang="ca-ES" sz="2000" b="1" dirty="0" smtClean="0">
                <a:solidFill>
                  <a:srgbClr val="98B954"/>
                </a:solidFill>
                <a:latin typeface="Candara" pitchFamily="34" charset="0"/>
              </a:rPr>
              <a:t>vulnerabilitat més baixa</a:t>
            </a:r>
            <a:r>
              <a:rPr lang="ca-ES" sz="2000" dirty="0" smtClean="0">
                <a:latin typeface="Candara" pitchFamily="34" charset="0"/>
              </a:rPr>
              <a:t>.</a:t>
            </a:r>
            <a:endParaRPr lang="ca-ES" sz="2000" dirty="0">
              <a:latin typeface="Candara" pitchFamily="34" charset="0"/>
            </a:endParaRPr>
          </a:p>
          <a:p>
            <a:pPr marL="342900" indent="-342900" algn="l">
              <a:buClr>
                <a:srgbClr val="7A0000"/>
              </a:buClr>
              <a:buFont typeface="Wingdings" panose="05000000000000000000" pitchFamily="2" charset="2"/>
              <a:buChar char="ü"/>
            </a:pPr>
            <a:endParaRPr lang="ca-ES" sz="2000" dirty="0" smtClean="0">
              <a:latin typeface="Candara" pitchFamily="34" charset="0"/>
            </a:endParaRPr>
          </a:p>
        </p:txBody>
      </p:sp>
      <p:grpSp>
        <p:nvGrpSpPr>
          <p:cNvPr id="4" name="Agrupa 3"/>
          <p:cNvGrpSpPr/>
          <p:nvPr/>
        </p:nvGrpSpPr>
        <p:grpSpPr>
          <a:xfrm>
            <a:off x="1136576" y="3140968"/>
            <a:ext cx="7632848" cy="1924149"/>
            <a:chOff x="1208584" y="3284984"/>
            <a:chExt cx="7632848" cy="1924149"/>
          </a:xfrm>
        </p:grpSpPr>
        <p:pic>
          <p:nvPicPr>
            <p:cNvPr id="12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584" y="3284984"/>
              <a:ext cx="7632848" cy="1339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QuadreDeText 12"/>
            <p:cNvSpPr txBox="1"/>
            <p:nvPr/>
          </p:nvSpPr>
          <p:spPr bwMode="auto">
            <a:xfrm>
              <a:off x="4102942" y="4624358"/>
              <a:ext cx="184413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1600" b="1" i="1" dirty="0" smtClean="0">
                  <a:solidFill>
                    <a:srgbClr val="31849B"/>
                  </a:solidFill>
                  <a:latin typeface="Candara" pitchFamily="34" charset="0"/>
                </a:rPr>
                <a:t>Mitjana Demarcació BCN</a:t>
              </a:r>
              <a:endParaRPr lang="ca-ES" sz="1200" i="1" dirty="0">
                <a:solidFill>
                  <a:srgbClr val="31849B"/>
                </a:solidFill>
                <a:latin typeface="Candar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0803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Gràfic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522663"/>
              </p:ext>
            </p:extLst>
          </p:nvPr>
        </p:nvGraphicFramePr>
        <p:xfrm>
          <a:off x="896704" y="1739999"/>
          <a:ext cx="4026353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Gràfic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417412"/>
              </p:ext>
            </p:extLst>
          </p:nvPr>
        </p:nvGraphicFramePr>
        <p:xfrm>
          <a:off x="5078179" y="1720949"/>
          <a:ext cx="4339317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QuadreDeText 19"/>
          <p:cNvSpPr txBox="1"/>
          <p:nvPr/>
        </p:nvSpPr>
        <p:spPr bwMode="auto">
          <a:xfrm>
            <a:off x="1365733" y="316472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Ingressos i despeses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vs. </a:t>
            </a:r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vulnerabilitat social</a:t>
            </a:r>
            <a:endParaRPr lang="ca-E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24" name="QuadreDeText 23"/>
          <p:cNvSpPr txBox="1"/>
          <p:nvPr/>
        </p:nvSpPr>
        <p:spPr bwMode="auto">
          <a:xfrm rot="16200000">
            <a:off x="108945" y="2844393"/>
            <a:ext cx="10976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ca-ES" sz="1600" b="1" dirty="0">
                <a:latin typeface="Calibri" panose="020F0502020204030204" pitchFamily="34" charset="0"/>
              </a:rPr>
              <a:t>€</a:t>
            </a:r>
            <a:r>
              <a:rPr lang="ca-ES" sz="1600" b="1" dirty="0" smtClean="0">
                <a:latin typeface="Calibri" panose="020F0502020204030204" pitchFamily="34" charset="0"/>
              </a:rPr>
              <a:t>/habitant</a:t>
            </a:r>
            <a:endParaRPr lang="ca-ES" sz="1600" b="1" dirty="0">
              <a:latin typeface="Calibri" panose="020F0502020204030204" pitchFamily="34" charset="0"/>
            </a:endParaRPr>
          </a:p>
        </p:txBody>
      </p:sp>
      <p:sp>
        <p:nvSpPr>
          <p:cNvPr id="29" name="QuadreDeText 28"/>
          <p:cNvSpPr txBox="1"/>
          <p:nvPr/>
        </p:nvSpPr>
        <p:spPr bwMode="auto">
          <a:xfrm>
            <a:off x="1640631" y="1372706"/>
            <a:ext cx="27363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latin typeface="Candara" pitchFamily="34" charset="0"/>
              </a:rPr>
              <a:t>Ingressos corrents</a:t>
            </a:r>
          </a:p>
        </p:txBody>
      </p:sp>
      <p:sp>
        <p:nvSpPr>
          <p:cNvPr id="30" name="QuadreDeText 29"/>
          <p:cNvSpPr txBox="1"/>
          <p:nvPr/>
        </p:nvSpPr>
        <p:spPr bwMode="auto">
          <a:xfrm>
            <a:off x="5931653" y="1372706"/>
            <a:ext cx="27363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latin typeface="Candara" pitchFamily="34" charset="0"/>
              </a:rPr>
              <a:t>Despeses ordinàries</a:t>
            </a:r>
          </a:p>
        </p:txBody>
      </p:sp>
      <p:sp>
        <p:nvSpPr>
          <p:cNvPr id="31" name="QuadreDeText 30"/>
          <p:cNvSpPr txBox="1"/>
          <p:nvPr/>
        </p:nvSpPr>
        <p:spPr bwMode="auto">
          <a:xfrm>
            <a:off x="8357567" y="2614416"/>
            <a:ext cx="9885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 smtClean="0">
                <a:solidFill>
                  <a:srgbClr val="7A0000"/>
                </a:solidFill>
                <a:latin typeface="Candara" pitchFamily="34" charset="0"/>
              </a:rPr>
              <a:t>31%</a:t>
            </a:r>
            <a:endParaRPr lang="ca-ES" sz="36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sp>
        <p:nvSpPr>
          <p:cNvPr id="32" name="QuadreDeText 31"/>
          <p:cNvSpPr txBox="1"/>
          <p:nvPr/>
        </p:nvSpPr>
        <p:spPr bwMode="auto">
          <a:xfrm>
            <a:off x="5654975" y="2764422"/>
            <a:ext cx="9885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 smtClean="0">
                <a:solidFill>
                  <a:srgbClr val="7A0000"/>
                </a:solidFill>
                <a:latin typeface="Candara" pitchFamily="34" charset="0"/>
              </a:rPr>
              <a:t>30%</a:t>
            </a:r>
            <a:endParaRPr lang="ca-ES" sz="36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sp>
        <p:nvSpPr>
          <p:cNvPr id="39" name="QuadreDeText 38"/>
          <p:cNvSpPr txBox="1"/>
          <p:nvPr/>
        </p:nvSpPr>
        <p:spPr bwMode="auto">
          <a:xfrm>
            <a:off x="3925408" y="2256357"/>
            <a:ext cx="9885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 smtClean="0">
                <a:solidFill>
                  <a:srgbClr val="7A0000"/>
                </a:solidFill>
                <a:latin typeface="Candara" pitchFamily="34" charset="0"/>
              </a:rPr>
              <a:t>32%</a:t>
            </a:r>
            <a:endParaRPr lang="ca-ES" sz="36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sp>
        <p:nvSpPr>
          <p:cNvPr id="40" name="QuadreDeText 39"/>
          <p:cNvSpPr txBox="1"/>
          <p:nvPr/>
        </p:nvSpPr>
        <p:spPr bwMode="auto">
          <a:xfrm>
            <a:off x="1444134" y="2673393"/>
            <a:ext cx="9885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3600" b="1" dirty="0" smtClean="0">
                <a:solidFill>
                  <a:srgbClr val="7A0000"/>
                </a:solidFill>
                <a:latin typeface="Candara" pitchFamily="34" charset="0"/>
              </a:rPr>
              <a:t>30%</a:t>
            </a:r>
            <a:endParaRPr lang="ca-ES" sz="36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grpSp>
        <p:nvGrpSpPr>
          <p:cNvPr id="41" name="Agrupa 40"/>
          <p:cNvGrpSpPr/>
          <p:nvPr/>
        </p:nvGrpSpPr>
        <p:grpSpPr>
          <a:xfrm>
            <a:off x="3925361" y="2256357"/>
            <a:ext cx="208643" cy="808076"/>
            <a:chOff x="8745160" y="1763742"/>
            <a:chExt cx="360122" cy="649002"/>
          </a:xfrm>
        </p:grpSpPr>
        <p:sp>
          <p:nvSpPr>
            <p:cNvPr id="42" name="Fletxa cap amunt 41"/>
            <p:cNvSpPr/>
            <p:nvPr/>
          </p:nvSpPr>
          <p:spPr bwMode="auto">
            <a:xfrm>
              <a:off x="8745160" y="1763742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3" name="Fletxa cap amunt 42"/>
            <p:cNvSpPr/>
            <p:nvPr/>
          </p:nvSpPr>
          <p:spPr bwMode="auto">
            <a:xfrm rot="10800000">
              <a:off x="8745242" y="2088243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7" name="Agrupa 46"/>
          <p:cNvGrpSpPr/>
          <p:nvPr/>
        </p:nvGrpSpPr>
        <p:grpSpPr>
          <a:xfrm>
            <a:off x="2204550" y="2710660"/>
            <a:ext cx="208643" cy="626737"/>
            <a:chOff x="8745160" y="1763742"/>
            <a:chExt cx="360122" cy="649002"/>
          </a:xfrm>
        </p:grpSpPr>
        <p:sp>
          <p:nvSpPr>
            <p:cNvPr id="48" name="Fletxa cap amunt 47"/>
            <p:cNvSpPr/>
            <p:nvPr/>
          </p:nvSpPr>
          <p:spPr bwMode="auto">
            <a:xfrm>
              <a:off x="8745160" y="1763742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9" name="Fletxa cap amunt 48"/>
            <p:cNvSpPr/>
            <p:nvPr/>
          </p:nvSpPr>
          <p:spPr bwMode="auto">
            <a:xfrm rot="10800000">
              <a:off x="8745242" y="2088243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0" name="Agrupa 49"/>
          <p:cNvGrpSpPr/>
          <p:nvPr/>
        </p:nvGrpSpPr>
        <p:grpSpPr>
          <a:xfrm>
            <a:off x="6434966" y="2787576"/>
            <a:ext cx="208643" cy="600023"/>
            <a:chOff x="8745160" y="1763742"/>
            <a:chExt cx="360122" cy="649002"/>
          </a:xfrm>
        </p:grpSpPr>
        <p:sp>
          <p:nvSpPr>
            <p:cNvPr id="51" name="Fletxa cap amunt 50"/>
            <p:cNvSpPr/>
            <p:nvPr/>
          </p:nvSpPr>
          <p:spPr bwMode="auto">
            <a:xfrm>
              <a:off x="8745160" y="1763742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2" name="Fletxa cap amunt 51"/>
            <p:cNvSpPr/>
            <p:nvPr/>
          </p:nvSpPr>
          <p:spPr bwMode="auto">
            <a:xfrm rot="10800000">
              <a:off x="8745242" y="2088243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3" name="Agrupa 52"/>
          <p:cNvGrpSpPr/>
          <p:nvPr/>
        </p:nvGrpSpPr>
        <p:grpSpPr>
          <a:xfrm>
            <a:off x="8344757" y="2660396"/>
            <a:ext cx="208643" cy="677004"/>
            <a:chOff x="8745160" y="1763742"/>
            <a:chExt cx="360122" cy="649002"/>
          </a:xfrm>
        </p:grpSpPr>
        <p:sp>
          <p:nvSpPr>
            <p:cNvPr id="54" name="Fletxa cap amunt 53"/>
            <p:cNvSpPr/>
            <p:nvPr/>
          </p:nvSpPr>
          <p:spPr bwMode="auto">
            <a:xfrm>
              <a:off x="8745160" y="1763742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5" name="Fletxa cap amunt 54"/>
            <p:cNvSpPr/>
            <p:nvPr/>
          </p:nvSpPr>
          <p:spPr bwMode="auto">
            <a:xfrm rot="10800000">
              <a:off x="8745242" y="2088243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3" name="QuadreDeText 32"/>
          <p:cNvSpPr txBox="1"/>
          <p:nvPr/>
        </p:nvSpPr>
        <p:spPr bwMode="auto">
          <a:xfrm>
            <a:off x="128464" y="6032321"/>
            <a:ext cx="1908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Nota: Dades 2016</a:t>
            </a:r>
          </a:p>
        </p:txBody>
      </p:sp>
    </p:spTree>
    <p:extLst>
      <p:ext uri="{BB962C8B-B14F-4D97-AF65-F5344CB8AC3E}">
        <p14:creationId xmlns:p14="http://schemas.microsoft.com/office/powerpoint/2010/main" val="19907803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arrodonit 28"/>
          <p:cNvSpPr/>
          <p:nvPr/>
        </p:nvSpPr>
        <p:spPr bwMode="auto">
          <a:xfrm>
            <a:off x="7761312" y="2035587"/>
            <a:ext cx="1368152" cy="745341"/>
          </a:xfrm>
          <a:prstGeom prst="roundRect">
            <a:avLst/>
          </a:prstGeom>
          <a:solidFill>
            <a:schemeClr val="bg1"/>
          </a:solidFill>
          <a:ln w="31750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24" name="Gràfic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729969"/>
              </p:ext>
            </p:extLst>
          </p:nvPr>
        </p:nvGraphicFramePr>
        <p:xfrm>
          <a:off x="4232920" y="1556792"/>
          <a:ext cx="4330351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Rectangle arrodonit 29"/>
          <p:cNvSpPr/>
          <p:nvPr/>
        </p:nvSpPr>
        <p:spPr bwMode="auto">
          <a:xfrm>
            <a:off x="3296816" y="2035586"/>
            <a:ext cx="1368000" cy="745342"/>
          </a:xfrm>
          <a:prstGeom prst="roundRect">
            <a:avLst/>
          </a:prstGeom>
          <a:solidFill>
            <a:schemeClr val="bg1"/>
          </a:solidFill>
          <a:ln w="31750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22" name="Gràfic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145836"/>
              </p:ext>
            </p:extLst>
          </p:nvPr>
        </p:nvGraphicFramePr>
        <p:xfrm>
          <a:off x="632520" y="1916831"/>
          <a:ext cx="3456384" cy="3168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QuadreDeText 19"/>
          <p:cNvSpPr txBox="1"/>
          <p:nvPr/>
        </p:nvSpPr>
        <p:spPr bwMode="auto">
          <a:xfrm>
            <a:off x="1365733" y="316472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Pes de l’IBI en els ingressos corrents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vs. </a:t>
            </a:r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vulnerabilitat social</a:t>
            </a:r>
            <a:endParaRPr lang="ca-E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26" name="QuadreDeText 25"/>
          <p:cNvSpPr txBox="1"/>
          <p:nvPr/>
        </p:nvSpPr>
        <p:spPr bwMode="auto">
          <a:xfrm>
            <a:off x="1106910" y="1124744"/>
            <a:ext cx="27363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latin typeface="Candara" pitchFamily="34" charset="0"/>
              </a:rPr>
              <a:t>Municipis vulnerabilitat molt alta</a:t>
            </a:r>
          </a:p>
        </p:txBody>
      </p:sp>
      <p:sp>
        <p:nvSpPr>
          <p:cNvPr id="27" name="QuadreDeText 26"/>
          <p:cNvSpPr txBox="1"/>
          <p:nvPr/>
        </p:nvSpPr>
        <p:spPr bwMode="auto">
          <a:xfrm>
            <a:off x="5097016" y="1124744"/>
            <a:ext cx="29751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latin typeface="Candara" pitchFamily="34" charset="0"/>
              </a:rPr>
              <a:t>Municipis        vulnerabilitat molt baixa</a:t>
            </a:r>
          </a:p>
        </p:txBody>
      </p:sp>
      <p:pic>
        <p:nvPicPr>
          <p:cNvPr id="1026" name="Picture 2" descr="Resultat d'imatges de icono edifici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647" y="2204864"/>
            <a:ext cx="412305" cy="4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Resultat d'imatges de icono edifici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605" y="2189474"/>
            <a:ext cx="412305" cy="4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QuadreDeText 30"/>
          <p:cNvSpPr txBox="1"/>
          <p:nvPr/>
        </p:nvSpPr>
        <p:spPr bwMode="auto">
          <a:xfrm>
            <a:off x="128464" y="6032321"/>
            <a:ext cx="1908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Nota: Dades 2016</a:t>
            </a:r>
          </a:p>
        </p:txBody>
      </p:sp>
      <p:sp>
        <p:nvSpPr>
          <p:cNvPr id="14" name="QuadreDeText 13"/>
          <p:cNvSpPr txBox="1"/>
          <p:nvPr/>
        </p:nvSpPr>
        <p:spPr bwMode="auto">
          <a:xfrm>
            <a:off x="1856656" y="3074269"/>
            <a:ext cx="108011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000" b="1" dirty="0" smtClean="0">
                <a:latin typeface="Candara" pitchFamily="34" charset="0"/>
              </a:rPr>
              <a:t>997€/ </a:t>
            </a:r>
            <a:r>
              <a:rPr lang="ca-ES" sz="2000" b="1" dirty="0" err="1" smtClean="0">
                <a:latin typeface="Candara" pitchFamily="34" charset="0"/>
              </a:rPr>
              <a:t>hab</a:t>
            </a:r>
            <a:endParaRPr lang="ca-ES" sz="2000" b="1" dirty="0">
              <a:latin typeface="Candara" pitchFamily="34" charset="0"/>
            </a:endParaRPr>
          </a:p>
        </p:txBody>
      </p:sp>
      <p:sp>
        <p:nvSpPr>
          <p:cNvPr id="15" name="QuadreDeText 14"/>
          <p:cNvSpPr txBox="1"/>
          <p:nvPr/>
        </p:nvSpPr>
        <p:spPr bwMode="auto">
          <a:xfrm>
            <a:off x="5961112" y="2996952"/>
            <a:ext cx="10801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smtClean="0">
                <a:latin typeface="Candara" pitchFamily="34" charset="0"/>
              </a:rPr>
              <a:t>1.317€/ </a:t>
            </a:r>
            <a:r>
              <a:rPr lang="ca-ES" sz="2400" b="1" dirty="0" err="1" smtClean="0">
                <a:latin typeface="Candara" pitchFamily="34" charset="0"/>
              </a:rPr>
              <a:t>hab</a:t>
            </a:r>
            <a:endParaRPr lang="ca-ES" sz="2400" b="1" dirty="0">
              <a:latin typeface="Candara" pitchFamily="34" charset="0"/>
            </a:endParaRPr>
          </a:p>
        </p:txBody>
      </p:sp>
      <p:sp>
        <p:nvSpPr>
          <p:cNvPr id="16" name="QuadreDeText 15"/>
          <p:cNvSpPr txBox="1"/>
          <p:nvPr/>
        </p:nvSpPr>
        <p:spPr bwMode="auto">
          <a:xfrm>
            <a:off x="3368824" y="2395628"/>
            <a:ext cx="732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 smtClean="0">
                <a:solidFill>
                  <a:srgbClr val="C0504D"/>
                </a:solidFill>
                <a:latin typeface="Calibri" panose="020F0502020204030204" pitchFamily="34" charset="0"/>
              </a:rPr>
              <a:t>€/</a:t>
            </a:r>
            <a:r>
              <a:rPr lang="ca-ES" sz="1600" b="1" dirty="0" err="1" smtClean="0">
                <a:solidFill>
                  <a:srgbClr val="C0504D"/>
                </a:solidFill>
                <a:latin typeface="Calibri" panose="020F0502020204030204" pitchFamily="34" charset="0"/>
              </a:rPr>
              <a:t>hab</a:t>
            </a:r>
            <a:endParaRPr lang="ca-ES" sz="1600" b="1" dirty="0" smtClean="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QuadreDeText 16"/>
          <p:cNvSpPr txBox="1"/>
          <p:nvPr/>
        </p:nvSpPr>
        <p:spPr bwMode="auto">
          <a:xfrm>
            <a:off x="891702" y="4149080"/>
            <a:ext cx="732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 smtClean="0">
                <a:solidFill>
                  <a:srgbClr val="E1AAA9"/>
                </a:solidFill>
                <a:latin typeface="Calibri" panose="020F0502020204030204" pitchFamily="34" charset="0"/>
              </a:rPr>
              <a:t>€/</a:t>
            </a:r>
            <a:r>
              <a:rPr lang="ca-ES" sz="1600" b="1" dirty="0" err="1" smtClean="0">
                <a:solidFill>
                  <a:srgbClr val="E1AAA9"/>
                </a:solidFill>
                <a:latin typeface="Calibri" panose="020F0502020204030204" pitchFamily="34" charset="0"/>
              </a:rPr>
              <a:t>hab</a:t>
            </a:r>
            <a:endParaRPr lang="ca-ES" sz="1600" b="1" dirty="0" smtClean="0">
              <a:solidFill>
                <a:srgbClr val="E1AAA9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QuadreDeText 17"/>
          <p:cNvSpPr txBox="1"/>
          <p:nvPr/>
        </p:nvSpPr>
        <p:spPr bwMode="auto">
          <a:xfrm>
            <a:off x="7885864" y="2395627"/>
            <a:ext cx="732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 smtClean="0">
                <a:solidFill>
                  <a:srgbClr val="98B954"/>
                </a:solidFill>
                <a:latin typeface="Calibri" panose="020F0502020204030204" pitchFamily="34" charset="0"/>
              </a:rPr>
              <a:t>€/</a:t>
            </a:r>
            <a:r>
              <a:rPr lang="ca-ES" sz="1600" b="1" dirty="0" err="1" smtClean="0">
                <a:solidFill>
                  <a:srgbClr val="98B954"/>
                </a:solidFill>
                <a:latin typeface="Calibri" panose="020F0502020204030204" pitchFamily="34" charset="0"/>
              </a:rPr>
              <a:t>hab</a:t>
            </a:r>
            <a:endParaRPr lang="ca-ES" sz="1600" b="1" dirty="0" smtClean="0">
              <a:solidFill>
                <a:srgbClr val="98B954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QuadreDeText 18"/>
          <p:cNvSpPr txBox="1"/>
          <p:nvPr/>
        </p:nvSpPr>
        <p:spPr bwMode="auto">
          <a:xfrm>
            <a:off x="4664816" y="4289684"/>
            <a:ext cx="732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 smtClean="0">
                <a:solidFill>
                  <a:srgbClr val="C3D69B"/>
                </a:solidFill>
                <a:latin typeface="Calibri" panose="020F0502020204030204" pitchFamily="34" charset="0"/>
              </a:rPr>
              <a:t>€/</a:t>
            </a:r>
            <a:r>
              <a:rPr lang="ca-ES" sz="1600" b="1" dirty="0" err="1" smtClean="0">
                <a:solidFill>
                  <a:srgbClr val="C3D69B"/>
                </a:solidFill>
                <a:latin typeface="Calibri" panose="020F0502020204030204" pitchFamily="34" charset="0"/>
              </a:rPr>
              <a:t>hab</a:t>
            </a:r>
            <a:endParaRPr lang="ca-ES" sz="1600" b="1" dirty="0" smtClean="0">
              <a:solidFill>
                <a:srgbClr val="C3D69B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Agrupa 2"/>
          <p:cNvGrpSpPr/>
          <p:nvPr/>
        </p:nvGrpSpPr>
        <p:grpSpPr>
          <a:xfrm>
            <a:off x="3980815" y="2797552"/>
            <a:ext cx="4500575" cy="3510027"/>
            <a:chOff x="4088827" y="2797552"/>
            <a:chExt cx="4500575" cy="3510027"/>
          </a:xfrm>
        </p:grpSpPr>
        <p:sp>
          <p:nvSpPr>
            <p:cNvPr id="2" name="Claudàtor de tancament 1"/>
            <p:cNvSpPr/>
            <p:nvPr/>
          </p:nvSpPr>
          <p:spPr bwMode="auto">
            <a:xfrm rot="5400000">
              <a:off x="4871262" y="2015117"/>
              <a:ext cx="2935705" cy="4500575"/>
            </a:xfrm>
            <a:prstGeom prst="rightBracket">
              <a:avLst>
                <a:gd name="adj" fmla="val 0"/>
              </a:avLst>
            </a:prstGeom>
            <a:noFill/>
            <a:ln w="19050" cap="flat" cmpd="sng" algn="ctr">
              <a:solidFill>
                <a:srgbClr val="7A0000"/>
              </a:solidFill>
              <a:prstDash val="sysDot"/>
              <a:round/>
              <a:headEnd type="triangl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QuadreDeText 20"/>
            <p:cNvSpPr txBox="1"/>
            <p:nvPr/>
          </p:nvSpPr>
          <p:spPr bwMode="auto">
            <a:xfrm>
              <a:off x="5709084" y="5661248"/>
              <a:ext cx="136815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3600" b="1" dirty="0" smtClean="0">
                  <a:solidFill>
                    <a:srgbClr val="7A0000"/>
                  </a:solidFill>
                  <a:latin typeface="Candara" pitchFamily="34" charset="0"/>
                </a:rPr>
                <a:t>+107%</a:t>
              </a:r>
              <a:endParaRPr lang="ca-ES" sz="36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51372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QuadreDeText 19"/>
          <p:cNvSpPr txBox="1"/>
          <p:nvPr/>
        </p:nvSpPr>
        <p:spPr bwMode="auto">
          <a:xfrm>
            <a:off x="1365733" y="316472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Impost vehicles de tracció mecànica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vs. </a:t>
            </a:r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vulnerabilitat social</a:t>
            </a:r>
            <a:endParaRPr lang="ca-E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31" name="QuadreDeText 30"/>
          <p:cNvSpPr txBox="1"/>
          <p:nvPr/>
        </p:nvSpPr>
        <p:spPr bwMode="auto">
          <a:xfrm>
            <a:off x="128464" y="6032321"/>
            <a:ext cx="1908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Nota: Dades 2016</a:t>
            </a:r>
          </a:p>
        </p:txBody>
      </p:sp>
      <p:graphicFrame>
        <p:nvGraphicFramePr>
          <p:cNvPr id="5" name="Tau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283280"/>
              </p:ext>
            </p:extLst>
          </p:nvPr>
        </p:nvGraphicFramePr>
        <p:xfrm>
          <a:off x="632520" y="2132856"/>
          <a:ext cx="7988860" cy="2400300"/>
        </p:xfrm>
        <a:graphic>
          <a:graphicData uri="http://schemas.openxmlformats.org/drawingml/2006/table">
            <a:tbl>
              <a:tblPr/>
              <a:tblGrid>
                <a:gridCol w="1275010"/>
                <a:gridCol w="1342770"/>
                <a:gridCol w="1342770"/>
                <a:gridCol w="1342770"/>
                <a:gridCol w="1342770"/>
                <a:gridCol w="1342770"/>
              </a:tblGrid>
              <a:tr h="552450"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a-ES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a-ES" sz="16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a-ES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a-ES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ca-ES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</a:tr>
              <a:tr h="923925">
                <a:tc>
                  <a:txBody>
                    <a:bodyPr/>
                    <a:lstStyle/>
                    <a:p>
                      <a:pPr algn="l" fontAlgn="ctr"/>
                      <a:r>
                        <a:rPr lang="ca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Vulnerabilitat molt alta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925">
                <a:tc>
                  <a:txBody>
                    <a:bodyPr/>
                    <a:lstStyle/>
                    <a:p>
                      <a:pPr algn="l" fontAlgn="ctr"/>
                      <a:r>
                        <a:rPr lang="ca-ES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Vulnerabilitat molt baixa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" name="Agrupa 6"/>
          <p:cNvGrpSpPr/>
          <p:nvPr/>
        </p:nvGrpSpPr>
        <p:grpSpPr>
          <a:xfrm>
            <a:off x="1818268" y="2079618"/>
            <a:ext cx="4214850" cy="2228764"/>
            <a:chOff x="1818268" y="2079618"/>
            <a:chExt cx="4214850" cy="2228764"/>
          </a:xfrm>
        </p:grpSpPr>
        <p:sp>
          <p:nvSpPr>
            <p:cNvPr id="26" name="QuadreDeText 25"/>
            <p:cNvSpPr txBox="1"/>
            <p:nvPr/>
          </p:nvSpPr>
          <p:spPr bwMode="auto">
            <a:xfrm>
              <a:off x="1835025" y="2079618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sz="1600" b="1" dirty="0">
                  <a:solidFill>
                    <a:srgbClr val="000000"/>
                  </a:solidFill>
                  <a:latin typeface="Candara"/>
                </a:rPr>
                <a:t>Tarifa mínima mitjana</a:t>
              </a:r>
            </a:p>
          </p:txBody>
        </p:sp>
        <p:sp>
          <p:nvSpPr>
            <p:cNvPr id="24" name="QuadreDeText 23"/>
            <p:cNvSpPr txBox="1"/>
            <p:nvPr/>
          </p:nvSpPr>
          <p:spPr bwMode="auto">
            <a:xfrm>
              <a:off x="3152798" y="2202728"/>
              <a:ext cx="15121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sz="1600" b="1" dirty="0" smtClean="0">
                  <a:solidFill>
                    <a:srgbClr val="000000"/>
                  </a:solidFill>
                  <a:latin typeface="Candara"/>
                </a:rPr>
                <a:t>Tipus</a:t>
              </a:r>
              <a:endParaRPr lang="ca-ES" sz="1600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32" name="QuadreDeText 31"/>
            <p:cNvSpPr txBox="1"/>
            <p:nvPr/>
          </p:nvSpPr>
          <p:spPr bwMode="auto">
            <a:xfrm>
              <a:off x="4520950" y="2124145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sz="1600" b="1" dirty="0">
                  <a:solidFill>
                    <a:srgbClr val="000000"/>
                  </a:solidFill>
                  <a:latin typeface="Candara"/>
                </a:rPr>
                <a:t>Quota total mitjana</a:t>
              </a:r>
            </a:p>
          </p:txBody>
        </p:sp>
        <p:sp>
          <p:nvSpPr>
            <p:cNvPr id="36" name="QuadreDeText 35"/>
            <p:cNvSpPr txBox="1"/>
            <p:nvPr/>
          </p:nvSpPr>
          <p:spPr bwMode="auto">
            <a:xfrm>
              <a:off x="1818268" y="2780928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44€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37" name="QuadreDeText 36"/>
            <p:cNvSpPr txBox="1"/>
            <p:nvPr/>
          </p:nvSpPr>
          <p:spPr bwMode="auto">
            <a:xfrm>
              <a:off x="1818268" y="3717032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43€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38" name="QuadreDeText 37"/>
            <p:cNvSpPr txBox="1"/>
            <p:nvPr/>
          </p:nvSpPr>
          <p:spPr bwMode="auto">
            <a:xfrm>
              <a:off x="3160371" y="2787503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1,99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39" name="QuadreDeText 38"/>
            <p:cNvSpPr txBox="1"/>
            <p:nvPr/>
          </p:nvSpPr>
          <p:spPr bwMode="auto">
            <a:xfrm>
              <a:off x="3160371" y="3723607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1,87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40" name="QuadreDeText 39"/>
            <p:cNvSpPr txBox="1"/>
            <p:nvPr/>
          </p:nvSpPr>
          <p:spPr bwMode="auto">
            <a:xfrm>
              <a:off x="4520950" y="2787503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87,22€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41" name="QuadreDeText 40"/>
            <p:cNvSpPr txBox="1"/>
            <p:nvPr/>
          </p:nvSpPr>
          <p:spPr bwMode="auto">
            <a:xfrm>
              <a:off x="4520950" y="3723607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80,02€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</p:grpSp>
      <p:grpSp>
        <p:nvGrpSpPr>
          <p:cNvPr id="8" name="Agrupa 7"/>
          <p:cNvGrpSpPr/>
          <p:nvPr/>
        </p:nvGrpSpPr>
        <p:grpSpPr>
          <a:xfrm>
            <a:off x="5848810" y="2125783"/>
            <a:ext cx="3956595" cy="2182599"/>
            <a:chOff x="5848810" y="2125783"/>
            <a:chExt cx="3956595" cy="2182599"/>
          </a:xfrm>
        </p:grpSpPr>
        <p:sp>
          <p:nvSpPr>
            <p:cNvPr id="34" name="QuadreDeText 33"/>
            <p:cNvSpPr txBox="1"/>
            <p:nvPr/>
          </p:nvSpPr>
          <p:spPr bwMode="auto">
            <a:xfrm>
              <a:off x="5848810" y="2125783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sz="1600" b="1" dirty="0">
                  <a:solidFill>
                    <a:srgbClr val="000000"/>
                  </a:solidFill>
                  <a:latin typeface="Candara"/>
                </a:rPr>
                <a:t>N. vehicles per </a:t>
              </a:r>
              <a:r>
                <a:rPr lang="ca-ES" sz="1600" b="1" dirty="0" smtClean="0">
                  <a:solidFill>
                    <a:srgbClr val="000000"/>
                  </a:solidFill>
                  <a:latin typeface="Candara"/>
                </a:rPr>
                <a:t>habitant</a:t>
              </a:r>
              <a:endParaRPr lang="ca-ES" sz="1600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35" name="QuadreDeText 34"/>
            <p:cNvSpPr txBox="1"/>
            <p:nvPr/>
          </p:nvSpPr>
          <p:spPr bwMode="auto">
            <a:xfrm>
              <a:off x="7185246" y="2202728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sz="1600" b="1" dirty="0" smtClean="0">
                  <a:solidFill>
                    <a:srgbClr val="000000"/>
                  </a:solidFill>
                  <a:latin typeface="Candara"/>
                </a:rPr>
                <a:t>€ / habitant</a:t>
              </a:r>
              <a:endParaRPr lang="ca-ES" sz="1600" b="1" dirty="0">
                <a:solidFill>
                  <a:srgbClr val="000000"/>
                </a:solidFill>
                <a:latin typeface="Candara"/>
              </a:endParaRPr>
            </a:p>
            <a:p>
              <a:pPr algn="ctr" fontAlgn="ctr"/>
              <a:endParaRPr lang="ca-ES" sz="1600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42" name="QuadreDeText 41"/>
            <p:cNvSpPr txBox="1"/>
            <p:nvPr/>
          </p:nvSpPr>
          <p:spPr bwMode="auto">
            <a:xfrm>
              <a:off x="5889104" y="2780927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0,560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43" name="QuadreDeText 42"/>
            <p:cNvSpPr txBox="1"/>
            <p:nvPr/>
          </p:nvSpPr>
          <p:spPr bwMode="auto">
            <a:xfrm>
              <a:off x="5889104" y="3717031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0,735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44" name="QuadreDeText 43"/>
            <p:cNvSpPr txBox="1"/>
            <p:nvPr/>
          </p:nvSpPr>
          <p:spPr bwMode="auto">
            <a:xfrm>
              <a:off x="7185246" y="2787503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48,84€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45" name="QuadreDeText 44"/>
            <p:cNvSpPr txBox="1"/>
            <p:nvPr/>
          </p:nvSpPr>
          <p:spPr bwMode="auto">
            <a:xfrm>
              <a:off x="7185246" y="3723607"/>
              <a:ext cx="151216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ca-ES" b="1" dirty="0" smtClean="0">
                  <a:solidFill>
                    <a:srgbClr val="000000"/>
                  </a:solidFill>
                  <a:latin typeface="Candara"/>
                </a:rPr>
                <a:t>58,79€</a:t>
              </a:r>
              <a:endParaRPr lang="ca-ES" b="1" dirty="0">
                <a:solidFill>
                  <a:srgbClr val="000000"/>
                </a:solidFill>
                <a:latin typeface="Candara"/>
              </a:endParaRPr>
            </a:p>
          </p:txBody>
        </p:sp>
        <p:sp>
          <p:nvSpPr>
            <p:cNvPr id="47" name="Claudàtor de tancament 46"/>
            <p:cNvSpPr/>
            <p:nvPr/>
          </p:nvSpPr>
          <p:spPr bwMode="auto">
            <a:xfrm>
              <a:off x="8661412" y="3089825"/>
              <a:ext cx="108012" cy="926170"/>
            </a:xfrm>
            <a:prstGeom prst="rightBracket">
              <a:avLst>
                <a:gd name="adj" fmla="val 0"/>
              </a:avLst>
            </a:prstGeom>
            <a:noFill/>
            <a:ln w="19050" cap="flat" cmpd="sng" algn="ctr">
              <a:solidFill>
                <a:srgbClr val="7A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8" name="QuadreDeText 47"/>
            <p:cNvSpPr txBox="1"/>
            <p:nvPr/>
          </p:nvSpPr>
          <p:spPr bwMode="auto">
            <a:xfrm>
              <a:off x="8625408" y="3198967"/>
              <a:ext cx="117999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4000" b="1" dirty="0" smtClean="0">
                  <a:solidFill>
                    <a:srgbClr val="7A0000"/>
                  </a:solidFill>
                  <a:latin typeface="Candara" pitchFamily="34" charset="0"/>
                </a:rPr>
                <a:t>20%</a:t>
              </a:r>
              <a:endParaRPr lang="ca-ES" sz="4000" b="1" dirty="0">
                <a:solidFill>
                  <a:srgbClr val="7A0000"/>
                </a:solidFill>
                <a:latin typeface="Candar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21040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àfic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664469"/>
              </p:ext>
            </p:extLst>
          </p:nvPr>
        </p:nvGraphicFramePr>
        <p:xfrm>
          <a:off x="1878807" y="1628801"/>
          <a:ext cx="624134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QuadreDeText 19"/>
          <p:cNvSpPr txBox="1"/>
          <p:nvPr/>
        </p:nvSpPr>
        <p:spPr bwMode="auto">
          <a:xfrm>
            <a:off x="1365733" y="316472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Taxes i preus públics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vs. </a:t>
            </a:r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vulnerabilitat social</a:t>
            </a:r>
            <a:endParaRPr lang="ca-ES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31" name="QuadreDeText 30"/>
          <p:cNvSpPr txBox="1"/>
          <p:nvPr/>
        </p:nvSpPr>
        <p:spPr bwMode="auto">
          <a:xfrm>
            <a:off x="128464" y="6032321"/>
            <a:ext cx="1908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Nota: Dades 2016</a:t>
            </a:r>
          </a:p>
        </p:txBody>
      </p:sp>
      <p:sp>
        <p:nvSpPr>
          <p:cNvPr id="48" name="QuadreDeText 47"/>
          <p:cNvSpPr txBox="1"/>
          <p:nvPr/>
        </p:nvSpPr>
        <p:spPr bwMode="auto">
          <a:xfrm>
            <a:off x="4448944" y="1052736"/>
            <a:ext cx="117999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4400" b="1" dirty="0" smtClean="0">
                <a:solidFill>
                  <a:srgbClr val="7A0000"/>
                </a:solidFill>
                <a:latin typeface="Candara" pitchFamily="34" charset="0"/>
              </a:rPr>
              <a:t>9%</a:t>
            </a:r>
            <a:endParaRPr lang="ca-ES" sz="44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sp>
        <p:nvSpPr>
          <p:cNvPr id="27" name="QuadreDeText 26"/>
          <p:cNvSpPr txBox="1"/>
          <p:nvPr/>
        </p:nvSpPr>
        <p:spPr bwMode="auto">
          <a:xfrm rot="16200000">
            <a:off x="462374" y="3384187"/>
            <a:ext cx="26642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>
                <a:latin typeface="Calibri" panose="020F0502020204030204" pitchFamily="34" charset="0"/>
              </a:rPr>
              <a:t>€/habitant</a:t>
            </a:r>
          </a:p>
        </p:txBody>
      </p:sp>
      <p:sp>
        <p:nvSpPr>
          <p:cNvPr id="28" name="QuadreDeText 27"/>
          <p:cNvSpPr txBox="1"/>
          <p:nvPr/>
        </p:nvSpPr>
        <p:spPr bwMode="auto">
          <a:xfrm>
            <a:off x="3440832" y="2564904"/>
            <a:ext cx="732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 smtClean="0">
                <a:solidFill>
                  <a:srgbClr val="C0504D"/>
                </a:solidFill>
                <a:latin typeface="Calibri" panose="020F0502020204030204" pitchFamily="34" charset="0"/>
              </a:rPr>
              <a:t>€/</a:t>
            </a:r>
            <a:r>
              <a:rPr lang="ca-ES" sz="1600" b="1" dirty="0" err="1" smtClean="0">
                <a:solidFill>
                  <a:srgbClr val="C0504D"/>
                </a:solidFill>
                <a:latin typeface="Calibri" panose="020F0502020204030204" pitchFamily="34" charset="0"/>
              </a:rPr>
              <a:t>hab</a:t>
            </a:r>
            <a:endParaRPr lang="ca-ES" sz="1600" b="1" dirty="0" smtClean="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QuadreDeText 28"/>
          <p:cNvSpPr txBox="1"/>
          <p:nvPr/>
        </p:nvSpPr>
        <p:spPr bwMode="auto">
          <a:xfrm>
            <a:off x="6242042" y="2107595"/>
            <a:ext cx="7327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600" b="1" dirty="0" smtClean="0">
                <a:solidFill>
                  <a:srgbClr val="98B954"/>
                </a:solidFill>
                <a:latin typeface="Calibri" panose="020F0502020204030204" pitchFamily="34" charset="0"/>
              </a:rPr>
              <a:t>€/</a:t>
            </a:r>
            <a:r>
              <a:rPr lang="ca-ES" sz="1600" b="1" dirty="0" err="1" smtClean="0">
                <a:solidFill>
                  <a:srgbClr val="98B954"/>
                </a:solidFill>
                <a:latin typeface="Calibri" panose="020F0502020204030204" pitchFamily="34" charset="0"/>
              </a:rPr>
              <a:t>hab</a:t>
            </a:r>
            <a:endParaRPr lang="ca-ES" sz="1600" b="1" dirty="0" smtClean="0">
              <a:solidFill>
                <a:srgbClr val="98B954"/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Connector recte 2"/>
          <p:cNvCxnSpPr/>
          <p:nvPr/>
        </p:nvCxnSpPr>
        <p:spPr bwMode="auto">
          <a:xfrm>
            <a:off x="3807202" y="1436890"/>
            <a:ext cx="0" cy="76797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7A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Connector recte 32"/>
          <p:cNvCxnSpPr/>
          <p:nvPr/>
        </p:nvCxnSpPr>
        <p:spPr bwMode="auto">
          <a:xfrm>
            <a:off x="6623501" y="1437456"/>
            <a:ext cx="0" cy="2633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7A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Connector recte 45"/>
          <p:cNvCxnSpPr/>
          <p:nvPr/>
        </p:nvCxnSpPr>
        <p:spPr bwMode="auto">
          <a:xfrm flipH="1" flipV="1">
            <a:off x="5434185" y="1436890"/>
            <a:ext cx="1189316" cy="56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7A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Connector recte 48"/>
          <p:cNvCxnSpPr/>
          <p:nvPr/>
        </p:nvCxnSpPr>
        <p:spPr bwMode="auto">
          <a:xfrm flipH="1">
            <a:off x="3807202" y="1438004"/>
            <a:ext cx="70019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7A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273331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Connector recte 55"/>
          <p:cNvCxnSpPr/>
          <p:nvPr/>
        </p:nvCxnSpPr>
        <p:spPr bwMode="auto">
          <a:xfrm>
            <a:off x="4160912" y="2458022"/>
            <a:ext cx="0" cy="5293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Connector recte 54"/>
          <p:cNvCxnSpPr/>
          <p:nvPr/>
        </p:nvCxnSpPr>
        <p:spPr bwMode="auto">
          <a:xfrm>
            <a:off x="3152800" y="1885329"/>
            <a:ext cx="0" cy="9574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Connector recte 3"/>
          <p:cNvCxnSpPr/>
          <p:nvPr/>
        </p:nvCxnSpPr>
        <p:spPr bwMode="auto">
          <a:xfrm>
            <a:off x="2144688" y="1700807"/>
            <a:ext cx="0" cy="10396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QuadreDeText 2"/>
          <p:cNvSpPr txBox="1"/>
          <p:nvPr/>
        </p:nvSpPr>
        <p:spPr bwMode="auto">
          <a:xfrm>
            <a:off x="1365733" y="332656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% despesa serveis s/ pressupost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vs. </a:t>
            </a:r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vulnerabilitat social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0" y="6021288"/>
            <a:ext cx="2952328" cy="27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QuadreDeText 83"/>
          <p:cNvSpPr txBox="1"/>
          <p:nvPr/>
        </p:nvSpPr>
        <p:spPr bwMode="auto">
          <a:xfrm>
            <a:off x="1562057" y="5013176"/>
            <a:ext cx="1165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C0504D"/>
                </a:solidFill>
                <a:latin typeface="Candara" pitchFamily="34" charset="0"/>
              </a:rPr>
              <a:t>+63%</a:t>
            </a:r>
            <a:endParaRPr lang="ca-ES" sz="2800" b="1" dirty="0">
              <a:solidFill>
                <a:srgbClr val="C0504D"/>
              </a:solidFill>
              <a:latin typeface="Candara" pitchFamily="34" charset="0"/>
            </a:endParaRPr>
          </a:p>
        </p:txBody>
      </p:sp>
      <p:sp>
        <p:nvSpPr>
          <p:cNvPr id="89" name="QuadreDeText 88"/>
          <p:cNvSpPr txBox="1"/>
          <p:nvPr/>
        </p:nvSpPr>
        <p:spPr bwMode="auto">
          <a:xfrm>
            <a:off x="2570169" y="5013176"/>
            <a:ext cx="1165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C0504D"/>
                </a:solidFill>
                <a:latin typeface="Candara" pitchFamily="34" charset="0"/>
              </a:rPr>
              <a:t>+59%</a:t>
            </a:r>
            <a:endParaRPr lang="ca-ES" sz="2800" b="1" dirty="0">
              <a:solidFill>
                <a:srgbClr val="C0504D"/>
              </a:solidFill>
              <a:latin typeface="Candara" pitchFamily="34" charset="0"/>
            </a:endParaRPr>
          </a:p>
        </p:txBody>
      </p:sp>
      <p:sp>
        <p:nvSpPr>
          <p:cNvPr id="90" name="QuadreDeText 89"/>
          <p:cNvSpPr txBox="1"/>
          <p:nvPr/>
        </p:nvSpPr>
        <p:spPr bwMode="auto">
          <a:xfrm>
            <a:off x="3578281" y="5013176"/>
            <a:ext cx="1165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C0504D"/>
                </a:solidFill>
                <a:latin typeface="Candara" pitchFamily="34" charset="0"/>
              </a:rPr>
              <a:t>+41%</a:t>
            </a:r>
            <a:endParaRPr lang="ca-ES" sz="2800" b="1" dirty="0">
              <a:solidFill>
                <a:srgbClr val="C0504D"/>
              </a:solidFill>
              <a:latin typeface="Candara" pitchFamily="34" charset="0"/>
            </a:endParaRPr>
          </a:p>
        </p:txBody>
      </p:sp>
      <p:sp>
        <p:nvSpPr>
          <p:cNvPr id="96" name="QuadreDeText 95"/>
          <p:cNvSpPr txBox="1"/>
          <p:nvPr/>
        </p:nvSpPr>
        <p:spPr bwMode="auto">
          <a:xfrm>
            <a:off x="4658401" y="5013176"/>
            <a:ext cx="1165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C0504D"/>
                </a:solidFill>
                <a:latin typeface="Candara" pitchFamily="34" charset="0"/>
              </a:rPr>
              <a:t>+178%</a:t>
            </a:r>
            <a:endParaRPr lang="ca-ES" sz="2800" b="1" dirty="0">
              <a:solidFill>
                <a:srgbClr val="C0504D"/>
              </a:solidFill>
              <a:latin typeface="Candara" pitchFamily="34" charset="0"/>
            </a:endParaRPr>
          </a:p>
        </p:txBody>
      </p:sp>
      <p:sp>
        <p:nvSpPr>
          <p:cNvPr id="113" name="QuadreDeText 112"/>
          <p:cNvSpPr txBox="1"/>
          <p:nvPr/>
        </p:nvSpPr>
        <p:spPr bwMode="auto">
          <a:xfrm>
            <a:off x="120335" y="6028031"/>
            <a:ext cx="1908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Nota: Dades 2016</a:t>
            </a:r>
          </a:p>
        </p:txBody>
      </p:sp>
      <p:sp>
        <p:nvSpPr>
          <p:cNvPr id="36" name="QuadreDeText 35"/>
          <p:cNvSpPr txBox="1"/>
          <p:nvPr/>
        </p:nvSpPr>
        <p:spPr bwMode="auto">
          <a:xfrm>
            <a:off x="7041232" y="3089419"/>
            <a:ext cx="2304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err="1" smtClean="0">
                <a:solidFill>
                  <a:srgbClr val="C0504D"/>
                </a:solidFill>
                <a:latin typeface="Candara" pitchFamily="34" charset="0"/>
              </a:rPr>
              <a:t>Vuln</a:t>
            </a:r>
            <a:r>
              <a:rPr lang="ca-ES" sz="2400" b="1" dirty="0" smtClean="0">
                <a:solidFill>
                  <a:srgbClr val="C0504D"/>
                </a:solidFill>
                <a:latin typeface="Candara" pitchFamily="34" charset="0"/>
              </a:rPr>
              <a:t>. molt alta</a:t>
            </a:r>
            <a:endParaRPr lang="ca-ES" sz="2400" b="1" dirty="0">
              <a:solidFill>
                <a:srgbClr val="C0504D"/>
              </a:solidFill>
              <a:latin typeface="Candara" pitchFamily="34" charset="0"/>
            </a:endParaRPr>
          </a:p>
        </p:txBody>
      </p:sp>
      <p:sp>
        <p:nvSpPr>
          <p:cNvPr id="37" name="QuadreDeText 36"/>
          <p:cNvSpPr txBox="1"/>
          <p:nvPr/>
        </p:nvSpPr>
        <p:spPr bwMode="auto">
          <a:xfrm>
            <a:off x="7041232" y="3884559"/>
            <a:ext cx="2304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err="1" smtClean="0">
                <a:solidFill>
                  <a:srgbClr val="98B954"/>
                </a:solidFill>
                <a:latin typeface="Candara" pitchFamily="34" charset="0"/>
              </a:rPr>
              <a:t>Vuln</a:t>
            </a:r>
            <a:r>
              <a:rPr lang="ca-ES" sz="2400" b="1" dirty="0" smtClean="0">
                <a:solidFill>
                  <a:srgbClr val="98B954"/>
                </a:solidFill>
                <a:latin typeface="Candara" pitchFamily="34" charset="0"/>
              </a:rPr>
              <a:t>. molt baixa</a:t>
            </a:r>
            <a:endParaRPr lang="ca-ES" sz="2400" b="1" dirty="0">
              <a:solidFill>
                <a:srgbClr val="98B954"/>
              </a:solidFill>
              <a:latin typeface="Candara" pitchFamily="34" charset="0"/>
            </a:endParaRPr>
          </a:p>
        </p:txBody>
      </p:sp>
      <p:sp>
        <p:nvSpPr>
          <p:cNvPr id="38" name="QuadreDeText 37"/>
          <p:cNvSpPr txBox="1"/>
          <p:nvPr/>
        </p:nvSpPr>
        <p:spPr bwMode="auto">
          <a:xfrm>
            <a:off x="7286694" y="3236487"/>
            <a:ext cx="1800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rgbClr val="7A0000"/>
                </a:solidFill>
                <a:latin typeface="Candara" pitchFamily="34" charset="0"/>
              </a:rPr>
              <a:t>&gt;</a:t>
            </a:r>
            <a:endParaRPr lang="ca-ES" sz="54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sp>
        <p:nvSpPr>
          <p:cNvPr id="39" name="Rectangle arrodonit 38"/>
          <p:cNvSpPr/>
          <p:nvPr/>
        </p:nvSpPr>
        <p:spPr bwMode="auto">
          <a:xfrm>
            <a:off x="6897216" y="3042716"/>
            <a:ext cx="2579156" cy="1394396"/>
          </a:xfrm>
          <a:prstGeom prst="roundRect">
            <a:avLst/>
          </a:prstGeom>
          <a:noFill/>
          <a:ln w="31750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40" name="Agrupa 39"/>
          <p:cNvGrpSpPr/>
          <p:nvPr/>
        </p:nvGrpSpPr>
        <p:grpSpPr>
          <a:xfrm>
            <a:off x="6969225" y="1124744"/>
            <a:ext cx="2435139" cy="1914599"/>
            <a:chOff x="6321152" y="997969"/>
            <a:chExt cx="2435139" cy="1914599"/>
          </a:xfrm>
        </p:grpSpPr>
        <p:sp>
          <p:nvSpPr>
            <p:cNvPr id="41" name="Rectangle arrodonit 40"/>
            <p:cNvSpPr/>
            <p:nvPr/>
          </p:nvSpPr>
          <p:spPr bwMode="auto">
            <a:xfrm>
              <a:off x="6321152" y="997969"/>
              <a:ext cx="2435139" cy="1521171"/>
            </a:xfrm>
            <a:prstGeom prst="roundRect">
              <a:avLst/>
            </a:prstGeom>
            <a:solidFill>
              <a:schemeClr val="bg1"/>
            </a:solidFill>
            <a:ln w="31750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0" tIns="36000" rIns="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Els municipis amb major</a:t>
              </a:r>
              <a:r>
                <a:rPr kumimoji="0" lang="ca-ES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vulnerabilitat social destine</a:t>
              </a:r>
              <a:r>
                <a:rPr lang="ca-ES" sz="1600" dirty="0" smtClean="0">
                  <a:latin typeface="Calibri" panose="020F0502020204030204" pitchFamily="34" charset="0"/>
                </a:rPr>
                <a:t>n més % del pressupost a l’</a:t>
              </a:r>
              <a:r>
                <a:rPr lang="ca-ES" sz="1600" b="1" dirty="0" smtClean="0">
                  <a:latin typeface="Calibri" panose="020F0502020204030204" pitchFamily="34" charset="0"/>
                </a:rPr>
                <a:t>àmbit social, </a:t>
              </a:r>
              <a:r>
                <a:rPr lang="ca-ES" sz="1600" dirty="0" smtClean="0">
                  <a:latin typeface="Calibri" panose="020F0502020204030204" pitchFamily="34" charset="0"/>
                </a:rPr>
                <a:t>la </a:t>
              </a:r>
              <a:r>
                <a:rPr lang="ca-ES" sz="1600" b="1" dirty="0" smtClean="0">
                  <a:latin typeface="Calibri" panose="020F0502020204030204" pitchFamily="34" charset="0"/>
                </a:rPr>
                <a:t>convivència </a:t>
              </a:r>
              <a:r>
                <a:rPr lang="ca-ES" sz="1600" dirty="0" smtClean="0">
                  <a:latin typeface="Calibri" panose="020F0502020204030204" pitchFamily="34" charset="0"/>
                </a:rPr>
                <a:t>i la </a:t>
              </a:r>
              <a:r>
                <a:rPr lang="ca-ES" sz="1600" b="1" dirty="0" smtClean="0">
                  <a:latin typeface="Calibri" panose="020F0502020204030204" pitchFamily="34" charset="0"/>
                </a:rPr>
                <a:t>neteja</a:t>
              </a:r>
              <a:endParaRPr kumimoji="0" lang="ca-E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2" name="Fletxa cap amunt 41"/>
            <p:cNvSpPr/>
            <p:nvPr/>
          </p:nvSpPr>
          <p:spPr bwMode="auto">
            <a:xfrm>
              <a:off x="7358701" y="2519432"/>
              <a:ext cx="360040" cy="393136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44" name="QuadreDeText 43"/>
          <p:cNvSpPr txBox="1"/>
          <p:nvPr/>
        </p:nvSpPr>
        <p:spPr bwMode="auto">
          <a:xfrm rot="16200000">
            <a:off x="-257707" y="2879067"/>
            <a:ext cx="26642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>
                <a:latin typeface="Calibri" panose="020F0502020204030204" pitchFamily="34" charset="0"/>
              </a:rPr>
              <a:t>% pressupost corrent municipal</a:t>
            </a:r>
          </a:p>
        </p:txBody>
      </p:sp>
      <p:cxnSp>
        <p:nvCxnSpPr>
          <p:cNvPr id="29" name="Connector recte 28"/>
          <p:cNvCxnSpPr/>
          <p:nvPr/>
        </p:nvCxnSpPr>
        <p:spPr bwMode="auto">
          <a:xfrm>
            <a:off x="5241032" y="3768581"/>
            <a:ext cx="0" cy="5965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3" name="Gràfic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9217669"/>
              </p:ext>
            </p:extLst>
          </p:nvPr>
        </p:nvGraphicFramePr>
        <p:xfrm>
          <a:off x="1280592" y="1338103"/>
          <a:ext cx="5616624" cy="3796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QuadreDeText 34"/>
          <p:cNvSpPr txBox="1"/>
          <p:nvPr/>
        </p:nvSpPr>
        <p:spPr bwMode="auto">
          <a:xfrm>
            <a:off x="5706043" y="5013176"/>
            <a:ext cx="1165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C0504D"/>
                </a:solidFill>
                <a:latin typeface="Candara" pitchFamily="34" charset="0"/>
              </a:rPr>
              <a:t>+85%</a:t>
            </a:r>
            <a:endParaRPr lang="ca-ES" sz="2800" b="1" dirty="0">
              <a:solidFill>
                <a:srgbClr val="C0504D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3828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Gràfic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251336"/>
              </p:ext>
            </p:extLst>
          </p:nvPr>
        </p:nvGraphicFramePr>
        <p:xfrm>
          <a:off x="1258094" y="1444756"/>
          <a:ext cx="5567114" cy="3824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9" name="Connector recte 28"/>
          <p:cNvCxnSpPr/>
          <p:nvPr/>
        </p:nvCxnSpPr>
        <p:spPr bwMode="auto">
          <a:xfrm>
            <a:off x="4808984" y="3701525"/>
            <a:ext cx="0" cy="43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Connector recte 25"/>
          <p:cNvCxnSpPr/>
          <p:nvPr/>
        </p:nvCxnSpPr>
        <p:spPr bwMode="auto">
          <a:xfrm>
            <a:off x="3584848" y="2340749"/>
            <a:ext cx="0" cy="1869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Connector recte 27"/>
          <p:cNvCxnSpPr/>
          <p:nvPr/>
        </p:nvCxnSpPr>
        <p:spPr bwMode="auto">
          <a:xfrm>
            <a:off x="2360712" y="1988840"/>
            <a:ext cx="0" cy="5382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QuadreDeText 2"/>
          <p:cNvSpPr txBox="1"/>
          <p:nvPr/>
        </p:nvSpPr>
        <p:spPr bwMode="auto">
          <a:xfrm>
            <a:off x="1365733" y="332656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% despesa serveis s/ pressupost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vs. </a:t>
            </a:r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vulnerabilitat social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0" y="6021288"/>
            <a:ext cx="2952328" cy="27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QuadreDeText 35"/>
          <p:cNvSpPr txBox="1"/>
          <p:nvPr/>
        </p:nvSpPr>
        <p:spPr bwMode="auto">
          <a:xfrm>
            <a:off x="7041232" y="3873123"/>
            <a:ext cx="2304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err="1" smtClean="0">
                <a:solidFill>
                  <a:srgbClr val="C0504D"/>
                </a:solidFill>
                <a:latin typeface="Candara" pitchFamily="34" charset="0"/>
              </a:rPr>
              <a:t>Vuln</a:t>
            </a:r>
            <a:r>
              <a:rPr lang="ca-ES" sz="2400" b="1" dirty="0" smtClean="0">
                <a:solidFill>
                  <a:srgbClr val="C0504D"/>
                </a:solidFill>
                <a:latin typeface="Candara" pitchFamily="34" charset="0"/>
              </a:rPr>
              <a:t>. molt alta</a:t>
            </a:r>
            <a:endParaRPr lang="ca-ES" sz="2400" b="1" dirty="0">
              <a:solidFill>
                <a:srgbClr val="C0504D"/>
              </a:solidFill>
              <a:latin typeface="Candara" pitchFamily="34" charset="0"/>
            </a:endParaRPr>
          </a:p>
        </p:txBody>
      </p:sp>
      <p:sp>
        <p:nvSpPr>
          <p:cNvPr id="37" name="QuadreDeText 36"/>
          <p:cNvSpPr txBox="1"/>
          <p:nvPr/>
        </p:nvSpPr>
        <p:spPr bwMode="auto">
          <a:xfrm>
            <a:off x="7041232" y="3042716"/>
            <a:ext cx="2304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err="1" smtClean="0">
                <a:solidFill>
                  <a:srgbClr val="98B954"/>
                </a:solidFill>
                <a:latin typeface="Candara" pitchFamily="34" charset="0"/>
              </a:rPr>
              <a:t>Vuln</a:t>
            </a:r>
            <a:r>
              <a:rPr lang="ca-ES" sz="2400" b="1" dirty="0" smtClean="0">
                <a:solidFill>
                  <a:srgbClr val="98B954"/>
                </a:solidFill>
                <a:latin typeface="Candara" pitchFamily="34" charset="0"/>
              </a:rPr>
              <a:t>. molt baixa</a:t>
            </a:r>
            <a:endParaRPr lang="ca-ES" sz="2400" b="1" dirty="0">
              <a:solidFill>
                <a:srgbClr val="98B954"/>
              </a:solidFill>
              <a:latin typeface="Candara" pitchFamily="34" charset="0"/>
            </a:endParaRPr>
          </a:p>
        </p:txBody>
      </p:sp>
      <p:sp>
        <p:nvSpPr>
          <p:cNvPr id="38" name="QuadreDeText 37"/>
          <p:cNvSpPr txBox="1"/>
          <p:nvPr/>
        </p:nvSpPr>
        <p:spPr bwMode="auto">
          <a:xfrm>
            <a:off x="7299826" y="3210243"/>
            <a:ext cx="1800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rgbClr val="7A0000"/>
                </a:solidFill>
                <a:latin typeface="Candara" pitchFamily="34" charset="0"/>
              </a:rPr>
              <a:t>&gt;</a:t>
            </a:r>
            <a:endParaRPr lang="ca-ES" sz="54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sp>
        <p:nvSpPr>
          <p:cNvPr id="39" name="Rectangle arrodonit 38"/>
          <p:cNvSpPr/>
          <p:nvPr/>
        </p:nvSpPr>
        <p:spPr bwMode="auto">
          <a:xfrm>
            <a:off x="6910348" y="3042716"/>
            <a:ext cx="2579156" cy="1394396"/>
          </a:xfrm>
          <a:prstGeom prst="roundRect">
            <a:avLst/>
          </a:prstGeom>
          <a:noFill/>
          <a:ln w="31750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40" name="Agrupa 39"/>
          <p:cNvGrpSpPr/>
          <p:nvPr/>
        </p:nvGrpSpPr>
        <p:grpSpPr>
          <a:xfrm>
            <a:off x="6982357" y="1107503"/>
            <a:ext cx="2435139" cy="1928184"/>
            <a:chOff x="6321152" y="1124744"/>
            <a:chExt cx="2435139" cy="1569050"/>
          </a:xfrm>
        </p:grpSpPr>
        <p:sp>
          <p:nvSpPr>
            <p:cNvPr id="41" name="Rectangle arrodonit 40"/>
            <p:cNvSpPr/>
            <p:nvPr/>
          </p:nvSpPr>
          <p:spPr bwMode="auto">
            <a:xfrm>
              <a:off x="6321152" y="1124744"/>
              <a:ext cx="2435139" cy="1244549"/>
            </a:xfrm>
            <a:prstGeom prst="roundRect">
              <a:avLst/>
            </a:prstGeom>
            <a:solidFill>
              <a:schemeClr val="bg1"/>
            </a:solidFill>
            <a:ln w="31750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a-E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Els municipis amb </a:t>
              </a:r>
              <a:r>
                <a:rPr lang="ca-ES" sz="1600" dirty="0" smtClean="0">
                  <a:latin typeface="Calibri" panose="020F0502020204030204" pitchFamily="34" charset="0"/>
                </a:rPr>
                <a:t>menor vulnerabilitat </a:t>
              </a:r>
              <a:r>
                <a:rPr kumimoji="0" lang="ca-ES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destine</a:t>
              </a:r>
              <a:r>
                <a:rPr lang="ca-ES" sz="1600" dirty="0" smtClean="0">
                  <a:latin typeface="Calibri" panose="020F0502020204030204" pitchFamily="34" charset="0"/>
                </a:rPr>
                <a:t>n més % del pressupost als àmbits </a:t>
              </a:r>
              <a:r>
                <a:rPr lang="ca-ES" sz="1600" b="1" dirty="0" smtClean="0">
                  <a:latin typeface="Calibri" panose="020F0502020204030204" pitchFamily="34" charset="0"/>
                </a:rPr>
                <a:t>educatiu i cultural</a:t>
              </a:r>
              <a:endParaRPr kumimoji="0" lang="ca-E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42" name="Fletxa cap amunt 41"/>
            <p:cNvSpPr/>
            <p:nvPr/>
          </p:nvSpPr>
          <p:spPr bwMode="auto">
            <a:xfrm>
              <a:off x="7358701" y="2369293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1" name="QuadreDeText 20"/>
          <p:cNvSpPr txBox="1"/>
          <p:nvPr/>
        </p:nvSpPr>
        <p:spPr bwMode="auto">
          <a:xfrm>
            <a:off x="1568624" y="5180101"/>
            <a:ext cx="14250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98B954"/>
                </a:solidFill>
                <a:latin typeface="Candara" pitchFamily="34" charset="0"/>
              </a:rPr>
              <a:t>+29%</a:t>
            </a:r>
            <a:endParaRPr lang="ca-ES" sz="2800" b="1" dirty="0">
              <a:solidFill>
                <a:srgbClr val="98B954"/>
              </a:solidFill>
              <a:latin typeface="Candara" pitchFamily="34" charset="0"/>
            </a:endParaRPr>
          </a:p>
        </p:txBody>
      </p:sp>
      <p:sp>
        <p:nvSpPr>
          <p:cNvPr id="22" name="QuadreDeText 21"/>
          <p:cNvSpPr txBox="1"/>
          <p:nvPr/>
        </p:nvSpPr>
        <p:spPr bwMode="auto">
          <a:xfrm>
            <a:off x="2800305" y="5180101"/>
            <a:ext cx="14250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98B954"/>
                </a:solidFill>
                <a:latin typeface="Candara" pitchFamily="34" charset="0"/>
              </a:rPr>
              <a:t>+357%</a:t>
            </a:r>
            <a:endParaRPr lang="ca-ES" sz="2800" b="1" dirty="0">
              <a:solidFill>
                <a:srgbClr val="98B954"/>
              </a:solidFill>
              <a:latin typeface="Candara" pitchFamily="34" charset="0"/>
            </a:endParaRPr>
          </a:p>
        </p:txBody>
      </p:sp>
      <p:sp>
        <p:nvSpPr>
          <p:cNvPr id="23" name="QuadreDeText 22"/>
          <p:cNvSpPr txBox="1"/>
          <p:nvPr/>
        </p:nvSpPr>
        <p:spPr bwMode="auto">
          <a:xfrm>
            <a:off x="4096449" y="5210036"/>
            <a:ext cx="14250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98B954"/>
                </a:solidFill>
                <a:latin typeface="Candara" pitchFamily="34" charset="0"/>
              </a:rPr>
              <a:t>+88%</a:t>
            </a:r>
            <a:endParaRPr lang="ca-ES" sz="2800" b="1" dirty="0">
              <a:solidFill>
                <a:srgbClr val="98B954"/>
              </a:solidFill>
              <a:latin typeface="Candara" pitchFamily="34" charset="0"/>
            </a:endParaRPr>
          </a:p>
        </p:txBody>
      </p:sp>
      <p:sp>
        <p:nvSpPr>
          <p:cNvPr id="24" name="QuadreDeText 23"/>
          <p:cNvSpPr txBox="1"/>
          <p:nvPr/>
        </p:nvSpPr>
        <p:spPr bwMode="auto">
          <a:xfrm>
            <a:off x="5328131" y="5210036"/>
            <a:ext cx="14250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>
                <a:solidFill>
                  <a:srgbClr val="98B954"/>
                </a:solidFill>
                <a:latin typeface="Candara" pitchFamily="34" charset="0"/>
              </a:rPr>
              <a:t>+29%</a:t>
            </a:r>
            <a:endParaRPr lang="ca-ES" sz="2800" b="1" dirty="0">
              <a:solidFill>
                <a:srgbClr val="98B954"/>
              </a:solidFill>
              <a:latin typeface="Candara" pitchFamily="34" charset="0"/>
            </a:endParaRPr>
          </a:p>
        </p:txBody>
      </p:sp>
      <p:sp>
        <p:nvSpPr>
          <p:cNvPr id="35" name="QuadreDeText 34"/>
          <p:cNvSpPr txBox="1"/>
          <p:nvPr/>
        </p:nvSpPr>
        <p:spPr bwMode="auto">
          <a:xfrm>
            <a:off x="128464" y="6013631"/>
            <a:ext cx="1908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Nota: Dades 2016</a:t>
            </a:r>
          </a:p>
        </p:txBody>
      </p:sp>
      <p:sp>
        <p:nvSpPr>
          <p:cNvPr id="44" name="QuadreDeText 43"/>
          <p:cNvSpPr txBox="1"/>
          <p:nvPr/>
        </p:nvSpPr>
        <p:spPr bwMode="auto">
          <a:xfrm rot="16200000">
            <a:off x="-258801" y="3119660"/>
            <a:ext cx="26642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>
                <a:latin typeface="Calibri" panose="020F0502020204030204" pitchFamily="34" charset="0"/>
              </a:rPr>
              <a:t>% pressupost corrent municipal</a:t>
            </a:r>
          </a:p>
        </p:txBody>
      </p:sp>
    </p:spTree>
    <p:extLst>
      <p:ext uri="{BB962C8B-B14F-4D97-AF65-F5344CB8AC3E}">
        <p14:creationId xmlns:p14="http://schemas.microsoft.com/office/powerpoint/2010/main" val="6002281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or recte 19"/>
          <p:cNvCxnSpPr/>
          <p:nvPr/>
        </p:nvCxnSpPr>
        <p:spPr bwMode="auto">
          <a:xfrm>
            <a:off x="1352600" y="1924858"/>
            <a:ext cx="0" cy="3520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QuadreDeText 2"/>
          <p:cNvSpPr txBox="1"/>
          <p:nvPr/>
        </p:nvSpPr>
        <p:spPr bwMode="auto">
          <a:xfrm>
            <a:off x="1365733" y="332656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% despesa serveis s/ pressupost </a:t>
            </a:r>
            <a:r>
              <a:rPr lang="ca-ES" sz="2400" b="1" i="1" dirty="0" smtClean="0">
                <a:solidFill>
                  <a:schemeClr val="bg1"/>
                </a:solidFill>
                <a:latin typeface="Candara" pitchFamily="34" charset="0"/>
              </a:rPr>
              <a:t>vs. </a:t>
            </a:r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vulnerabilitat social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0" y="6021288"/>
            <a:ext cx="2952328" cy="273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QuadreDeText 37"/>
          <p:cNvSpPr txBox="1"/>
          <p:nvPr/>
        </p:nvSpPr>
        <p:spPr bwMode="auto">
          <a:xfrm>
            <a:off x="7286511" y="3140968"/>
            <a:ext cx="1800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5400" b="1" dirty="0" smtClean="0">
                <a:solidFill>
                  <a:srgbClr val="7A0000"/>
                </a:solidFill>
                <a:latin typeface="Candara" pitchFamily="34" charset="0"/>
              </a:rPr>
              <a:t>≈</a:t>
            </a:r>
            <a:endParaRPr lang="ca-ES" sz="5400" b="1" dirty="0">
              <a:solidFill>
                <a:srgbClr val="7A0000"/>
              </a:solidFill>
              <a:latin typeface="Candara" pitchFamily="34" charset="0"/>
            </a:endParaRPr>
          </a:p>
        </p:txBody>
      </p:sp>
      <p:sp>
        <p:nvSpPr>
          <p:cNvPr id="13" name="QuadreDeText 12"/>
          <p:cNvSpPr txBox="1"/>
          <p:nvPr/>
        </p:nvSpPr>
        <p:spPr bwMode="auto">
          <a:xfrm>
            <a:off x="7113240" y="3017411"/>
            <a:ext cx="2232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err="1" smtClean="0">
                <a:solidFill>
                  <a:srgbClr val="C0504D"/>
                </a:solidFill>
                <a:latin typeface="Candara" pitchFamily="34" charset="0"/>
              </a:rPr>
              <a:t>Vuln</a:t>
            </a:r>
            <a:r>
              <a:rPr lang="ca-ES" sz="2400" b="1" dirty="0" smtClean="0">
                <a:solidFill>
                  <a:srgbClr val="C0504D"/>
                </a:solidFill>
                <a:latin typeface="Candara" pitchFamily="34" charset="0"/>
              </a:rPr>
              <a:t>. molt alta</a:t>
            </a:r>
            <a:endParaRPr lang="ca-ES" sz="2400" b="1" dirty="0">
              <a:solidFill>
                <a:srgbClr val="C0504D"/>
              </a:solidFill>
              <a:latin typeface="Candara" pitchFamily="34" charset="0"/>
            </a:endParaRPr>
          </a:p>
        </p:txBody>
      </p:sp>
      <p:sp>
        <p:nvSpPr>
          <p:cNvPr id="14" name="QuadreDeText 13"/>
          <p:cNvSpPr txBox="1"/>
          <p:nvPr/>
        </p:nvSpPr>
        <p:spPr bwMode="auto">
          <a:xfrm>
            <a:off x="7041232" y="3812551"/>
            <a:ext cx="2304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err="1" smtClean="0">
                <a:solidFill>
                  <a:srgbClr val="98B954"/>
                </a:solidFill>
                <a:latin typeface="Candara" pitchFamily="34" charset="0"/>
              </a:rPr>
              <a:t>Vuln</a:t>
            </a:r>
            <a:r>
              <a:rPr lang="ca-ES" sz="2400" b="1" dirty="0" smtClean="0">
                <a:solidFill>
                  <a:srgbClr val="98B954"/>
                </a:solidFill>
                <a:latin typeface="Candara" pitchFamily="34" charset="0"/>
              </a:rPr>
              <a:t>. molt baixa</a:t>
            </a:r>
            <a:endParaRPr lang="ca-ES" sz="2400" b="1" dirty="0">
              <a:solidFill>
                <a:srgbClr val="98B954"/>
              </a:solidFill>
              <a:latin typeface="Candara" pitchFamily="34" charset="0"/>
            </a:endParaRPr>
          </a:p>
        </p:txBody>
      </p:sp>
      <p:sp>
        <p:nvSpPr>
          <p:cNvPr id="16" name="Rectangle arrodonit 15"/>
          <p:cNvSpPr/>
          <p:nvPr/>
        </p:nvSpPr>
        <p:spPr bwMode="auto">
          <a:xfrm>
            <a:off x="6897216" y="2970708"/>
            <a:ext cx="2579156" cy="1394396"/>
          </a:xfrm>
          <a:prstGeom prst="roundRect">
            <a:avLst/>
          </a:prstGeom>
          <a:noFill/>
          <a:ln w="31750" cap="flat" cmpd="sng" algn="ctr">
            <a:solidFill>
              <a:srgbClr val="7A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17" name="Agrupa 16"/>
          <p:cNvGrpSpPr/>
          <p:nvPr/>
        </p:nvGrpSpPr>
        <p:grpSpPr>
          <a:xfrm>
            <a:off x="6969225" y="1124744"/>
            <a:ext cx="2435139" cy="1845964"/>
            <a:chOff x="6321152" y="997969"/>
            <a:chExt cx="2435139" cy="1845964"/>
          </a:xfrm>
        </p:grpSpPr>
        <p:sp>
          <p:nvSpPr>
            <p:cNvPr id="18" name="Rectangle arrodonit 17"/>
            <p:cNvSpPr/>
            <p:nvPr/>
          </p:nvSpPr>
          <p:spPr bwMode="auto">
            <a:xfrm>
              <a:off x="6321152" y="997969"/>
              <a:ext cx="2435139" cy="1521171"/>
            </a:xfrm>
            <a:prstGeom prst="roundRect">
              <a:avLst/>
            </a:prstGeom>
            <a:solidFill>
              <a:schemeClr val="bg1"/>
            </a:solidFill>
            <a:ln w="31750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45720" rIns="3600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ca-ES" sz="1600" dirty="0">
                  <a:latin typeface="Calibri" panose="020F0502020204030204" pitchFamily="34" charset="0"/>
                </a:rPr>
                <a:t>Hi ha </a:t>
              </a:r>
              <a:r>
                <a:rPr lang="ca-ES" sz="1600" dirty="0" smtClean="0">
                  <a:latin typeface="Calibri" panose="020F0502020204030204" pitchFamily="34" charset="0"/>
                </a:rPr>
                <a:t>9 </a:t>
              </a:r>
              <a:r>
                <a:rPr lang="ca-ES" sz="1600" dirty="0">
                  <a:latin typeface="Calibri" panose="020F0502020204030204" pitchFamily="34" charset="0"/>
                </a:rPr>
                <a:t>serveis </a:t>
              </a:r>
              <a:r>
                <a:rPr lang="ca-ES" sz="1600" dirty="0" smtClean="0">
                  <a:latin typeface="Calibri" panose="020F0502020204030204" pitchFamily="34" charset="0"/>
                </a:rPr>
                <a:t>on els municipis destinen una part similar del pressupost amb independència del seu entorn social</a:t>
              </a:r>
              <a:endParaRPr lang="ca-ES" sz="1600" dirty="0">
                <a:latin typeface="Calibri" panose="020F0502020204030204" pitchFamily="34" charset="0"/>
              </a:endParaRPr>
            </a:p>
          </p:txBody>
        </p:sp>
        <p:sp>
          <p:nvSpPr>
            <p:cNvPr id="19" name="Fletxa cap amunt 18"/>
            <p:cNvSpPr/>
            <p:nvPr/>
          </p:nvSpPr>
          <p:spPr bwMode="auto">
            <a:xfrm>
              <a:off x="7358701" y="2519432"/>
              <a:ext cx="360040" cy="324501"/>
            </a:xfrm>
            <a:prstGeom prst="upArrow">
              <a:avLst>
                <a:gd name="adj1" fmla="val 0"/>
                <a:gd name="adj2" fmla="val 50000"/>
              </a:avLst>
            </a:prstGeom>
            <a:solidFill>
              <a:srgbClr val="7A0000"/>
            </a:solidFill>
            <a:ln w="9525" cap="flat" cmpd="sng" algn="ctr">
              <a:solidFill>
                <a:srgbClr val="7A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a-E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9" name="QuadreDeText 28"/>
          <p:cNvSpPr txBox="1"/>
          <p:nvPr/>
        </p:nvSpPr>
        <p:spPr bwMode="auto">
          <a:xfrm>
            <a:off x="128464" y="6017960"/>
            <a:ext cx="19082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i="1" dirty="0" smtClean="0">
                <a:latin typeface="Candara" pitchFamily="34" charset="0"/>
              </a:rPr>
              <a:t>Nota: Dades 2016</a:t>
            </a:r>
          </a:p>
        </p:txBody>
      </p:sp>
      <p:sp>
        <p:nvSpPr>
          <p:cNvPr id="31" name="QuadreDeText 30"/>
          <p:cNvSpPr txBox="1"/>
          <p:nvPr/>
        </p:nvSpPr>
        <p:spPr bwMode="auto">
          <a:xfrm rot="16200000">
            <a:off x="-761763" y="3094355"/>
            <a:ext cx="26642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ca-ES" sz="1400" dirty="0" smtClean="0">
                <a:latin typeface="Calibri" panose="020F0502020204030204" pitchFamily="34" charset="0"/>
              </a:rPr>
              <a:t>% pressupost corrent municipal</a:t>
            </a:r>
          </a:p>
        </p:txBody>
      </p:sp>
      <p:graphicFrame>
        <p:nvGraphicFramePr>
          <p:cNvPr id="25" name="Gràfic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832867"/>
              </p:ext>
            </p:extLst>
          </p:nvPr>
        </p:nvGraphicFramePr>
        <p:xfrm>
          <a:off x="603511" y="1478542"/>
          <a:ext cx="6716125" cy="4248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17229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reDeText 2"/>
          <p:cNvSpPr txBox="1"/>
          <p:nvPr/>
        </p:nvSpPr>
        <p:spPr bwMode="auto">
          <a:xfrm>
            <a:off x="1365733" y="332656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ca-ES" sz="2400" b="1" dirty="0" smtClean="0">
                <a:solidFill>
                  <a:schemeClr val="bg1"/>
                </a:solidFill>
                <a:latin typeface="Candara" pitchFamily="34" charset="0"/>
              </a:rPr>
              <a:t>Com ha evolucionat la despesa als diferents municipis?</a:t>
            </a:r>
          </a:p>
        </p:txBody>
      </p:sp>
      <p:sp>
        <p:nvSpPr>
          <p:cNvPr id="60" name="QuadreDeText 59"/>
          <p:cNvSpPr txBox="1"/>
          <p:nvPr/>
        </p:nvSpPr>
        <p:spPr bwMode="auto">
          <a:xfrm>
            <a:off x="128464" y="6001543"/>
            <a:ext cx="9505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400" b="1" i="1" dirty="0" smtClean="0">
                <a:latin typeface="Candara" pitchFamily="34" charset="0"/>
              </a:rPr>
              <a:t>Indicador utilitzat</a:t>
            </a:r>
            <a:r>
              <a:rPr lang="ca-ES" sz="1400" i="1" dirty="0" smtClean="0">
                <a:latin typeface="Candara" pitchFamily="34" charset="0"/>
              </a:rPr>
              <a:t>: % despesa servei X s/ pressupost corrent municipal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06363" y="4622649"/>
            <a:ext cx="414189" cy="216024"/>
          </a:xfrm>
          <a:prstGeom prst="rect">
            <a:avLst/>
          </a:prstGeom>
          <a:solidFill>
            <a:srgbClr val="B8CCE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a-ES" sz="3200" b="0" i="0" u="none" strike="noStrike" cap="none" normalizeH="0" baseline="0" smtClean="0">
              <a:ln>
                <a:noFill/>
              </a:ln>
              <a:solidFill>
                <a:srgbClr val="B8CCE4"/>
              </a:solidFill>
              <a:effectLst/>
              <a:latin typeface="Times New Roman" pitchFamily="18" charset="0"/>
            </a:endParaRPr>
          </a:p>
        </p:txBody>
      </p:sp>
      <p:sp>
        <p:nvSpPr>
          <p:cNvPr id="44" name="QuadreDeText 43"/>
          <p:cNvSpPr txBox="1"/>
          <p:nvPr/>
        </p:nvSpPr>
        <p:spPr bwMode="auto">
          <a:xfrm>
            <a:off x="920552" y="4592161"/>
            <a:ext cx="67002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ca-ES" sz="1200" dirty="0" smtClean="0">
                <a:latin typeface="Candara" pitchFamily="34" charset="0"/>
              </a:rPr>
              <a:t>Municipis on la despesa del servei ha augmentat/disminuït més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4" y="1871039"/>
            <a:ext cx="90773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3862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a-ES" altLang="ca-E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a-ES" altLang="ca-E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ctr">
          <a:defRPr sz="4000" b="1" dirty="0">
            <a:latin typeface="Candara" pitchFamily="34" charset="0"/>
          </a:defRPr>
        </a:defPPr>
      </a:lstStyle>
    </a:tx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22784</TotalTime>
  <Words>1035</Words>
  <Application>Microsoft Office PowerPoint</Application>
  <PresentationFormat>Paper A4 (210 x 297 mm)</PresentationFormat>
  <Paragraphs>259</Paragraphs>
  <Slides>29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29</vt:i4>
      </vt:variant>
    </vt:vector>
  </HeadingPairs>
  <TitlesOfParts>
    <vt:vector size="30" baseType="lpstr">
      <vt:lpstr>1_Diseño predeterminado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DIPUTACIÓ DE BARCELONA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Servei d'Informàtica i Telec.</dc:creator>
  <cp:lastModifiedBy>dotrascs</cp:lastModifiedBy>
  <cp:revision>1141</cp:revision>
  <cp:lastPrinted>2017-12-12T06:43:40Z</cp:lastPrinted>
  <dcterms:created xsi:type="dcterms:W3CDTF">2001-02-23T20:19:47Z</dcterms:created>
  <dcterms:modified xsi:type="dcterms:W3CDTF">2018-02-05T07:46:05Z</dcterms:modified>
</cp:coreProperties>
</file>